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35" d="100"/>
          <a:sy n="135" d="100"/>
        </p:scale>
        <p:origin x="21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CE9D-16A9-F247-A31D-CA008560C622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64A02-E56C-564B-A338-3354E00E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64A02-E56C-564B-A338-3354E00E73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E61A-9515-B1D0-809E-3396B179F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94A5-0642-DDA3-2ACD-53FEBD074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4A2B-E62D-B266-07A9-09267122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8597-870E-A6C1-A25F-BFD4E07E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C722-C8F0-2DBA-449C-0A9397BB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716C-6A50-B77E-E4C4-141BEB3A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1B51-2FE4-E574-D094-34E4EDFC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71B7-FEAB-75F2-A9E4-739C2495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4C7D-E180-E230-B66C-B77A5D77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FDFD-B039-0550-8B8A-B9D299F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5DD21-697C-A501-F902-EE21DB0CD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5D607-CBDD-D295-63B6-1E1C0CDF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29157-C00E-BF1E-8248-F7906309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A4F6-3D55-8A97-E090-2D6D1279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8D2E-B438-4D7A-412E-37AE130D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FBFA-9182-AC0D-B6DA-068A0855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B74D-1A39-4A64-6EB1-EF4D2763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D473-0150-1902-626B-E6F23C7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4DBF-5559-0003-F892-05B73A46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D7F7-074D-7F1F-50A8-3E037FEA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B7FC-BDE1-1932-FF43-95C9E51A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34A7-5BF3-AD5E-A230-8488AEFA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CDCD-BBA4-EBBB-E1E1-B0A1788D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67B8-CD95-8C3A-8A5C-ACD9C901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8843-26E9-09F3-71D0-4F57FB2F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3A3F-F8AA-1483-3164-2763005C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FCC8-D5D5-3EC2-5FB3-8BD342E04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032B0-1269-3EB1-A323-E88BA6F32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7783C-5973-D905-8DBD-F2AD9735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98614-F33C-801C-48BE-EA0D1349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62E5F-159B-4066-36AB-16D19BBF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0EE7-2B19-5E50-6058-991D80D2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658D3-DE97-1851-0C71-414D4542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A245-6524-C202-A28E-D1AE74FC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66D34-B1B1-E833-1BDA-1865D1728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8FDBA-6A84-3818-B632-9FB657DCA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BF806-548B-9231-3FF8-220B7405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7BEB8-26DE-1183-F125-7E24C66B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9E58C-EA5C-BE8A-8D30-9246483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2599-0C19-72EB-4191-59E0026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DC2C0-CBEA-FA7C-5E46-CF29AE33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D0899-A0B8-1C5B-8046-6F29CD7A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60BD-182F-A9D6-F669-8932B0FC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616CA-22B1-2856-E9FD-D993D05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44473-151B-7C2A-A6D7-2D7F30A2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7F2A-9E12-5CEB-1464-DF826D5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A701-4BDB-CBB6-AE7E-1FD6E880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D498-3760-0A61-D6D2-60949CD2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8C38D-E7D4-C34F-5858-4D3FF05A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83917-FEFB-FB69-C450-210DB665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DFDC-69BF-AFC7-2992-491E34B8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40BDB-BC36-5BC2-8C64-522E06DD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9FFC-53A9-D042-1BB8-A6392BF0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DC593-30A8-C0BC-3F18-8928901D0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6928-85DF-D0AC-C6E7-40F3706FA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3B8A-6901-BDBF-F597-6882A1BC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46307-39AC-489A-3298-1D66AF25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A47F-4449-FACE-6D73-EE806E7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DBE39-3D35-9149-1B85-B27AEE00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DC252-5BD6-4315-67C4-68B335C0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D7EC-56BD-D62B-D1C0-44DA80CA6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C706-60AE-6546-92DE-B875B48B23A6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D8BC-2589-3355-B42D-7E2C848A3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9A99-0434-EC1F-54F1-B7DF0E326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248E-B334-5147-8FA7-5E8503F6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mart-app-launch/backend-servic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jer-health/eCRNow/blob/master/src/main/java/com/drajer/ecrapp/security/TokenFilter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mart-app-launch/backend-servic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mart-app-launch/backend-servic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mart-app-launch/backend-servic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031-B78C-E32B-3AAF-CE2708868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eCRNow</a:t>
            </a:r>
            <a:r>
              <a:rPr lang="en-US" dirty="0"/>
              <a:t> App Architecture for use in a Healthcare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2A84D-A52C-FB98-298E-B38751462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976"/>
            <a:ext cx="9144000" cy="1655762"/>
          </a:xfrm>
        </p:spPr>
        <p:txBody>
          <a:bodyPr/>
          <a:lstStyle/>
          <a:p>
            <a:r>
              <a:rPr lang="en-US" dirty="0"/>
              <a:t>Nagesh </a:t>
            </a:r>
            <a:r>
              <a:rPr lang="en-US" dirty="0" err="1"/>
              <a:t>Bashyam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3530-6888-8C60-DD0C-8E298713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932055"/>
            <a:ext cx="10752438" cy="522161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A Provider updates the medical record in the EHR after starting or completing the Patient encounter </a:t>
            </a:r>
          </a:p>
          <a:p>
            <a:r>
              <a:rPr lang="en-US" dirty="0">
                <a:highlight>
                  <a:srgbClr val="FFFF00"/>
                </a:highlight>
              </a:rPr>
              <a:t>Step 2: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The EHR retrieves an access token from the Authorization Server </a:t>
            </a:r>
          </a:p>
          <a:p>
            <a:r>
              <a:rPr lang="en-US" dirty="0"/>
              <a:t>Step 3:</a:t>
            </a:r>
          </a:p>
          <a:p>
            <a:pPr lvl="1"/>
            <a:r>
              <a:rPr lang="en-US" dirty="0"/>
              <a:t>The EHR notifies </a:t>
            </a:r>
            <a:r>
              <a:rPr lang="en-US" dirty="0" err="1"/>
              <a:t>eCRNow</a:t>
            </a:r>
            <a:r>
              <a:rPr lang="en-US" dirty="0"/>
              <a:t> App using </a:t>
            </a:r>
            <a:r>
              <a:rPr lang="en-US" dirty="0" err="1"/>
              <a:t>launchPatient</a:t>
            </a:r>
            <a:r>
              <a:rPr lang="en-US" dirty="0"/>
              <a:t> API about the Patient and the Encounter</a:t>
            </a:r>
          </a:p>
          <a:p>
            <a:r>
              <a:rPr lang="en-US" dirty="0">
                <a:highlight>
                  <a:srgbClr val="FFFF00"/>
                </a:highlight>
              </a:rPr>
              <a:t>Step 4: 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eCRNow</a:t>
            </a:r>
            <a:r>
              <a:rPr lang="en-US" dirty="0">
                <a:highlight>
                  <a:srgbClr val="FFFF00"/>
                </a:highlight>
              </a:rPr>
              <a:t> App introspects the access token using the custom implementation provided and verifies the access token.</a:t>
            </a:r>
          </a:p>
          <a:p>
            <a:r>
              <a:rPr lang="en-US" dirty="0">
                <a:highlight>
                  <a:srgbClr val="FFFF00"/>
                </a:highlight>
              </a:rPr>
              <a:t>Step 5: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the Step 4 authorization is successful, </a:t>
            </a:r>
            <a:r>
              <a:rPr lang="en-US" dirty="0" err="1"/>
              <a:t>eCRNow</a:t>
            </a:r>
            <a:r>
              <a:rPr lang="en-US" dirty="0"/>
              <a:t> authorizes with the EHR and gets the access token to be used to authenticate/authorize with the EHR to retrieve the data</a:t>
            </a:r>
          </a:p>
          <a:p>
            <a:r>
              <a:rPr lang="en-US" dirty="0"/>
              <a:t>Step 6:</a:t>
            </a:r>
          </a:p>
          <a:p>
            <a:pPr lvl="1"/>
            <a:r>
              <a:rPr lang="en-US" dirty="0" err="1"/>
              <a:t>eCRNow</a:t>
            </a:r>
            <a:r>
              <a:rPr lang="en-US" dirty="0"/>
              <a:t> access the patient data using the patient Id and the encounter id submitted during the </a:t>
            </a:r>
            <a:r>
              <a:rPr lang="en-US" dirty="0" err="1"/>
              <a:t>launchPatient</a:t>
            </a:r>
            <a:endParaRPr lang="en-US" dirty="0"/>
          </a:p>
          <a:p>
            <a:r>
              <a:rPr lang="en-US" dirty="0"/>
              <a:t>Step 7: </a:t>
            </a:r>
          </a:p>
          <a:p>
            <a:pPr lvl="1"/>
            <a:r>
              <a:rPr lang="en-US" dirty="0" err="1"/>
              <a:t>eCRNow</a:t>
            </a:r>
            <a:r>
              <a:rPr lang="en-US" dirty="0"/>
              <a:t> evaluates if the patient data must be reported to the PHA according to the </a:t>
            </a:r>
            <a:r>
              <a:rPr lang="en-US" dirty="0" err="1"/>
              <a:t>eRSD</a:t>
            </a:r>
            <a:r>
              <a:rPr lang="en-US" dirty="0"/>
              <a:t> and </a:t>
            </a:r>
            <a:r>
              <a:rPr lang="en-US" dirty="0" err="1"/>
              <a:t>eCSD</a:t>
            </a:r>
            <a:r>
              <a:rPr lang="en-US" dirty="0"/>
              <a:t> plan and measure definitions.</a:t>
            </a:r>
          </a:p>
          <a:p>
            <a:pPr lvl="1"/>
            <a:r>
              <a:rPr lang="en-US" dirty="0"/>
              <a:t>If the data needs to be reported The EHR creates the payload necessary to be submitted to the Data Receiver (PHA).</a:t>
            </a:r>
          </a:p>
          <a:p>
            <a:r>
              <a:rPr lang="en-US" dirty="0"/>
              <a:t>Step 8: </a:t>
            </a:r>
          </a:p>
          <a:p>
            <a:pPr lvl="1"/>
            <a:r>
              <a:rPr lang="en-US" dirty="0"/>
              <a:t>Once the </a:t>
            </a:r>
            <a:r>
              <a:rPr lang="en-US" dirty="0" err="1"/>
              <a:t>eCRNow</a:t>
            </a:r>
            <a:r>
              <a:rPr lang="en-US" dirty="0"/>
              <a:t> App determines the data needs to be reported, the </a:t>
            </a:r>
            <a:r>
              <a:rPr lang="en-US" dirty="0" err="1"/>
              <a:t>eCRNow</a:t>
            </a:r>
            <a:r>
              <a:rPr lang="en-US" dirty="0"/>
              <a:t> App will get an access token by following </a:t>
            </a:r>
            <a:r>
              <a:rPr lang="en-US" dirty="0">
                <a:hlinkClick r:id="rId2"/>
              </a:rPr>
              <a:t>SMART on FHIR Backend Services</a:t>
            </a:r>
            <a:r>
              <a:rPr lang="en-US" dirty="0"/>
              <a:t> authorization protocol.</a:t>
            </a:r>
          </a:p>
          <a:p>
            <a:pPr lvl="2"/>
            <a:r>
              <a:rPr lang="en-US" dirty="0"/>
              <a:t>Protocol uses OAuth2 Client Credentials with Signed JWT Assertions using PKI Certificates</a:t>
            </a:r>
          </a:p>
          <a:p>
            <a:r>
              <a:rPr lang="en-US" dirty="0"/>
              <a:t>Step 9:</a:t>
            </a:r>
          </a:p>
          <a:p>
            <a:pPr lvl="1"/>
            <a:r>
              <a:rPr lang="en-US" dirty="0"/>
              <a:t>Once the </a:t>
            </a:r>
            <a:r>
              <a:rPr lang="en-US" dirty="0" err="1"/>
              <a:t>eCRNow</a:t>
            </a:r>
            <a:r>
              <a:rPr lang="en-US" dirty="0"/>
              <a:t> App has a valid access token, it submits the data to the Data Receiver (PHA) using the API  as per the </a:t>
            </a:r>
            <a:r>
              <a:rPr lang="en-US" dirty="0" err="1"/>
              <a:t>eCR</a:t>
            </a:r>
            <a:r>
              <a:rPr lang="en-US" dirty="0"/>
              <a:t> on FHIR IG.</a:t>
            </a:r>
          </a:p>
          <a:p>
            <a:pPr lvl="2"/>
            <a:r>
              <a:rPr lang="en-US" dirty="0"/>
              <a:t>The access token is embedded in the Authorization HTTP Header </a:t>
            </a:r>
          </a:p>
          <a:p>
            <a:r>
              <a:rPr lang="en-US" dirty="0"/>
              <a:t>Step 10: </a:t>
            </a:r>
          </a:p>
          <a:p>
            <a:pPr lvl="1"/>
            <a:r>
              <a:rPr lang="en-US" dirty="0"/>
              <a:t>The Data Receiver will introspect the token using the Authorization Server before processing the message</a:t>
            </a:r>
          </a:p>
          <a:p>
            <a:r>
              <a:rPr lang="en-US"/>
              <a:t>Step 11:</a:t>
            </a:r>
            <a:endParaRPr lang="en-US" dirty="0"/>
          </a:p>
          <a:p>
            <a:pPr lvl="1"/>
            <a:r>
              <a:rPr lang="en-US" dirty="0"/>
              <a:t>Once the introspection is completed, the Data Receiver will validate the payload and provide any error responses to the Data Submitter (</a:t>
            </a:r>
            <a:r>
              <a:rPr lang="en-US" dirty="0" err="1"/>
              <a:t>eCRNow</a:t>
            </a:r>
            <a:r>
              <a:rPr lang="en-US" dirty="0"/>
              <a:t> App) synchronously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C1414A-F32D-02CE-7C61-06935C214FB4}"/>
              </a:ext>
            </a:extLst>
          </p:cNvPr>
          <p:cNvSpPr txBox="1">
            <a:spLocks/>
          </p:cNvSpPr>
          <p:nvPr/>
        </p:nvSpPr>
        <p:spPr>
          <a:xfrm>
            <a:off x="132008" y="0"/>
            <a:ext cx="11816976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Operational Context – Option 2 with </a:t>
            </a:r>
            <a:r>
              <a:rPr lang="en-US" sz="2400" b="1" dirty="0" err="1"/>
              <a:t>eCRNow</a:t>
            </a:r>
            <a:r>
              <a:rPr lang="en-US" sz="2400" b="1" dirty="0"/>
              <a:t> App APIs protected  (Yellow highlighted steps are different from the original data flow)</a:t>
            </a:r>
          </a:p>
        </p:txBody>
      </p:sp>
    </p:spTree>
    <p:extLst>
      <p:ext uri="{BB962C8B-B14F-4D97-AF65-F5344CB8AC3E}">
        <p14:creationId xmlns:p14="http://schemas.microsoft.com/office/powerpoint/2010/main" val="182548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1CEC-2E91-34A3-6C13-74513A5A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31445"/>
            <a:ext cx="10515600" cy="772795"/>
          </a:xfrm>
        </p:spPr>
        <p:txBody>
          <a:bodyPr/>
          <a:lstStyle/>
          <a:p>
            <a:r>
              <a:rPr lang="en-US" dirty="0" err="1"/>
              <a:t>eCRNow</a:t>
            </a:r>
            <a:r>
              <a:rPr lang="en-US" dirty="0"/>
              <a:t>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42C2-42A6-CE7A-6EC8-FA8EA45B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53330"/>
            <a:ext cx="10784840" cy="5137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Application Components </a:t>
            </a:r>
          </a:p>
          <a:p>
            <a:pPr lvl="1"/>
            <a:r>
              <a:rPr lang="en-US" dirty="0"/>
              <a:t>Java based scheduler to schedule jobs within the application</a:t>
            </a:r>
          </a:p>
          <a:p>
            <a:pPr lvl="1"/>
            <a:r>
              <a:rPr lang="en-US" dirty="0"/>
              <a:t>Java based CQL Engine to evaluate </a:t>
            </a:r>
            <a:r>
              <a:rPr lang="en-US" dirty="0" err="1"/>
              <a:t>eRSD</a:t>
            </a:r>
            <a:r>
              <a:rPr lang="en-US" dirty="0"/>
              <a:t> and </a:t>
            </a:r>
            <a:r>
              <a:rPr lang="en-US" dirty="0" err="1"/>
              <a:t>eCSD</a:t>
            </a:r>
            <a:endParaRPr lang="en-US" dirty="0"/>
          </a:p>
          <a:p>
            <a:pPr lvl="1"/>
            <a:r>
              <a:rPr lang="en-US" dirty="0"/>
              <a:t>FHIR Component to generate / parse FHIR payloads</a:t>
            </a:r>
          </a:p>
          <a:p>
            <a:pPr lvl="1"/>
            <a:r>
              <a:rPr lang="en-US" dirty="0"/>
              <a:t>SMART on FHIR component for authorization to EHR</a:t>
            </a:r>
          </a:p>
          <a:p>
            <a:pPr lvl="1"/>
            <a:r>
              <a:rPr lang="en-US" dirty="0"/>
              <a:t>SMART on FHIR component for authorization to Data Receiver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Security Component API to protect </a:t>
            </a:r>
            <a:r>
              <a:rPr lang="en-US" dirty="0" err="1">
                <a:highlight>
                  <a:srgbClr val="FFFF00"/>
                </a:highlight>
              </a:rPr>
              <a:t>eCRNow</a:t>
            </a:r>
            <a:r>
              <a:rPr lang="en-US" dirty="0">
                <a:highlight>
                  <a:srgbClr val="FFFF00"/>
                </a:highlight>
              </a:rPr>
              <a:t> App APIs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API Implementation is to be provided by the Implementer</a:t>
            </a:r>
          </a:p>
          <a:p>
            <a:r>
              <a:rPr lang="en-US" dirty="0" err="1"/>
              <a:t>eRSD</a:t>
            </a:r>
            <a:r>
              <a:rPr lang="en-US" dirty="0"/>
              <a:t> and </a:t>
            </a:r>
            <a:r>
              <a:rPr lang="en-US" dirty="0" err="1"/>
              <a:t>eCSD</a:t>
            </a:r>
            <a:endParaRPr lang="en-US" dirty="0"/>
          </a:p>
          <a:p>
            <a:pPr lvl="1"/>
            <a:r>
              <a:rPr lang="en-US" dirty="0"/>
              <a:t>Stored on file systems accessible to the </a:t>
            </a:r>
            <a:r>
              <a:rPr lang="en-US" dirty="0" err="1"/>
              <a:t>eCRNow</a:t>
            </a:r>
            <a:r>
              <a:rPr lang="en-US" dirty="0"/>
              <a:t> App</a:t>
            </a:r>
          </a:p>
          <a:p>
            <a:r>
              <a:rPr lang="en-US" dirty="0"/>
              <a:t>Database </a:t>
            </a:r>
          </a:p>
          <a:p>
            <a:pPr lvl="1"/>
            <a:r>
              <a:rPr lang="en-US" dirty="0"/>
              <a:t>Stores the authentication details for the EHR and PHA</a:t>
            </a:r>
          </a:p>
          <a:p>
            <a:pPr lvl="1"/>
            <a:r>
              <a:rPr lang="en-US" dirty="0"/>
              <a:t>Stores the data being sent to the PHA</a:t>
            </a:r>
          </a:p>
          <a:p>
            <a:pPr lvl="1"/>
            <a:r>
              <a:rPr lang="en-US" dirty="0"/>
              <a:t>Stores the data received on notifications </a:t>
            </a:r>
          </a:p>
        </p:txBody>
      </p:sp>
    </p:spTree>
    <p:extLst>
      <p:ext uri="{BB962C8B-B14F-4D97-AF65-F5344CB8AC3E}">
        <p14:creationId xmlns:p14="http://schemas.microsoft.com/office/powerpoint/2010/main" val="32311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320F-5B8F-C0A4-320F-D232CC4D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222885"/>
            <a:ext cx="10515600" cy="630555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Component to protect </a:t>
            </a:r>
            <a:r>
              <a:rPr lang="en-US" dirty="0" err="1"/>
              <a:t>eCRNow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7C13-1B51-385A-73B4-577454F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Implementers have to perform the following: </a:t>
            </a:r>
          </a:p>
          <a:p>
            <a:pPr lvl="1"/>
            <a:r>
              <a:rPr lang="en-US" dirty="0"/>
              <a:t>Examine </a:t>
            </a:r>
            <a:r>
              <a:rPr lang="en-US" dirty="0">
                <a:hlinkClick r:id="rId2"/>
              </a:rPr>
              <a:t>https://github.com/drajer-health/eCRNow/blob/master/src/main/java/com/drajer/ecrapp/security/TokenFilter.java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is invoked as part of the security filter mechanism for every </a:t>
            </a:r>
            <a:r>
              <a:rPr lang="en-US" dirty="0" err="1"/>
              <a:t>eCRNow</a:t>
            </a:r>
            <a:r>
              <a:rPr lang="en-US" dirty="0"/>
              <a:t> API before the API is executed. </a:t>
            </a:r>
          </a:p>
          <a:p>
            <a:pPr lvl="2"/>
            <a:r>
              <a:rPr lang="en-US" dirty="0"/>
              <a:t>The API will only be executed if the token gets validated. </a:t>
            </a:r>
          </a:p>
          <a:p>
            <a:pPr lvl="2"/>
            <a:r>
              <a:rPr lang="en-US" dirty="0"/>
              <a:t>Currently, the validate token is stubbed since the token validation mechanism is normally implemented by the Healthcare Organization / EHR vendor implementing the </a:t>
            </a:r>
            <a:r>
              <a:rPr lang="en-US" dirty="0" err="1"/>
              <a:t>eCRNow</a:t>
            </a:r>
            <a:r>
              <a:rPr lang="en-US" dirty="0"/>
              <a:t> App.</a:t>
            </a:r>
          </a:p>
          <a:p>
            <a:pPr lvl="2"/>
            <a:r>
              <a:rPr lang="en-US" dirty="0"/>
              <a:t>If one needs to implement the </a:t>
            </a:r>
            <a:r>
              <a:rPr lang="en-US" dirty="0" err="1"/>
              <a:t>validateToken</a:t>
            </a:r>
            <a:r>
              <a:rPr lang="en-US" dirty="0"/>
              <a:t> method, then they can implement the introspection mechanism within this method. </a:t>
            </a:r>
          </a:p>
          <a:p>
            <a:pPr lvl="2"/>
            <a:r>
              <a:rPr lang="en-US" dirty="0"/>
              <a:t>The sample class provides an example implementation.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0D77-A22A-D475-B92E-24B23B6F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Docker/Component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377A-6364-EAB0-7F2E-BAA4B8BC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Receiver</a:t>
            </a:r>
          </a:p>
          <a:p>
            <a:pPr lvl="1"/>
            <a:r>
              <a:rPr lang="en-US" dirty="0"/>
              <a:t>Docker Image without Authorization verification available</a:t>
            </a:r>
          </a:p>
          <a:p>
            <a:pPr lvl="1"/>
            <a:r>
              <a:rPr lang="en-US" dirty="0"/>
              <a:t>Docker Image with Authorization verification available</a:t>
            </a:r>
          </a:p>
          <a:p>
            <a:r>
              <a:rPr lang="en-US" dirty="0"/>
              <a:t>Key Cloak </a:t>
            </a:r>
          </a:p>
          <a:p>
            <a:pPr lvl="1"/>
            <a:r>
              <a:rPr lang="en-US" dirty="0"/>
              <a:t>Setup instructions available using standard docker images </a:t>
            </a:r>
          </a:p>
          <a:p>
            <a:r>
              <a:rPr lang="en-US" dirty="0" err="1"/>
              <a:t>eCRNow</a:t>
            </a:r>
            <a:r>
              <a:rPr lang="en-US" dirty="0"/>
              <a:t> without Authorization for </a:t>
            </a:r>
            <a:r>
              <a:rPr lang="en-US" dirty="0" err="1"/>
              <a:t>eCRNow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Docker Image available</a:t>
            </a:r>
          </a:p>
          <a:p>
            <a:r>
              <a:rPr lang="en-US" dirty="0" err="1"/>
              <a:t>eCRNow</a:t>
            </a:r>
            <a:r>
              <a:rPr lang="en-US" dirty="0"/>
              <a:t> with Authorization for </a:t>
            </a:r>
            <a:r>
              <a:rPr lang="en-US" dirty="0" err="1"/>
              <a:t>eCRNow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Working on it , will be available by end of the year</a:t>
            </a:r>
          </a:p>
        </p:txBody>
      </p:sp>
    </p:spTree>
    <p:extLst>
      <p:ext uri="{BB962C8B-B14F-4D97-AF65-F5344CB8AC3E}">
        <p14:creationId xmlns:p14="http://schemas.microsoft.com/office/powerpoint/2010/main" val="81642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A91-7B36-FDC7-0338-5C97890F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DFA1-DD53-C5B7-A72A-A1485E98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eCR</a:t>
            </a:r>
            <a:r>
              <a:rPr lang="en-US" dirty="0"/>
              <a:t> Data Needs Spreadsheet outlines all the FHIR Resources used by the </a:t>
            </a:r>
            <a:r>
              <a:rPr lang="en-US" dirty="0" err="1"/>
              <a:t>eCRNow</a:t>
            </a:r>
            <a:r>
              <a:rPr lang="en-US" dirty="0"/>
              <a:t> App to bundle the report</a:t>
            </a:r>
            <a:r>
              <a:rPr lang="en-US" u="sng" dirty="0"/>
              <a:t>ing</a:t>
            </a:r>
            <a:r>
              <a:rPr lang="en-US" dirty="0"/>
              <a:t> data payload and submit to the PHA</a:t>
            </a:r>
          </a:p>
        </p:txBody>
      </p:sp>
    </p:spTree>
    <p:extLst>
      <p:ext uri="{BB962C8B-B14F-4D97-AF65-F5344CB8AC3E}">
        <p14:creationId xmlns:p14="http://schemas.microsoft.com/office/powerpoint/2010/main" val="244622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A91-7B36-FDC7-0338-5C97890F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Multicare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DFA1-DD53-C5B7-A72A-A1485E98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Connection and data flow sequences described in slides 3, 5 and 9</a:t>
            </a:r>
          </a:p>
          <a:p>
            <a:r>
              <a:rPr lang="en-US" dirty="0"/>
              <a:t>EHR Integration</a:t>
            </a:r>
          </a:p>
          <a:p>
            <a:pPr lvl="1"/>
            <a:r>
              <a:rPr lang="en-US" dirty="0"/>
              <a:t>Notification from EHR to </a:t>
            </a:r>
            <a:r>
              <a:rPr lang="en-US" dirty="0" err="1"/>
              <a:t>eCRNow</a:t>
            </a:r>
            <a:r>
              <a:rPr lang="en-US" dirty="0"/>
              <a:t> App</a:t>
            </a:r>
          </a:p>
          <a:p>
            <a:pPr lvl="2"/>
            <a:r>
              <a:rPr lang="en-US" dirty="0"/>
              <a:t>Subscription based </a:t>
            </a:r>
          </a:p>
          <a:p>
            <a:pPr lvl="2"/>
            <a:r>
              <a:rPr lang="en-US" dirty="0"/>
              <a:t>CDS hooks based </a:t>
            </a:r>
          </a:p>
          <a:p>
            <a:pPr lvl="2"/>
            <a:r>
              <a:rPr lang="en-US" dirty="0"/>
              <a:t>ADT based </a:t>
            </a:r>
          </a:p>
          <a:p>
            <a:pPr lvl="2"/>
            <a:r>
              <a:rPr lang="en-US" dirty="0"/>
              <a:t>External Program </a:t>
            </a:r>
          </a:p>
          <a:p>
            <a:r>
              <a:rPr lang="en-US" dirty="0"/>
              <a:t>SSO Capability</a:t>
            </a:r>
          </a:p>
          <a:p>
            <a:pPr lvl="1"/>
            <a:r>
              <a:rPr lang="en-US" dirty="0"/>
              <a:t>Not applicable, headless deployment</a:t>
            </a:r>
          </a:p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Use of Authorization Server to protect APIs as outlined in slide 9 and slide 12</a:t>
            </a:r>
          </a:p>
          <a:p>
            <a:pPr lvl="1"/>
            <a:r>
              <a:rPr lang="en-US" dirty="0"/>
              <a:t>Authorization using SMART on FHIR Backend Services (OAuth2 JWT Assertions using PKI)</a:t>
            </a:r>
          </a:p>
        </p:txBody>
      </p:sp>
    </p:spTree>
    <p:extLst>
      <p:ext uri="{BB962C8B-B14F-4D97-AF65-F5344CB8AC3E}">
        <p14:creationId xmlns:p14="http://schemas.microsoft.com/office/powerpoint/2010/main" val="1064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A91-7B36-FDC7-0338-5C97890F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Multicare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DFA1-DD53-C5B7-A72A-A1485E98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in Transit</a:t>
            </a:r>
          </a:p>
          <a:p>
            <a:pPr lvl="1"/>
            <a:r>
              <a:rPr lang="en-US" dirty="0"/>
              <a:t>Protected by SSL / Certificates </a:t>
            </a:r>
          </a:p>
          <a:p>
            <a:pPr lvl="1"/>
            <a:endParaRPr lang="en-US" dirty="0"/>
          </a:p>
          <a:p>
            <a:r>
              <a:rPr lang="en-US" dirty="0"/>
              <a:t>Encryption at rest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Has to be implemented by Healthcare Organization 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Security Configurations</a:t>
            </a:r>
          </a:p>
          <a:p>
            <a:pPr lvl="1"/>
            <a:r>
              <a:rPr lang="en-US" dirty="0"/>
              <a:t>Timeouts are handled automatically by default HTTP Protocol timeout limits</a:t>
            </a:r>
          </a:p>
          <a:p>
            <a:pPr lvl="1"/>
            <a:r>
              <a:rPr lang="en-US" dirty="0"/>
              <a:t>No Users are used in the application</a:t>
            </a:r>
          </a:p>
          <a:p>
            <a:pPr lvl="1"/>
            <a:r>
              <a:rPr lang="en-US" dirty="0"/>
              <a:t>PKI has to be managed using a Java Key Store that is stored securely</a:t>
            </a:r>
          </a:p>
        </p:txBody>
      </p:sp>
    </p:spTree>
    <p:extLst>
      <p:ext uri="{BB962C8B-B14F-4D97-AF65-F5344CB8AC3E}">
        <p14:creationId xmlns:p14="http://schemas.microsoft.com/office/powerpoint/2010/main" val="41916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5F4D-1CF7-66A7-E0F2-541604B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FFED-B67F-9E23-BC6F-E13D8FA9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Purpose:</a:t>
            </a:r>
          </a:p>
          <a:p>
            <a:pPr lvl="1"/>
            <a:r>
              <a:rPr lang="en-US" dirty="0"/>
              <a:t>Purpose of these slides is to describe the architecture and components necessary for operationalizing reporting using </a:t>
            </a:r>
            <a:r>
              <a:rPr lang="en-US" dirty="0" err="1"/>
              <a:t>eCRNow</a:t>
            </a:r>
            <a:r>
              <a:rPr lang="en-US" dirty="0"/>
              <a:t> App and the </a:t>
            </a:r>
            <a:r>
              <a:rPr lang="en-US" dirty="0" err="1"/>
              <a:t>eCR</a:t>
            </a:r>
            <a:r>
              <a:rPr lang="en-US" dirty="0"/>
              <a:t> FHIR Implementation Guide and its components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Scope: </a:t>
            </a:r>
          </a:p>
          <a:p>
            <a:pPr lvl="1"/>
            <a:r>
              <a:rPr lang="en-US" dirty="0"/>
              <a:t>Describes the Data Receiver (FHIR Server) architecture to be used by the PHA</a:t>
            </a:r>
          </a:p>
          <a:p>
            <a:pPr lvl="1"/>
            <a:r>
              <a:rPr lang="en-US" dirty="0"/>
              <a:t>Describes the Data Submitter architecture to be used by a Healthcare Organization to accomplish reporting to the PHA</a:t>
            </a:r>
          </a:p>
          <a:p>
            <a:pPr lvl="2"/>
            <a:r>
              <a:rPr lang="en-US" u="sng" dirty="0"/>
              <a:t>Data Submitter Option 1</a:t>
            </a:r>
            <a:r>
              <a:rPr lang="en-US" dirty="0"/>
              <a:t>: A Healthcare Organization can use the EHR to perform all the reporting.</a:t>
            </a:r>
          </a:p>
          <a:p>
            <a:pPr lvl="2"/>
            <a:r>
              <a:rPr lang="en-US" u="sng" dirty="0"/>
              <a:t>Data Submitter Option 2</a:t>
            </a:r>
            <a:r>
              <a:rPr lang="en-US" dirty="0"/>
              <a:t>: If an EHR cannot perform the reporting natively, the open source </a:t>
            </a:r>
            <a:r>
              <a:rPr lang="en-US" dirty="0" err="1"/>
              <a:t>eCRNow</a:t>
            </a:r>
            <a:r>
              <a:rPr lang="en-US" dirty="0"/>
              <a:t> App can be used by the Healthcare Organization to accomplish the reporting.</a:t>
            </a:r>
          </a:p>
        </p:txBody>
      </p:sp>
    </p:spTree>
    <p:extLst>
      <p:ext uri="{BB962C8B-B14F-4D97-AF65-F5344CB8AC3E}">
        <p14:creationId xmlns:p14="http://schemas.microsoft.com/office/powerpoint/2010/main" val="7514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A6A5-7562-B625-F342-86C49EFA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3" y="40782"/>
            <a:ext cx="10515600" cy="1325563"/>
          </a:xfrm>
        </p:spPr>
        <p:txBody>
          <a:bodyPr/>
          <a:lstStyle/>
          <a:p>
            <a:r>
              <a:rPr lang="en-US" dirty="0"/>
              <a:t>Operational Context – Option 1 (EHR performs all reporting natively)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E5BA7-F650-3FA7-12BC-0DE88C9D30DE}"/>
              </a:ext>
            </a:extLst>
          </p:cNvPr>
          <p:cNvSpPr/>
          <p:nvPr/>
        </p:nvSpPr>
        <p:spPr>
          <a:xfrm>
            <a:off x="7430814" y="2391103"/>
            <a:ext cx="4340773" cy="310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2F02B-2377-5854-0E6B-B3802B54BA9F}"/>
              </a:ext>
            </a:extLst>
          </p:cNvPr>
          <p:cNvSpPr/>
          <p:nvPr/>
        </p:nvSpPr>
        <p:spPr>
          <a:xfrm>
            <a:off x="838200" y="2017250"/>
            <a:ext cx="4340773" cy="1760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ED042-3D63-FB30-47CA-772FC48E9A3C}"/>
              </a:ext>
            </a:extLst>
          </p:cNvPr>
          <p:cNvSpPr txBox="1"/>
          <p:nvPr/>
        </p:nvSpPr>
        <p:spPr>
          <a:xfrm>
            <a:off x="1256740" y="3429000"/>
            <a:ext cx="348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Organization – 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3D965-ECDD-1EFB-0630-62C94EBA9614}"/>
              </a:ext>
            </a:extLst>
          </p:cNvPr>
          <p:cNvSpPr txBox="1"/>
          <p:nvPr/>
        </p:nvSpPr>
        <p:spPr>
          <a:xfrm>
            <a:off x="8417222" y="504832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Health Authority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4A79BC-5A0E-1507-1531-C113C6C8519F}"/>
              </a:ext>
            </a:extLst>
          </p:cNvPr>
          <p:cNvSpPr/>
          <p:nvPr/>
        </p:nvSpPr>
        <p:spPr>
          <a:xfrm>
            <a:off x="2262346" y="2445545"/>
            <a:ext cx="1093076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52EFE9-11B2-0A1E-9438-CAA9D91ED575}"/>
              </a:ext>
            </a:extLst>
          </p:cNvPr>
          <p:cNvSpPr/>
          <p:nvPr/>
        </p:nvSpPr>
        <p:spPr>
          <a:xfrm>
            <a:off x="7819689" y="3756814"/>
            <a:ext cx="2367956" cy="693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Receiver</a:t>
            </a:r>
          </a:p>
          <a:p>
            <a:pPr algn="ctr"/>
            <a:r>
              <a:rPr lang="en-US" sz="1200" dirty="0"/>
              <a:t>(FHIR Server)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04F3E3-40C5-24ED-9FF9-CEFCAEA437E9}"/>
              </a:ext>
            </a:extLst>
          </p:cNvPr>
          <p:cNvSpPr/>
          <p:nvPr/>
        </p:nvSpPr>
        <p:spPr>
          <a:xfrm>
            <a:off x="7819689" y="2786922"/>
            <a:ext cx="2806269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Receiver’s Authorization Server</a:t>
            </a:r>
          </a:p>
          <a:p>
            <a:pPr algn="ctr"/>
            <a:r>
              <a:rPr lang="en-US" sz="1200" dirty="0"/>
              <a:t>(FHIR Server)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040BA31-6A5E-B403-FFD5-91F04372B7B9}"/>
              </a:ext>
            </a:extLst>
          </p:cNvPr>
          <p:cNvCxnSpPr>
            <a:cxnSpLocks/>
            <a:stCxn id="10" idx="0"/>
            <a:endCxn id="16" idx="1"/>
          </p:cNvCxnSpPr>
          <p:nvPr/>
        </p:nvCxnSpPr>
        <p:spPr>
          <a:xfrm rot="16200000" flipH="1">
            <a:off x="5039807" y="214621"/>
            <a:ext cx="548957" cy="5010805"/>
          </a:xfrm>
          <a:prstGeom prst="bentConnector4">
            <a:avLst>
              <a:gd name="adj1" fmla="val -41643"/>
              <a:gd name="adj2" fmla="val 6803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3507797-2B57-0E2F-523E-BD476A87D07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3355422" y="2653125"/>
            <a:ext cx="4464267" cy="1450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5CCE2D-CF68-2D97-C0AB-6FBEFEFEF15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0413" y="2653125"/>
            <a:ext cx="18419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CBD8675-77F9-E81E-EBD3-510BBF8E5EC1}"/>
              </a:ext>
            </a:extLst>
          </p:cNvPr>
          <p:cNvSpPr/>
          <p:nvPr/>
        </p:nvSpPr>
        <p:spPr>
          <a:xfrm>
            <a:off x="1217272" y="2432409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C3F6A2-563F-EC48-F835-D257D6F9359F}"/>
              </a:ext>
            </a:extLst>
          </p:cNvPr>
          <p:cNvSpPr/>
          <p:nvPr/>
        </p:nvSpPr>
        <p:spPr>
          <a:xfrm>
            <a:off x="6387874" y="2767439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95B7BA-E976-EA9F-F96D-9A65471E35EB}"/>
              </a:ext>
            </a:extLst>
          </p:cNvPr>
          <p:cNvSpPr/>
          <p:nvPr/>
        </p:nvSpPr>
        <p:spPr>
          <a:xfrm>
            <a:off x="6387304" y="3862930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AFD23DB-FB5F-FED3-6833-7839027DF18D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8753484" y="3308391"/>
            <a:ext cx="575650" cy="3630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EBDA80C-551B-6584-1EC4-4E17A75407C0}"/>
              </a:ext>
            </a:extLst>
          </p:cNvPr>
          <p:cNvSpPr/>
          <p:nvPr/>
        </p:nvSpPr>
        <p:spPr>
          <a:xfrm>
            <a:off x="8620086" y="3409608"/>
            <a:ext cx="547009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9BF996-3BDA-3BEB-8152-3192B8424360}"/>
              </a:ext>
            </a:extLst>
          </p:cNvPr>
          <p:cNvSpPr/>
          <p:nvPr/>
        </p:nvSpPr>
        <p:spPr>
          <a:xfrm>
            <a:off x="10409957" y="4269707"/>
            <a:ext cx="547009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F04AC4D3-ED09-0FB5-ADB6-137665EDA2A3}"/>
              </a:ext>
            </a:extLst>
          </p:cNvPr>
          <p:cNvSpPr/>
          <p:nvPr/>
        </p:nvSpPr>
        <p:spPr>
          <a:xfrm>
            <a:off x="10294780" y="3991355"/>
            <a:ext cx="447182" cy="29987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ADEFF5-129D-534C-CDA8-BBE9F7688205}"/>
              </a:ext>
            </a:extLst>
          </p:cNvPr>
          <p:cNvSpPr/>
          <p:nvPr/>
        </p:nvSpPr>
        <p:spPr>
          <a:xfrm>
            <a:off x="3081770" y="3039347"/>
            <a:ext cx="547009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F6FA6D15-75A0-7D7C-685B-B9ADA1D69C37}"/>
              </a:ext>
            </a:extLst>
          </p:cNvPr>
          <p:cNvSpPr/>
          <p:nvPr/>
        </p:nvSpPr>
        <p:spPr>
          <a:xfrm>
            <a:off x="2966593" y="2760995"/>
            <a:ext cx="447182" cy="29987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A20-6B44-7EA2-C6BB-305BD48C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105633"/>
            <a:ext cx="10515600" cy="1325563"/>
          </a:xfrm>
        </p:spPr>
        <p:txBody>
          <a:bodyPr/>
          <a:lstStyle/>
          <a:p>
            <a:r>
              <a:rPr lang="en-US" dirty="0"/>
              <a:t>Operational Context – Option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3530-6888-8C60-DD0C-8E298713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752438" cy="522161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A Provider updates the medical record in the EHR when the encounter starts or completes.</a:t>
            </a:r>
          </a:p>
          <a:p>
            <a:pPr lvl="1"/>
            <a:endParaRPr lang="en-US" dirty="0"/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The EHR uses the </a:t>
            </a:r>
            <a:r>
              <a:rPr lang="en-US" dirty="0" err="1"/>
              <a:t>eRSD</a:t>
            </a:r>
            <a:r>
              <a:rPr lang="en-US" dirty="0"/>
              <a:t> and </a:t>
            </a:r>
            <a:r>
              <a:rPr lang="en-US" dirty="0" err="1"/>
              <a:t>eCSD</a:t>
            </a:r>
            <a:r>
              <a:rPr lang="en-US" dirty="0"/>
              <a:t> plan and measure definitions to evaluate if data needs to be reported for the patient </a:t>
            </a:r>
          </a:p>
          <a:p>
            <a:pPr lvl="1"/>
            <a:r>
              <a:rPr lang="en-US" dirty="0"/>
              <a:t>The EHR creates the payload necessary to be submitted to the Data Receiver (PHA).</a:t>
            </a:r>
          </a:p>
          <a:p>
            <a:pPr lvl="1"/>
            <a:endParaRPr lang="en-US" dirty="0"/>
          </a:p>
          <a:p>
            <a:r>
              <a:rPr lang="en-US" dirty="0"/>
              <a:t>Step 3: </a:t>
            </a:r>
          </a:p>
          <a:p>
            <a:pPr lvl="1"/>
            <a:r>
              <a:rPr lang="en-US" dirty="0"/>
              <a:t>Once the EHR determines the data needs to be reported, the EHR will get an access token by following </a:t>
            </a:r>
            <a:r>
              <a:rPr lang="en-US" dirty="0">
                <a:hlinkClick r:id="rId2"/>
              </a:rPr>
              <a:t>SMART on FHIR Backend Services</a:t>
            </a:r>
            <a:r>
              <a:rPr lang="en-US" dirty="0"/>
              <a:t> authorization protocol.</a:t>
            </a:r>
          </a:p>
          <a:p>
            <a:pPr lvl="2"/>
            <a:r>
              <a:rPr lang="en-US" dirty="0"/>
              <a:t>Protocol uses OAuth2 Client Credentials with Signed JWT Assertions using PKI Certificates</a:t>
            </a:r>
          </a:p>
          <a:p>
            <a:r>
              <a:rPr lang="en-US" dirty="0"/>
              <a:t>Step 4:</a:t>
            </a:r>
          </a:p>
          <a:p>
            <a:pPr lvl="1"/>
            <a:r>
              <a:rPr lang="en-US" dirty="0"/>
              <a:t>Once the EHR has a valid access token, it submits the data to the Data Receiver (PHA) using the API as per the </a:t>
            </a:r>
            <a:r>
              <a:rPr lang="en-US" dirty="0" err="1"/>
              <a:t>eCR</a:t>
            </a:r>
            <a:r>
              <a:rPr lang="en-US" dirty="0"/>
              <a:t> on FHIR IG.</a:t>
            </a:r>
          </a:p>
          <a:p>
            <a:pPr lvl="2"/>
            <a:r>
              <a:rPr lang="en-US" dirty="0"/>
              <a:t>The access token is embedded in the Authorization HTTP Header </a:t>
            </a:r>
          </a:p>
          <a:p>
            <a:pPr lvl="2"/>
            <a:endParaRPr lang="en-US" dirty="0"/>
          </a:p>
          <a:p>
            <a:r>
              <a:rPr lang="en-US" dirty="0"/>
              <a:t>Step 5: </a:t>
            </a:r>
          </a:p>
          <a:p>
            <a:pPr lvl="1"/>
            <a:r>
              <a:rPr lang="en-US" dirty="0"/>
              <a:t>The Data Receiver will introspect the token using the Authorization Server before processing the message</a:t>
            </a:r>
          </a:p>
          <a:p>
            <a:pPr lvl="1"/>
            <a:endParaRPr lang="en-US" dirty="0"/>
          </a:p>
          <a:p>
            <a:r>
              <a:rPr lang="en-US" dirty="0"/>
              <a:t>Step 6:</a:t>
            </a:r>
          </a:p>
          <a:p>
            <a:pPr lvl="1"/>
            <a:r>
              <a:rPr lang="en-US" dirty="0"/>
              <a:t>Once the introspection is completed, the Data Receiver will validate the payload and provide any error responses to the Data Submitter (EHR) synchronously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1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A6A5-7562-B625-F342-86C49EFA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00" y="229477"/>
            <a:ext cx="10515600" cy="1325563"/>
          </a:xfrm>
        </p:spPr>
        <p:txBody>
          <a:bodyPr/>
          <a:lstStyle/>
          <a:p>
            <a:r>
              <a:rPr lang="en-US" dirty="0"/>
              <a:t>Operational Context – Option 2 (Using </a:t>
            </a:r>
            <a:r>
              <a:rPr lang="en-US" dirty="0" err="1"/>
              <a:t>eCRNow</a:t>
            </a:r>
            <a:r>
              <a:rPr lang="en-US" dirty="0"/>
              <a:t> App without APIs protected)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E5BA7-F650-3FA7-12BC-0DE88C9D30DE}"/>
              </a:ext>
            </a:extLst>
          </p:cNvPr>
          <p:cNvSpPr/>
          <p:nvPr/>
        </p:nvSpPr>
        <p:spPr>
          <a:xfrm>
            <a:off x="7430814" y="2391103"/>
            <a:ext cx="4340773" cy="310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C1AF0-9182-389C-EA30-29F41441EBC8}"/>
              </a:ext>
            </a:extLst>
          </p:cNvPr>
          <p:cNvSpPr/>
          <p:nvPr/>
        </p:nvSpPr>
        <p:spPr>
          <a:xfrm>
            <a:off x="333632" y="1828801"/>
            <a:ext cx="5642424" cy="423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E0340-F172-C90A-560A-E55F69BA9DB6}"/>
              </a:ext>
            </a:extLst>
          </p:cNvPr>
          <p:cNvSpPr txBox="1"/>
          <p:nvPr/>
        </p:nvSpPr>
        <p:spPr>
          <a:xfrm>
            <a:off x="1095001" y="5681498"/>
            <a:ext cx="348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Organization – Option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3D965-ECDD-1EFB-0630-62C94EBA9614}"/>
              </a:ext>
            </a:extLst>
          </p:cNvPr>
          <p:cNvSpPr txBox="1"/>
          <p:nvPr/>
        </p:nvSpPr>
        <p:spPr>
          <a:xfrm>
            <a:off x="8417222" y="504832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Health Authority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6DEFA41-E233-BECF-0BEF-4EB6272D561E}"/>
              </a:ext>
            </a:extLst>
          </p:cNvPr>
          <p:cNvSpPr/>
          <p:nvPr/>
        </p:nvSpPr>
        <p:spPr>
          <a:xfrm>
            <a:off x="825689" y="4840749"/>
            <a:ext cx="1481959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 Authorization Server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14E3AF-6F7A-68A9-2DEA-834FE90E2810}"/>
              </a:ext>
            </a:extLst>
          </p:cNvPr>
          <p:cNvSpPr/>
          <p:nvPr/>
        </p:nvSpPr>
        <p:spPr>
          <a:xfrm>
            <a:off x="1316336" y="2391104"/>
            <a:ext cx="2162577" cy="403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8E0647-F19F-01E4-5B8C-714F352ACD6A}"/>
              </a:ext>
            </a:extLst>
          </p:cNvPr>
          <p:cNvSpPr/>
          <p:nvPr/>
        </p:nvSpPr>
        <p:spPr>
          <a:xfrm>
            <a:off x="1435602" y="3569773"/>
            <a:ext cx="2043312" cy="73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eCRNow</a:t>
            </a:r>
            <a:endParaRPr lang="en-US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77654A-444E-430A-4CBC-E4BF71DE96AE}"/>
              </a:ext>
            </a:extLst>
          </p:cNvPr>
          <p:cNvSpPr/>
          <p:nvPr/>
        </p:nvSpPr>
        <p:spPr>
          <a:xfrm>
            <a:off x="3994566" y="1951390"/>
            <a:ext cx="1781510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Optional </a:t>
            </a:r>
            <a:r>
              <a:rPr lang="en-US" sz="1200" dirty="0" err="1"/>
              <a:t>eCRNow</a:t>
            </a:r>
            <a:r>
              <a:rPr lang="en-US" sz="1200" dirty="0"/>
              <a:t> Authorization Server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52EFE9-11B2-0A1E-9438-CAA9D91ED575}"/>
              </a:ext>
            </a:extLst>
          </p:cNvPr>
          <p:cNvSpPr/>
          <p:nvPr/>
        </p:nvSpPr>
        <p:spPr>
          <a:xfrm>
            <a:off x="7939814" y="4257174"/>
            <a:ext cx="1843633" cy="693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Receiver</a:t>
            </a:r>
          </a:p>
          <a:p>
            <a:pPr algn="ctr"/>
            <a:r>
              <a:rPr lang="en-US" sz="1200" dirty="0"/>
              <a:t>(FHIR Server)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04F3E3-40C5-24ED-9FF9-CEFCAEA437E9}"/>
              </a:ext>
            </a:extLst>
          </p:cNvPr>
          <p:cNvSpPr/>
          <p:nvPr/>
        </p:nvSpPr>
        <p:spPr>
          <a:xfrm>
            <a:off x="7819689" y="2786922"/>
            <a:ext cx="2806269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Receiver’s Authorization Server</a:t>
            </a:r>
          </a:p>
          <a:p>
            <a:pPr algn="ctr"/>
            <a:r>
              <a:rPr lang="en-US" sz="1200" dirty="0"/>
              <a:t>(FHIR Server)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881BB2-5BC9-037A-9E33-1962C058CD2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3568" y="2592653"/>
            <a:ext cx="1192768" cy="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31DB486-CBCA-1619-10F0-83C51AD808C0}"/>
              </a:ext>
            </a:extLst>
          </p:cNvPr>
          <p:cNvSpPr/>
          <p:nvPr/>
        </p:nvSpPr>
        <p:spPr>
          <a:xfrm>
            <a:off x="560395" y="2438977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FA79D49-17DF-B75B-9D48-5D83D0D3B430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066223" y="2592653"/>
            <a:ext cx="412690" cy="960781"/>
          </a:xfrm>
          <a:prstGeom prst="bentConnector4">
            <a:avLst>
              <a:gd name="adj1" fmla="val -55393"/>
              <a:gd name="adj2" fmla="val 604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00016B8-A106-17AC-D6E5-2FBB8917DFF8}"/>
              </a:ext>
            </a:extLst>
          </p:cNvPr>
          <p:cNvSpPr/>
          <p:nvPr/>
        </p:nvSpPr>
        <p:spPr>
          <a:xfrm>
            <a:off x="3392539" y="2932315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764392E-3A41-3CF5-FA3C-C1BA9D388EB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1742359" y="4125850"/>
            <a:ext cx="539210" cy="8905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CE0B054-CB0C-1F5A-B2BE-C4518AB49590}"/>
              </a:ext>
            </a:extLst>
          </p:cNvPr>
          <p:cNvSpPr/>
          <p:nvPr/>
        </p:nvSpPr>
        <p:spPr>
          <a:xfrm>
            <a:off x="1629206" y="4413806"/>
            <a:ext cx="414611" cy="2141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0C5D84C-A523-A4CB-AC9F-CB275C9C50A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16200000" flipV="1">
            <a:off x="2039657" y="3152171"/>
            <a:ext cx="775571" cy="596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754C127-B632-8D9C-C3F0-133CEDA583BC}"/>
              </a:ext>
            </a:extLst>
          </p:cNvPr>
          <p:cNvSpPr/>
          <p:nvPr/>
        </p:nvSpPr>
        <p:spPr>
          <a:xfrm>
            <a:off x="2150489" y="2994173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2C906CF-DB58-A401-0C76-BDB179EF696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478914" y="2994502"/>
            <a:ext cx="4340773" cy="9411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5D19A05-B084-C7C7-1602-90F622A19F3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478913" y="4136181"/>
            <a:ext cx="4460901" cy="4676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877591-95D0-49C2-EFA6-5B79FFC6F23D}"/>
              </a:ext>
            </a:extLst>
          </p:cNvPr>
          <p:cNvSpPr/>
          <p:nvPr/>
        </p:nvSpPr>
        <p:spPr>
          <a:xfrm>
            <a:off x="6387874" y="2767439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B1991D-0711-3115-B83F-199EF2219965}"/>
              </a:ext>
            </a:extLst>
          </p:cNvPr>
          <p:cNvSpPr/>
          <p:nvPr/>
        </p:nvSpPr>
        <p:spPr>
          <a:xfrm>
            <a:off x="6387874" y="4335885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E7FD4B8-0508-60E4-E969-5EF3BFB497B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8514681" y="3549032"/>
            <a:ext cx="1055092" cy="3611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924A967-CC98-5D40-B7DF-BD81EF27C6AE}"/>
              </a:ext>
            </a:extLst>
          </p:cNvPr>
          <p:cNvSpPr/>
          <p:nvPr/>
        </p:nvSpPr>
        <p:spPr>
          <a:xfrm>
            <a:off x="8588124" y="3631167"/>
            <a:ext cx="547009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7BE5D3-78B2-8215-F8B6-AD19C157FB0B}"/>
              </a:ext>
            </a:extLst>
          </p:cNvPr>
          <p:cNvSpPr/>
          <p:nvPr/>
        </p:nvSpPr>
        <p:spPr>
          <a:xfrm>
            <a:off x="10018942" y="4615614"/>
            <a:ext cx="547009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4" name="Curved Left Arrow 83">
            <a:extLst>
              <a:ext uri="{FF2B5EF4-FFF2-40B4-BE49-F238E27FC236}">
                <a16:creationId xmlns:a16="http://schemas.microsoft.com/office/drawing/2014/main" id="{3C2BCB1F-22A0-8F70-872B-B0E9F782A948}"/>
              </a:ext>
            </a:extLst>
          </p:cNvPr>
          <p:cNvSpPr/>
          <p:nvPr/>
        </p:nvSpPr>
        <p:spPr>
          <a:xfrm>
            <a:off x="9903765" y="4337262"/>
            <a:ext cx="447182" cy="29987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urved Left Arrow 85">
            <a:extLst>
              <a:ext uri="{FF2B5EF4-FFF2-40B4-BE49-F238E27FC236}">
                <a16:creationId xmlns:a16="http://schemas.microsoft.com/office/drawing/2014/main" id="{2DB4C957-74EE-B6CB-371C-728B55AA748E}"/>
              </a:ext>
            </a:extLst>
          </p:cNvPr>
          <p:cNvSpPr/>
          <p:nvPr/>
        </p:nvSpPr>
        <p:spPr>
          <a:xfrm>
            <a:off x="2902624" y="4207738"/>
            <a:ext cx="447182" cy="29987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F5F9323-CFE3-CF30-4B27-65F0BC4E64E4}"/>
              </a:ext>
            </a:extLst>
          </p:cNvPr>
          <p:cNvSpPr/>
          <p:nvPr/>
        </p:nvSpPr>
        <p:spPr>
          <a:xfrm>
            <a:off x="2951566" y="4481764"/>
            <a:ext cx="547009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88A15-D6D5-759E-0960-CFB967CDD9E5}"/>
              </a:ext>
            </a:extLst>
          </p:cNvPr>
          <p:cNvSpPr txBox="1"/>
          <p:nvPr/>
        </p:nvSpPr>
        <p:spPr>
          <a:xfrm>
            <a:off x="1386668" y="3042007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FHIR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5FB7C-407A-FA67-A6CD-1C469E3C5606}"/>
              </a:ext>
            </a:extLst>
          </p:cNvPr>
          <p:cNvSpPr txBox="1"/>
          <p:nvPr/>
        </p:nvSpPr>
        <p:spPr>
          <a:xfrm>
            <a:off x="3853845" y="2892009"/>
            <a:ext cx="134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FHIR Subscriptions</a:t>
            </a:r>
          </a:p>
          <a:p>
            <a:r>
              <a:rPr lang="en-US" sz="1200" dirty="0"/>
              <a:t>RESTful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950D0-664C-4AC4-5831-606381C789D5}"/>
              </a:ext>
            </a:extLst>
          </p:cNvPr>
          <p:cNvSpPr txBox="1"/>
          <p:nvPr/>
        </p:nvSpPr>
        <p:spPr>
          <a:xfrm>
            <a:off x="5981750" y="3290500"/>
            <a:ext cx="13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 on FHIR </a:t>
            </a:r>
          </a:p>
          <a:p>
            <a:r>
              <a:rPr lang="en-US" sz="1200" dirty="0"/>
              <a:t>(OAuth2 with JWT)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EA0DB-34B1-CD91-4EFE-A2B4D670903D}"/>
              </a:ext>
            </a:extLst>
          </p:cNvPr>
          <p:cNvSpPr txBox="1"/>
          <p:nvPr/>
        </p:nvSpPr>
        <p:spPr>
          <a:xfrm>
            <a:off x="6253353" y="406073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FHIR APIs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687D1-6A2F-F7CE-CC23-E12F0E8DCEA4}"/>
              </a:ext>
            </a:extLst>
          </p:cNvPr>
          <p:cNvSpPr txBox="1"/>
          <p:nvPr/>
        </p:nvSpPr>
        <p:spPr>
          <a:xfrm>
            <a:off x="297994" y="4265464"/>
            <a:ext cx="13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 on FHIR </a:t>
            </a:r>
          </a:p>
          <a:p>
            <a:r>
              <a:rPr lang="en-US" sz="1200" dirty="0"/>
              <a:t>(OAuth2 with JWT)</a:t>
            </a:r>
          </a:p>
        </p:txBody>
      </p:sp>
    </p:spTree>
    <p:extLst>
      <p:ext uri="{BB962C8B-B14F-4D97-AF65-F5344CB8AC3E}">
        <p14:creationId xmlns:p14="http://schemas.microsoft.com/office/powerpoint/2010/main" val="208229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3530-6888-8C60-DD0C-8E298713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932055"/>
            <a:ext cx="10752438" cy="52216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A Provider updates the medical record in the EHR after starting or completing the Patient encounter 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The EHR notifies </a:t>
            </a:r>
            <a:r>
              <a:rPr lang="en-US" dirty="0" err="1"/>
              <a:t>eCRNow</a:t>
            </a:r>
            <a:r>
              <a:rPr lang="en-US" dirty="0"/>
              <a:t> App using </a:t>
            </a:r>
            <a:r>
              <a:rPr lang="en-US" dirty="0" err="1"/>
              <a:t>launchPatient</a:t>
            </a:r>
            <a:r>
              <a:rPr lang="en-US" dirty="0"/>
              <a:t> API about the Patient and the Encounter</a:t>
            </a:r>
          </a:p>
          <a:p>
            <a:r>
              <a:rPr lang="en-US" dirty="0"/>
              <a:t>Step 3:</a:t>
            </a:r>
          </a:p>
          <a:p>
            <a:pPr lvl="1"/>
            <a:r>
              <a:rPr lang="en-US" dirty="0" err="1"/>
              <a:t>eCRNow</a:t>
            </a:r>
            <a:r>
              <a:rPr lang="en-US" dirty="0"/>
              <a:t> authorizes with the EHR and gets the access token to be used to authenticate/authorize with the EHR to retrieve the data</a:t>
            </a:r>
          </a:p>
          <a:p>
            <a:r>
              <a:rPr lang="en-US" dirty="0"/>
              <a:t>Step 4:</a:t>
            </a:r>
          </a:p>
          <a:p>
            <a:pPr lvl="1"/>
            <a:r>
              <a:rPr lang="en-US" dirty="0" err="1"/>
              <a:t>eCRNow</a:t>
            </a:r>
            <a:r>
              <a:rPr lang="en-US" dirty="0"/>
              <a:t> access the patient data using the patient Id and the encounter id submitted during the </a:t>
            </a:r>
            <a:r>
              <a:rPr lang="en-US" dirty="0" err="1"/>
              <a:t>launchPatient</a:t>
            </a:r>
            <a:endParaRPr lang="en-US" dirty="0"/>
          </a:p>
          <a:p>
            <a:r>
              <a:rPr lang="en-US" dirty="0"/>
              <a:t>Step 5: </a:t>
            </a:r>
          </a:p>
          <a:p>
            <a:pPr lvl="1"/>
            <a:r>
              <a:rPr lang="en-US" dirty="0" err="1"/>
              <a:t>eCRNow</a:t>
            </a:r>
            <a:r>
              <a:rPr lang="en-US" dirty="0"/>
              <a:t> evaluates if the patient data must be reported to the PHA according to the </a:t>
            </a:r>
            <a:r>
              <a:rPr lang="en-US" dirty="0" err="1"/>
              <a:t>eRSD</a:t>
            </a:r>
            <a:r>
              <a:rPr lang="en-US" dirty="0"/>
              <a:t> and </a:t>
            </a:r>
            <a:r>
              <a:rPr lang="en-US" dirty="0" err="1"/>
              <a:t>eCSD</a:t>
            </a:r>
            <a:r>
              <a:rPr lang="en-US" dirty="0"/>
              <a:t> plan and measure definitions. </a:t>
            </a:r>
          </a:p>
          <a:p>
            <a:pPr lvl="1"/>
            <a:r>
              <a:rPr lang="en-US" dirty="0"/>
              <a:t>If the data needs to be reported The EHR creates the payload necessary to be submitted to the Data Receiver (PHA).</a:t>
            </a:r>
          </a:p>
          <a:p>
            <a:r>
              <a:rPr lang="en-US" dirty="0"/>
              <a:t>Step 6: </a:t>
            </a:r>
          </a:p>
          <a:p>
            <a:pPr lvl="1"/>
            <a:r>
              <a:rPr lang="en-US" dirty="0"/>
              <a:t>Once the </a:t>
            </a:r>
            <a:r>
              <a:rPr lang="en-US" dirty="0" err="1"/>
              <a:t>eCRNow</a:t>
            </a:r>
            <a:r>
              <a:rPr lang="en-US" dirty="0"/>
              <a:t> App determines the data needs to be reported, the </a:t>
            </a:r>
            <a:r>
              <a:rPr lang="en-US" dirty="0" err="1"/>
              <a:t>eCRNow</a:t>
            </a:r>
            <a:r>
              <a:rPr lang="en-US" dirty="0"/>
              <a:t> App will get an access token by following </a:t>
            </a:r>
            <a:r>
              <a:rPr lang="en-US" dirty="0">
                <a:hlinkClick r:id="rId2"/>
              </a:rPr>
              <a:t>SMART on FHIR Backend Services</a:t>
            </a:r>
            <a:r>
              <a:rPr lang="en-US" dirty="0"/>
              <a:t> authorization protocol.</a:t>
            </a:r>
          </a:p>
          <a:p>
            <a:pPr lvl="2"/>
            <a:r>
              <a:rPr lang="en-US" dirty="0"/>
              <a:t>Protocol uses OAuth2 Client Credentials with Signed JWT Assertions using PKI Certificates</a:t>
            </a:r>
          </a:p>
          <a:p>
            <a:r>
              <a:rPr lang="en-US" dirty="0"/>
              <a:t>Step 7:</a:t>
            </a:r>
          </a:p>
          <a:p>
            <a:pPr lvl="1"/>
            <a:r>
              <a:rPr lang="en-US" dirty="0"/>
              <a:t>Once the </a:t>
            </a:r>
            <a:r>
              <a:rPr lang="en-US" dirty="0" err="1"/>
              <a:t>eCRNow</a:t>
            </a:r>
            <a:r>
              <a:rPr lang="en-US" dirty="0"/>
              <a:t> App has a valid access token, it submits the data to the Data Receiver (PHA) using the API as per the </a:t>
            </a:r>
            <a:r>
              <a:rPr lang="en-US" dirty="0" err="1"/>
              <a:t>eCR</a:t>
            </a:r>
            <a:r>
              <a:rPr lang="en-US" dirty="0"/>
              <a:t> on FHIR IG.</a:t>
            </a:r>
          </a:p>
          <a:p>
            <a:pPr lvl="2"/>
            <a:r>
              <a:rPr lang="en-US" dirty="0"/>
              <a:t>The access token is embedded in the Authorization HTTP Header </a:t>
            </a:r>
          </a:p>
          <a:p>
            <a:r>
              <a:rPr lang="en-US" dirty="0"/>
              <a:t>Step 8: </a:t>
            </a:r>
          </a:p>
          <a:p>
            <a:pPr lvl="1"/>
            <a:r>
              <a:rPr lang="en-US" dirty="0"/>
              <a:t>The Data Receiver will introspect the token using the Authorization Server before processing the message</a:t>
            </a:r>
          </a:p>
          <a:p>
            <a:r>
              <a:rPr lang="en-US" dirty="0"/>
              <a:t>Step 9:</a:t>
            </a:r>
          </a:p>
          <a:p>
            <a:pPr lvl="1"/>
            <a:r>
              <a:rPr lang="en-US" dirty="0"/>
              <a:t>Once the introspection is completed, the Data Receiver will validate the payload and provide any error responses to the Data Submitter (</a:t>
            </a:r>
            <a:r>
              <a:rPr lang="en-US" dirty="0" err="1"/>
              <a:t>eCRNow</a:t>
            </a:r>
            <a:r>
              <a:rPr lang="en-US" dirty="0"/>
              <a:t> App) synchronously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C1414A-F32D-02CE-7C61-06935C214FB4}"/>
              </a:ext>
            </a:extLst>
          </p:cNvPr>
          <p:cNvSpPr txBox="1">
            <a:spLocks/>
          </p:cNvSpPr>
          <p:nvPr/>
        </p:nvSpPr>
        <p:spPr>
          <a:xfrm>
            <a:off x="132008" y="0"/>
            <a:ext cx="11816976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Operational Context – Option 2 without </a:t>
            </a:r>
            <a:r>
              <a:rPr lang="en-US" sz="2400" b="1" dirty="0" err="1"/>
              <a:t>eCRNow</a:t>
            </a:r>
            <a:r>
              <a:rPr lang="en-US" sz="2400" b="1" dirty="0"/>
              <a:t> App APIs protected </a:t>
            </a:r>
          </a:p>
        </p:txBody>
      </p:sp>
    </p:spTree>
    <p:extLst>
      <p:ext uri="{BB962C8B-B14F-4D97-AF65-F5344CB8AC3E}">
        <p14:creationId xmlns:p14="http://schemas.microsoft.com/office/powerpoint/2010/main" val="357656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E38A-F068-8A25-6BEF-D88F9729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used for the various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F7ED-142F-F1E6-30BA-72862CFD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APIs implemented by Authorization Servers</a:t>
            </a:r>
          </a:p>
          <a:p>
            <a:pPr lvl="1"/>
            <a:r>
              <a:rPr lang="en-US" dirty="0"/>
              <a:t>OAuth2 Client credentials flow with Signed JWT</a:t>
            </a:r>
          </a:p>
          <a:p>
            <a:pPr lvl="1"/>
            <a:r>
              <a:rPr lang="en-US" dirty="0"/>
              <a:t>Specification Details for entire interaction: </a:t>
            </a:r>
            <a:r>
              <a:rPr lang="en-US" dirty="0">
                <a:hlinkClick r:id="rId2"/>
              </a:rPr>
              <a:t>SMART on FHIR Backend Services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/token endpoint to retrieve access token using signed JWT</a:t>
            </a:r>
          </a:p>
          <a:p>
            <a:pPr lvl="1"/>
            <a:r>
              <a:rPr lang="en-US" dirty="0"/>
              <a:t>/introspect endpoint for data holder to introspect the access token to allow the retrieval/submission of data</a:t>
            </a:r>
          </a:p>
          <a:p>
            <a:pPr lvl="1"/>
            <a:endParaRPr lang="en-US" dirty="0"/>
          </a:p>
          <a:p>
            <a:r>
              <a:rPr lang="en-US" dirty="0"/>
              <a:t>EHR to </a:t>
            </a:r>
            <a:r>
              <a:rPr lang="en-US" dirty="0" err="1"/>
              <a:t>eCRNow</a:t>
            </a:r>
            <a:r>
              <a:rPr lang="en-US" dirty="0"/>
              <a:t> App Integration API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launchPatient</a:t>
            </a:r>
            <a:r>
              <a:rPr lang="en-US" dirty="0"/>
              <a:t> – RESTful API </a:t>
            </a:r>
          </a:p>
          <a:p>
            <a:pPr lvl="1"/>
            <a:r>
              <a:rPr lang="en-US" sz="1800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800" dirty="0" err="1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800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800" dirty="0" err="1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addKARStatus</a:t>
            </a:r>
            <a:r>
              <a:rPr lang="en-US" sz="1800" dirty="0">
                <a:solidFill>
                  <a:srgbClr val="2A00FF"/>
                </a:solidFill>
                <a:effectLst/>
                <a:latin typeface="Menlo" panose="020B0609030804020204" pitchFamily="49" charset="0"/>
              </a:rPr>
              <a:t>/ - Updating the Knowle</a:t>
            </a:r>
            <a:r>
              <a:rPr lang="en-US" sz="1800" dirty="0">
                <a:solidFill>
                  <a:srgbClr val="2A00FF"/>
                </a:solidFill>
                <a:latin typeface="Menlo" panose="020B0609030804020204" pitchFamily="49" charset="0"/>
              </a:rPr>
              <a:t>dge Artifact to enable reporting for </a:t>
            </a:r>
            <a:r>
              <a:rPr lang="en-US" sz="1800" dirty="0" err="1">
                <a:solidFill>
                  <a:srgbClr val="2A00FF"/>
                </a:solidFill>
                <a:latin typeface="Menlo" panose="020B0609030804020204" pitchFamily="49" charset="0"/>
              </a:rPr>
              <a:t>RESPNet</a:t>
            </a:r>
            <a:r>
              <a:rPr lang="en-US" sz="1800" dirty="0">
                <a:solidFill>
                  <a:srgbClr val="2A00FF"/>
                </a:solidFill>
                <a:latin typeface="Menlo" panose="020B0609030804020204" pitchFamily="49" charset="0"/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995C-1472-1D6C-73B3-B4FE05F0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Protecting </a:t>
            </a:r>
            <a:r>
              <a:rPr lang="en-US" dirty="0" err="1"/>
              <a:t>eCRNow</a:t>
            </a:r>
            <a:r>
              <a:rPr lang="en-US" dirty="0"/>
              <a:t> App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6361-6DD8-D392-C76B-2F8C6413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063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eCRNow</a:t>
            </a:r>
            <a:r>
              <a:rPr lang="en-US" dirty="0"/>
              <a:t> App APIs can be protected by using an Authorization Server as follows</a:t>
            </a:r>
          </a:p>
          <a:p>
            <a:endParaRPr lang="en-US" dirty="0"/>
          </a:p>
          <a:p>
            <a:r>
              <a:rPr lang="en-US" dirty="0"/>
              <a:t>Implementer of the </a:t>
            </a:r>
            <a:r>
              <a:rPr lang="en-US" dirty="0" err="1"/>
              <a:t>eCRNow</a:t>
            </a:r>
            <a:r>
              <a:rPr lang="en-US" dirty="0"/>
              <a:t> App (EHR vendor or the Healthcare Organization) has to perform the following actions</a:t>
            </a:r>
          </a:p>
          <a:p>
            <a:pPr lvl="1"/>
            <a:r>
              <a:rPr lang="en-US" dirty="0"/>
              <a:t>Implement an Authorization Server </a:t>
            </a:r>
          </a:p>
          <a:p>
            <a:pPr lvl="1"/>
            <a:r>
              <a:rPr lang="en-US" dirty="0"/>
              <a:t>Implement a Java Class that performs Token Introspection </a:t>
            </a:r>
          </a:p>
          <a:p>
            <a:pPr lvl="1"/>
            <a:r>
              <a:rPr lang="en-US" dirty="0"/>
              <a:t>Ask the EHR notifying the </a:t>
            </a:r>
            <a:r>
              <a:rPr lang="en-US" dirty="0" err="1"/>
              <a:t>eCRNow</a:t>
            </a:r>
            <a:r>
              <a:rPr lang="en-US" dirty="0"/>
              <a:t> App to get an access token and embed the token in the Authorization Header before using any </a:t>
            </a:r>
            <a:r>
              <a:rPr lang="en-US" dirty="0" err="1"/>
              <a:t>eCRNow</a:t>
            </a:r>
            <a:r>
              <a:rPr lang="en-US" dirty="0"/>
              <a:t> API like </a:t>
            </a:r>
            <a:r>
              <a:rPr lang="en-US" dirty="0" err="1"/>
              <a:t>launchPatient</a:t>
            </a:r>
            <a:r>
              <a:rPr lang="en-US" dirty="0"/>
              <a:t> API</a:t>
            </a:r>
          </a:p>
          <a:p>
            <a:pPr lvl="1"/>
            <a:endParaRPr lang="en-US" dirty="0"/>
          </a:p>
          <a:p>
            <a:r>
              <a:rPr lang="en-US" dirty="0"/>
              <a:t>These interactions are shown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41131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D1C3-D05C-9F49-F66B-4028964B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8" y="172706"/>
            <a:ext cx="10515600" cy="723754"/>
          </a:xfrm>
        </p:spPr>
        <p:txBody>
          <a:bodyPr/>
          <a:lstStyle/>
          <a:p>
            <a:r>
              <a:rPr lang="en-US" dirty="0"/>
              <a:t>Protecting </a:t>
            </a:r>
            <a:r>
              <a:rPr lang="en-US" dirty="0" err="1"/>
              <a:t>eCRNow</a:t>
            </a:r>
            <a:r>
              <a:rPr lang="en-US" dirty="0"/>
              <a:t>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DEAD7-5DAF-3CF0-DEF4-E19B00E01CD5}"/>
              </a:ext>
            </a:extLst>
          </p:cNvPr>
          <p:cNvSpPr/>
          <p:nvPr/>
        </p:nvSpPr>
        <p:spPr>
          <a:xfrm>
            <a:off x="7430814" y="2391103"/>
            <a:ext cx="4340773" cy="310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15BA8-059B-C715-A24E-E3908C07F106}"/>
              </a:ext>
            </a:extLst>
          </p:cNvPr>
          <p:cNvSpPr/>
          <p:nvPr/>
        </p:nvSpPr>
        <p:spPr>
          <a:xfrm>
            <a:off x="333632" y="1828801"/>
            <a:ext cx="5642424" cy="423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EA719-A19B-0791-38F6-69C3ED50AB68}"/>
              </a:ext>
            </a:extLst>
          </p:cNvPr>
          <p:cNvSpPr txBox="1"/>
          <p:nvPr/>
        </p:nvSpPr>
        <p:spPr>
          <a:xfrm>
            <a:off x="1095001" y="5681498"/>
            <a:ext cx="348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Organization – Option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D08DD-9E9B-A9CB-04F6-FAB853920487}"/>
              </a:ext>
            </a:extLst>
          </p:cNvPr>
          <p:cNvSpPr txBox="1"/>
          <p:nvPr/>
        </p:nvSpPr>
        <p:spPr>
          <a:xfrm>
            <a:off x="8417222" y="504832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Health Authority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2B837B-17EA-4CB3-E2A8-784511F780CB}"/>
              </a:ext>
            </a:extLst>
          </p:cNvPr>
          <p:cNvSpPr/>
          <p:nvPr/>
        </p:nvSpPr>
        <p:spPr>
          <a:xfrm>
            <a:off x="825689" y="4840749"/>
            <a:ext cx="1481959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 Authorization Server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90C4BF-3C93-C3D3-CC17-D36EE3D7E62A}"/>
              </a:ext>
            </a:extLst>
          </p:cNvPr>
          <p:cNvSpPr/>
          <p:nvPr/>
        </p:nvSpPr>
        <p:spPr>
          <a:xfrm>
            <a:off x="1316336" y="2391104"/>
            <a:ext cx="2162577" cy="403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0DDE69-933C-7883-AE0A-76F48B60392F}"/>
              </a:ext>
            </a:extLst>
          </p:cNvPr>
          <p:cNvSpPr/>
          <p:nvPr/>
        </p:nvSpPr>
        <p:spPr>
          <a:xfrm>
            <a:off x="1435602" y="3569773"/>
            <a:ext cx="2043312" cy="73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eCRNow</a:t>
            </a:r>
            <a:endParaRPr lang="en-US" sz="12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3C9BB43-84FD-9354-4824-8CF5C966460A}"/>
              </a:ext>
            </a:extLst>
          </p:cNvPr>
          <p:cNvSpPr/>
          <p:nvPr/>
        </p:nvSpPr>
        <p:spPr>
          <a:xfrm>
            <a:off x="3994566" y="1951390"/>
            <a:ext cx="1781510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Optional </a:t>
            </a:r>
            <a:r>
              <a:rPr lang="en-US" sz="1200" dirty="0" err="1"/>
              <a:t>eCRNow</a:t>
            </a:r>
            <a:r>
              <a:rPr lang="en-US" sz="1200" dirty="0"/>
              <a:t> Authorization Server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3ED0FB6-E9E4-B235-5780-A9CB72C0BC9A}"/>
              </a:ext>
            </a:extLst>
          </p:cNvPr>
          <p:cNvSpPr/>
          <p:nvPr/>
        </p:nvSpPr>
        <p:spPr>
          <a:xfrm>
            <a:off x="7939814" y="4257174"/>
            <a:ext cx="1843633" cy="693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Receiver</a:t>
            </a:r>
          </a:p>
          <a:p>
            <a:pPr algn="ctr"/>
            <a:r>
              <a:rPr lang="en-US" sz="1200" dirty="0"/>
              <a:t>(FHIR Server)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3C3B08-4AF0-C395-DB0E-4FB364FCCE74}"/>
              </a:ext>
            </a:extLst>
          </p:cNvPr>
          <p:cNvSpPr/>
          <p:nvPr/>
        </p:nvSpPr>
        <p:spPr>
          <a:xfrm>
            <a:off x="7819689" y="2786922"/>
            <a:ext cx="2806269" cy="41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Receiver’s Authorization Server</a:t>
            </a:r>
          </a:p>
          <a:p>
            <a:pPr algn="ctr"/>
            <a:r>
              <a:rPr lang="en-US" sz="1200" dirty="0"/>
              <a:t>(FHIR Server)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46176D-5557-7D0D-96F0-64EC4097100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3568" y="2592653"/>
            <a:ext cx="1192768" cy="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320E47B-BEE8-C996-B652-5B44D693F60E}"/>
              </a:ext>
            </a:extLst>
          </p:cNvPr>
          <p:cNvSpPr/>
          <p:nvPr/>
        </p:nvSpPr>
        <p:spPr>
          <a:xfrm>
            <a:off x="560395" y="2438977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58003C7-EB11-748C-E3E0-4E49531144E3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066223" y="2592653"/>
            <a:ext cx="412690" cy="960781"/>
          </a:xfrm>
          <a:prstGeom prst="bentConnector4">
            <a:avLst>
              <a:gd name="adj1" fmla="val -55393"/>
              <a:gd name="adj2" fmla="val 604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22A73D-DEAE-5F45-F813-DB1EE348C06D}"/>
              </a:ext>
            </a:extLst>
          </p:cNvPr>
          <p:cNvSpPr/>
          <p:nvPr/>
        </p:nvSpPr>
        <p:spPr>
          <a:xfrm>
            <a:off x="3392539" y="2932315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06D37F1-34B1-AB4B-DD7B-482EE617F8B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1742359" y="4125850"/>
            <a:ext cx="539210" cy="8905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E8DE30-CD49-4EBD-39DB-72C816564993}"/>
              </a:ext>
            </a:extLst>
          </p:cNvPr>
          <p:cNvSpPr/>
          <p:nvPr/>
        </p:nvSpPr>
        <p:spPr>
          <a:xfrm>
            <a:off x="1629206" y="4413806"/>
            <a:ext cx="414611" cy="2141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9B1CB6C-87DB-328D-7715-233350A83AE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2039657" y="3152171"/>
            <a:ext cx="775571" cy="596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95D8680-6AC6-BD07-31B4-7A82A049CF0C}"/>
              </a:ext>
            </a:extLst>
          </p:cNvPr>
          <p:cNvSpPr/>
          <p:nvPr/>
        </p:nvSpPr>
        <p:spPr>
          <a:xfrm>
            <a:off x="2150489" y="2994173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B7D7B44-81E8-7350-9556-8B51EBB32F1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478914" y="2994502"/>
            <a:ext cx="4340773" cy="9411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43F6C47-58D7-BCF0-E139-46D7B03F9E5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478913" y="4136181"/>
            <a:ext cx="4460901" cy="4676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223189C-358D-3646-5169-1FEE44AB3BF9}"/>
              </a:ext>
            </a:extLst>
          </p:cNvPr>
          <p:cNvSpPr/>
          <p:nvPr/>
        </p:nvSpPr>
        <p:spPr>
          <a:xfrm>
            <a:off x="6387874" y="2767439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629E68-30F5-22BD-7ED9-BAD50B371A9F}"/>
              </a:ext>
            </a:extLst>
          </p:cNvPr>
          <p:cNvSpPr/>
          <p:nvPr/>
        </p:nvSpPr>
        <p:spPr>
          <a:xfrm>
            <a:off x="6387874" y="4335885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3BAAF5A-34F8-F4E0-DF8C-FAD9FE90B46A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8514681" y="3549032"/>
            <a:ext cx="1055092" cy="3611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6D8A19-7BCE-71F1-77C8-4FBB40160EAB}"/>
              </a:ext>
            </a:extLst>
          </p:cNvPr>
          <p:cNvSpPr/>
          <p:nvPr/>
        </p:nvSpPr>
        <p:spPr>
          <a:xfrm>
            <a:off x="8199120" y="3631167"/>
            <a:ext cx="936013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B7C982-464E-4657-A929-F3C59063A006}"/>
              </a:ext>
            </a:extLst>
          </p:cNvPr>
          <p:cNvSpPr/>
          <p:nvPr/>
        </p:nvSpPr>
        <p:spPr>
          <a:xfrm>
            <a:off x="10018942" y="4615614"/>
            <a:ext cx="766236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66300D24-8EAD-F841-A64E-5B52C96F9F37}"/>
              </a:ext>
            </a:extLst>
          </p:cNvPr>
          <p:cNvSpPr/>
          <p:nvPr/>
        </p:nvSpPr>
        <p:spPr>
          <a:xfrm>
            <a:off x="9903765" y="4337262"/>
            <a:ext cx="447182" cy="29987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CA7F19E4-28A5-3EB8-631A-562C5181E8AA}"/>
              </a:ext>
            </a:extLst>
          </p:cNvPr>
          <p:cNvSpPr/>
          <p:nvPr/>
        </p:nvSpPr>
        <p:spPr>
          <a:xfrm>
            <a:off x="2902624" y="4207738"/>
            <a:ext cx="447182" cy="299870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03AD80-8F3A-A019-0CE1-B3ECFDB51CA1}"/>
              </a:ext>
            </a:extLst>
          </p:cNvPr>
          <p:cNvSpPr/>
          <p:nvPr/>
        </p:nvSpPr>
        <p:spPr>
          <a:xfrm>
            <a:off x="2951566" y="4481764"/>
            <a:ext cx="547009" cy="26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8E52CB7-5D15-215D-02F8-40C6A3FC7881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3080028" y="1476567"/>
            <a:ext cx="232134" cy="159694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ABC4A8B-F09E-7872-C43D-12C5038C30FE}"/>
              </a:ext>
            </a:extLst>
          </p:cNvPr>
          <p:cNvSpPr/>
          <p:nvPr/>
        </p:nvSpPr>
        <p:spPr>
          <a:xfrm>
            <a:off x="2879080" y="1862707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436F32-8129-6697-763B-1D1C738EBB8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467552" y="2366549"/>
            <a:ext cx="1417769" cy="13337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E97FD50-CA50-F062-7521-1100C8C3C93A}"/>
              </a:ext>
            </a:extLst>
          </p:cNvPr>
          <p:cNvSpPr/>
          <p:nvPr/>
        </p:nvSpPr>
        <p:spPr>
          <a:xfrm>
            <a:off x="4638187" y="2691246"/>
            <a:ext cx="494270" cy="428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A8304-68D6-670A-3477-ADF844AA63B1}"/>
              </a:ext>
            </a:extLst>
          </p:cNvPr>
          <p:cNvSpPr txBox="1"/>
          <p:nvPr/>
        </p:nvSpPr>
        <p:spPr>
          <a:xfrm>
            <a:off x="1386668" y="3042007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FHIR APIs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2289BE-F956-696E-2194-EC026C09244B}"/>
              </a:ext>
            </a:extLst>
          </p:cNvPr>
          <p:cNvSpPr txBox="1"/>
          <p:nvPr/>
        </p:nvSpPr>
        <p:spPr>
          <a:xfrm>
            <a:off x="3018728" y="2758127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FHIR Subscriptions</a:t>
            </a:r>
          </a:p>
          <a:p>
            <a:r>
              <a:rPr lang="en-US" sz="1050" dirty="0"/>
              <a:t>RESTful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C7098D-B8BD-B4F7-C18B-CFDBE0DD9289}"/>
              </a:ext>
            </a:extLst>
          </p:cNvPr>
          <p:cNvSpPr txBox="1"/>
          <p:nvPr/>
        </p:nvSpPr>
        <p:spPr>
          <a:xfrm>
            <a:off x="5981750" y="3290500"/>
            <a:ext cx="13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 on FHIR </a:t>
            </a:r>
          </a:p>
          <a:p>
            <a:r>
              <a:rPr lang="en-US" sz="1200" dirty="0"/>
              <a:t>(OAuth2 with JWT)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46339-48CF-B229-EA00-67582C1F6566}"/>
              </a:ext>
            </a:extLst>
          </p:cNvPr>
          <p:cNvSpPr txBox="1"/>
          <p:nvPr/>
        </p:nvSpPr>
        <p:spPr>
          <a:xfrm>
            <a:off x="6253353" y="406073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FHIR APIs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FBB9D8-05FD-40A0-6FD5-D32021D51FB6}"/>
              </a:ext>
            </a:extLst>
          </p:cNvPr>
          <p:cNvSpPr txBox="1"/>
          <p:nvPr/>
        </p:nvSpPr>
        <p:spPr>
          <a:xfrm>
            <a:off x="297994" y="4265464"/>
            <a:ext cx="13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 on FHIR </a:t>
            </a:r>
          </a:p>
          <a:p>
            <a:r>
              <a:rPr lang="en-US" sz="1200" dirty="0"/>
              <a:t>(OAuth2 with JWT)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CF80A1-4964-2739-6E20-89BA79D429EE}"/>
              </a:ext>
            </a:extLst>
          </p:cNvPr>
          <p:cNvSpPr txBox="1"/>
          <p:nvPr/>
        </p:nvSpPr>
        <p:spPr>
          <a:xfrm>
            <a:off x="4946352" y="2391103"/>
            <a:ext cx="13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 on FHIR </a:t>
            </a:r>
          </a:p>
          <a:p>
            <a:r>
              <a:rPr lang="en-US" sz="1200" dirty="0"/>
              <a:t>(OAuth2 with JWT)</a:t>
            </a:r>
          </a:p>
        </p:txBody>
      </p:sp>
    </p:spTree>
    <p:extLst>
      <p:ext uri="{BB962C8B-B14F-4D97-AF65-F5344CB8AC3E}">
        <p14:creationId xmlns:p14="http://schemas.microsoft.com/office/powerpoint/2010/main" val="427971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1750</Words>
  <Application>Microsoft Macintosh PowerPoint</Application>
  <PresentationFormat>Widescreen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Office Theme</vt:lpstr>
      <vt:lpstr>eCRNow App Architecture for use in a Healthcare Organization</vt:lpstr>
      <vt:lpstr>Purpose and Scope</vt:lpstr>
      <vt:lpstr>Operational Context – Option 1 (EHR performs all reporting natively) </vt:lpstr>
      <vt:lpstr>Operational Context – Option 1 Steps</vt:lpstr>
      <vt:lpstr>Operational Context – Option 2 (Using eCRNow App without APIs protected)</vt:lpstr>
      <vt:lpstr>PowerPoint Presentation</vt:lpstr>
      <vt:lpstr>APIs used for the various flows</vt:lpstr>
      <vt:lpstr>Protecting eCRNow App APIs</vt:lpstr>
      <vt:lpstr>Protecting eCRNow APIs</vt:lpstr>
      <vt:lpstr>PowerPoint Presentation</vt:lpstr>
      <vt:lpstr>eCRNow Components </vt:lpstr>
      <vt:lpstr>Security Component to protect eCRNow API</vt:lpstr>
      <vt:lpstr>Docker/Component setup</vt:lpstr>
      <vt:lpstr>Data Types Required</vt:lpstr>
      <vt:lpstr>Connection to Multicare Environment</vt:lpstr>
      <vt:lpstr>Connection to Multicare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eCRNow and FHIR Server Architecture </dc:title>
  <dc:creator>Nagesh Bashyam</dc:creator>
  <cp:lastModifiedBy>Nagesh Bashyam</cp:lastModifiedBy>
  <cp:revision>31</cp:revision>
  <dcterms:created xsi:type="dcterms:W3CDTF">2024-12-23T12:18:30Z</dcterms:created>
  <dcterms:modified xsi:type="dcterms:W3CDTF">2025-01-13T18:41:46Z</dcterms:modified>
</cp:coreProperties>
</file>