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2" r:id="rId5"/>
    <p:sldId id="263" r:id="rId6"/>
    <p:sldId id="285" r:id="rId7"/>
    <p:sldId id="284" r:id="rId8"/>
    <p:sldId id="295" r:id="rId9"/>
    <p:sldId id="264" r:id="rId10"/>
    <p:sldId id="271" r:id="rId11"/>
    <p:sldId id="269" r:id="rId12"/>
    <p:sldId id="265" r:id="rId13"/>
    <p:sldId id="272" r:id="rId14"/>
    <p:sldId id="275" r:id="rId15"/>
    <p:sldId id="270" r:id="rId16"/>
    <p:sldId id="266" r:id="rId17"/>
    <p:sldId id="273" r:id="rId18"/>
    <p:sldId id="276" r:id="rId19"/>
    <p:sldId id="277" r:id="rId20"/>
    <p:sldId id="296" r:id="rId21"/>
    <p:sldId id="278" r:id="rId22"/>
    <p:sldId id="281" r:id="rId23"/>
    <p:sldId id="297" r:id="rId24"/>
    <p:sldId id="280" r:id="rId25"/>
    <p:sldId id="298" r:id="rId26"/>
    <p:sldId id="299" r:id="rId27"/>
    <p:sldId id="282" r:id="rId28"/>
    <p:sldId id="274" r:id="rId29"/>
    <p:sldId id="286" r:id="rId30"/>
    <p:sldId id="288" r:id="rId31"/>
    <p:sldId id="290" r:id="rId32"/>
    <p:sldId id="291" r:id="rId33"/>
    <p:sldId id="292" r:id="rId34"/>
    <p:sldId id="293" r:id="rId35"/>
    <p:sldId id="294" r:id="rId36"/>
    <p:sldId id="283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CC"/>
    <a:srgbClr val="FF66FF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999" autoAdjust="0"/>
    <p:restoredTop sz="94660"/>
  </p:normalViewPr>
  <p:slideViewPr>
    <p:cSldViewPr snapToGrid="0">
      <p:cViewPr>
        <p:scale>
          <a:sx n="75" d="100"/>
          <a:sy n="75" d="100"/>
        </p:scale>
        <p:origin x="60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10947-4E65-4EDC-95A4-7EF35C43B1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DF6F55-E2BA-403B-BFF9-8A2BA3AAEC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3894A2-21B8-46CC-BBF5-7AC5DE86D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C0B4C-F659-40F8-9F9D-63A163D09C11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BEEFF1-01BF-4913-B140-81228242B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3CFA6A-D7C6-44C7-9676-F7456CBDD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D202A-2D44-428C-9ED8-B0C0710B5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833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3596E-0876-4A94-A017-668FAB701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814ACF-D01E-40EB-B289-E8E025E249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05B661-3E7C-4BA8-9BAD-DE6D1203A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C0B4C-F659-40F8-9F9D-63A163D09C11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184572-BF69-4157-9EDA-C4FA5600B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F9B4BD-86BD-478A-946E-94224678B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D202A-2D44-428C-9ED8-B0C0710B5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664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6CDFAD-9108-4FFB-ADF1-EB53CC25BF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DD5720-B9EB-41EE-B031-5664FBF776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8D8849-8085-4102-B83A-6063CA395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C0B4C-F659-40F8-9F9D-63A163D09C11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1538C5-7CCF-4E66-8043-01D59C637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F86E93-AF05-46B6-9E84-80E599C6E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D202A-2D44-428C-9ED8-B0C0710B5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581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F3176-466A-4BC3-9A06-5A1D336A4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C801EC-7114-4972-B8BF-FC98800A00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16ABAF-B30F-40F0-868D-DA7F2305F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C0B4C-F659-40F8-9F9D-63A163D09C11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26666-5FFF-499C-A3EB-EC6CD60A3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59FF64-9A90-4054-95DD-96210359A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D202A-2D44-428C-9ED8-B0C0710B5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988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FD418-A094-43BF-BD08-28FEB9A89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A217B3-51FC-4116-97A7-0031C29F8B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F48218-C228-4FC3-B3F5-DD198D6C9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C0B4C-F659-40F8-9F9D-63A163D09C11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4A37B-9823-4846-BA84-43B55FA93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F76167-D5CE-483E-8E05-F95FC6CCB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D202A-2D44-428C-9ED8-B0C0710B5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017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0938A-E54F-4173-9FDE-D2D35FB5C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86D2B-CDC5-45ED-B0AB-6BF682ADFA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6BABFE-BBFA-47AC-AAB6-9CEFC5D99E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63BA75-12E2-4A38-8E15-201C06AF3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C0B4C-F659-40F8-9F9D-63A163D09C11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29C802-94B2-457C-9849-DBD10A92D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B3CD45-C78E-4B96-B11A-FCC4C228A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D202A-2D44-428C-9ED8-B0C0710B5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10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E6F16-8C7E-4BC2-91DD-8800885C6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2D6B2D-AC21-4395-819A-8478F9C6EF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15E5B0-A93D-4302-A846-61A4FCA182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01C938-D6E3-483E-9537-4D38C2511B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DC2514-F50E-44D9-8C8B-5D4AAED860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6E18C3-583E-4206-A686-486D64C7E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C0B4C-F659-40F8-9F9D-63A163D09C11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92F2B1-DE19-4908-BDC1-801C0CCDC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64D0F7-1D60-4959-A454-562770CCC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D202A-2D44-428C-9ED8-B0C0710B5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705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1A85F-E252-453F-9641-0672E63F0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5AA4D9-0012-4D8F-A873-E1140E17F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C0B4C-F659-40F8-9F9D-63A163D09C11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ECC608-4DF1-410F-923D-2B9E2FBF8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E70CEF-318D-45EC-A693-7BD4C0273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D202A-2D44-428C-9ED8-B0C0710B5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406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6800C8-A3D5-4F2D-BA10-8329A1AE7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C0B4C-F659-40F8-9F9D-63A163D09C11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534168-A003-4497-BE12-DDDEFBE67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45652F-AB1F-4E35-AEE4-C6D53AD65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D202A-2D44-428C-9ED8-B0C0710B5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603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C99DA-6ADB-4ACE-AF61-718F88E82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562C92-65A5-4A9D-A7D1-453DED9CF8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878B7E-423D-4AF3-A7C5-E3EB504B9F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89D8A8-4D27-4B81-A8F4-1D23AF0A0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C0B4C-F659-40F8-9F9D-63A163D09C11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3C45F5-9E18-4555-9013-51A5E2C56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AF6F21-DEC0-4E80-9768-737B75D8B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D202A-2D44-428C-9ED8-B0C0710B5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854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625F2-684D-48E3-862C-40BBEC20C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746051-D256-4709-ACA5-52E39ED523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D173A3-F0DE-4305-AA48-6056424F21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C39456-1FFF-42E0-BC23-63A9AFCF2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C0B4C-F659-40F8-9F9D-63A163D09C11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8D9AEB-78E9-4A24-AFD6-9FD557C14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7B9768-2288-4DB1-A74B-CC3591971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D202A-2D44-428C-9ED8-B0C0710B5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468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56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C2905E-D065-499E-B0E6-C5B36F13A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00C6D2-30FD-41F6-B464-CE7E934ABD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00B345-48F8-4E44-B098-2249F44890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7C0B4C-F659-40F8-9F9D-63A163D09C11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15D016-F5E1-4978-9B4F-41BA4B307E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A48BF6-3052-40A9-B415-88F4998702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7D202A-2D44-428C-9ED8-B0C0710B5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869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10.png"/><Relationship Id="rId4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3" Type="http://schemas.openxmlformats.org/officeDocument/2006/relationships/image" Target="../media/image59.png"/><Relationship Id="rId7" Type="http://schemas.openxmlformats.org/officeDocument/2006/relationships/image" Target="../media/image63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7.png"/><Relationship Id="rId4" Type="http://schemas.openxmlformats.org/officeDocument/2006/relationships/image" Target="../media/image76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png"/><Relationship Id="rId3" Type="http://schemas.openxmlformats.org/officeDocument/2006/relationships/image" Target="../media/image79.png"/><Relationship Id="rId7" Type="http://schemas.openxmlformats.org/officeDocument/2006/relationships/image" Target="../media/image83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2.png"/><Relationship Id="rId5" Type="http://schemas.openxmlformats.org/officeDocument/2006/relationships/image" Target="../media/image81.png"/><Relationship Id="rId4" Type="http://schemas.openxmlformats.org/officeDocument/2006/relationships/image" Target="../media/image8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8.png"/><Relationship Id="rId4" Type="http://schemas.openxmlformats.org/officeDocument/2006/relationships/image" Target="../media/image8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7.png"/><Relationship Id="rId5" Type="http://schemas.openxmlformats.org/officeDocument/2006/relationships/image" Target="../media/image10.png"/><Relationship Id="rId4" Type="http://schemas.openxmlformats.org/officeDocument/2006/relationships/image" Target="../media/image9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7" Type="http://schemas.openxmlformats.org/officeDocument/2006/relationships/image" Target="../media/image10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0.png"/><Relationship Id="rId5" Type="http://schemas.openxmlformats.org/officeDocument/2006/relationships/image" Target="../media/image99.png"/><Relationship Id="rId4" Type="http://schemas.openxmlformats.org/officeDocument/2006/relationships/image" Target="../media/image98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E93E0-F5FB-4C2C-BB38-D9C501B866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5574"/>
            <a:ext cx="9144000" cy="3697084"/>
          </a:xfrm>
        </p:spPr>
        <p:txBody>
          <a:bodyPr>
            <a:noAutofit/>
          </a:bodyPr>
          <a:lstStyle/>
          <a:p>
            <a:r>
              <a:rPr lang="en-CA" b="1" dirty="0"/>
              <a:t>PARC HB</a:t>
            </a:r>
            <a:br>
              <a:rPr lang="en-CA" b="1" dirty="0"/>
            </a:br>
            <a:r>
              <a:rPr lang="en-CA" b="1" dirty="0"/>
              <a:t> </a:t>
            </a:r>
            <a:br>
              <a:rPr lang="en-CA" b="1" dirty="0"/>
            </a:br>
            <a:r>
              <a:rPr lang="en-CA" b="1" dirty="0"/>
              <a:t>OPAMPS SIMPLIFIED</a:t>
            </a:r>
            <a:br>
              <a:rPr lang="en-CA" b="1" dirty="0"/>
            </a:br>
            <a:r>
              <a:rPr lang="en-CA" b="1" dirty="0"/>
              <a:t>(with </a:t>
            </a:r>
            <a:r>
              <a:rPr lang="en-CA" b="1" dirty="0" err="1"/>
              <a:t>LTSpice</a:t>
            </a:r>
            <a:r>
              <a:rPr lang="en-CA" b="1" dirty="0"/>
              <a:t>)</a:t>
            </a:r>
            <a:endParaRPr lang="en-US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0A0444-EFD1-4F48-B296-2E1FD61A84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2905" y="4506499"/>
            <a:ext cx="9144000" cy="979901"/>
          </a:xfrm>
        </p:spPr>
        <p:txBody>
          <a:bodyPr/>
          <a:lstStyle/>
          <a:p>
            <a:r>
              <a:rPr lang="en-CA" b="1" dirty="0"/>
              <a:t>Dave VE3OOI</a:t>
            </a:r>
          </a:p>
          <a:p>
            <a:r>
              <a:rPr lang="en-CA" b="1" dirty="0"/>
              <a:t>Feb 2021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683304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4A1CB-0A72-4C90-B349-1902C5195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>
                <a:solidFill>
                  <a:srgbClr val="92D050"/>
                </a:solidFill>
                <a:latin typeface="Arial Black" panose="020B0A04020102020204" pitchFamily="34" charset="0"/>
              </a:rPr>
              <a:t>Experiment 4: Comparator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49481B5-83BB-48D0-B282-1FF0D3FCDF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4142" y="1325563"/>
            <a:ext cx="4409162" cy="1609167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CA" dirty="0">
                <a:latin typeface="Arial Black" panose="020B0A04020102020204" pitchFamily="34" charset="0"/>
              </a:rPr>
              <a:t>Can be used to identify when a voltage is below, at or above a reference voltage</a:t>
            </a:r>
          </a:p>
          <a:p>
            <a:pPr marL="514350" indent="-514350">
              <a:buFont typeface="+mj-lt"/>
              <a:buAutoNum type="arabicPeriod"/>
            </a:pPr>
            <a:endParaRPr lang="en-CA" dirty="0">
              <a:latin typeface="Arial Black" panose="020B0A040201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D5C9BF-0268-4E20-803A-DB7693484E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7446" y="1003607"/>
            <a:ext cx="6325483" cy="266737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94015CE-A235-4549-9720-3A28ABCAD4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670979"/>
            <a:ext cx="11651839" cy="3187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3462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41E6F-BC00-473D-A58E-CD7FFAA55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CA" b="1" dirty="0">
                <a:solidFill>
                  <a:srgbClr val="92D050"/>
                </a:solidFill>
                <a:latin typeface="Arial Black" panose="020B0A04020102020204" pitchFamily="34" charset="0"/>
              </a:rPr>
              <a:t>Principal 2: Input Bias Current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E80F84C-CFEF-4D04-B95A-FA73874BFE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9194" y="1230440"/>
            <a:ext cx="10844952" cy="1091960"/>
          </a:xfrm>
        </p:spPr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CA" dirty="0">
                <a:latin typeface="Arial Black" panose="020B0A04020102020204" pitchFamily="34" charset="0"/>
              </a:rPr>
              <a:t>Ideal </a:t>
            </a:r>
            <a:r>
              <a:rPr lang="en-CA" dirty="0" err="1">
                <a:latin typeface="Arial Black" panose="020B0A04020102020204" pitchFamily="34" charset="0"/>
              </a:rPr>
              <a:t>Opamps</a:t>
            </a:r>
            <a:r>
              <a:rPr lang="en-CA" dirty="0">
                <a:latin typeface="Arial Black" panose="020B0A04020102020204" pitchFamily="34" charset="0"/>
              </a:rPr>
              <a:t> have a infinite input impedance</a:t>
            </a:r>
          </a:p>
          <a:p>
            <a:pPr marL="514350" indent="-514350">
              <a:buFont typeface="+mj-lt"/>
              <a:buAutoNum type="arabicPeriod"/>
            </a:pPr>
            <a:endParaRPr lang="en-CA" dirty="0">
              <a:latin typeface="Arial Black" panose="020B0A04020102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CA" dirty="0">
                <a:latin typeface="Arial Black" panose="020B0A04020102020204" pitchFamily="34" charset="0"/>
              </a:rPr>
              <a:t>Ideal </a:t>
            </a:r>
            <a:r>
              <a:rPr lang="en-CA" dirty="0" err="1">
                <a:latin typeface="Arial Black" panose="020B0A04020102020204" pitchFamily="34" charset="0"/>
              </a:rPr>
              <a:t>Opamps</a:t>
            </a:r>
            <a:r>
              <a:rPr lang="en-CA" dirty="0">
                <a:latin typeface="Arial Black" panose="020B0A04020102020204" pitchFamily="34" charset="0"/>
              </a:rPr>
              <a:t> should therefore have </a:t>
            </a:r>
            <a:r>
              <a:rPr lang="en-CA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NO</a:t>
            </a:r>
            <a:r>
              <a:rPr lang="en-CA" dirty="0">
                <a:latin typeface="Arial Black" panose="020B0A04020102020204" pitchFamily="34" charset="0"/>
              </a:rPr>
              <a:t> current should flow at inputs</a:t>
            </a:r>
          </a:p>
          <a:p>
            <a:pPr marL="514350" indent="-514350">
              <a:buFont typeface="+mj-lt"/>
              <a:buAutoNum type="arabicPeriod"/>
            </a:pPr>
            <a:endParaRPr lang="en-CA" dirty="0">
              <a:latin typeface="Arial Black" panose="020B0A04020102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endParaRPr lang="en-CA" dirty="0">
              <a:latin typeface="Arial Black" panose="020B0A040201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6B9ECED-AC87-40F7-896C-01CA6A04E9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506" y="4616688"/>
            <a:ext cx="11045744" cy="31044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2D23797-1F16-4B20-A499-60FAD0E047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0255" y="2445078"/>
            <a:ext cx="6087325" cy="187668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23313F9-B6A7-4658-A7B1-0063FFEBD4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194" y="5103464"/>
            <a:ext cx="10994368" cy="54971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E830323-88E8-4F03-AB2F-FAD2DF3A6D31}"/>
              </a:ext>
            </a:extLst>
          </p:cNvPr>
          <p:cNvSpPr txBox="1"/>
          <p:nvPr/>
        </p:nvSpPr>
        <p:spPr>
          <a:xfrm>
            <a:off x="989556" y="5791939"/>
            <a:ext cx="83172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Differential Mode: Input voltages relative to each other.  Voltage different at terminals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Common Mode: Input voltages relative to ground. Same voltage at inputs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C346AAF-4874-4B64-A888-771362ADEA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28361" y="5720679"/>
            <a:ext cx="761130" cy="1119066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E29E74E-C886-43E6-8CB4-0889E8589CC0}"/>
              </a:ext>
            </a:extLst>
          </p:cNvPr>
          <p:cNvCxnSpPr>
            <a:stCxn id="7" idx="1"/>
          </p:cNvCxnSpPr>
          <p:nvPr/>
        </p:nvCxnSpPr>
        <p:spPr>
          <a:xfrm flipH="1" flipV="1">
            <a:off x="8705589" y="5974915"/>
            <a:ext cx="1822772" cy="30529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B22B3D83-D3D5-4B4A-AC47-F4A94F37B53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30103" y="6515470"/>
            <a:ext cx="2944012" cy="226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5793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4A1CB-0A72-4C90-B349-1902C5195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>
                <a:solidFill>
                  <a:srgbClr val="92D050"/>
                </a:solidFill>
                <a:latin typeface="Arial Black" panose="020B0A04020102020204" pitchFamily="34" charset="0"/>
              </a:rPr>
              <a:t>Experiment 5: Input Bias Current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5059864-953F-4619-8366-C146CF090D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1818" y="5251114"/>
            <a:ext cx="8198327" cy="23041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810903C-A36C-4525-87CD-D55C4EBEF877}"/>
              </a:ext>
            </a:extLst>
          </p:cNvPr>
          <p:cNvSpPr txBox="1"/>
          <p:nvPr/>
        </p:nvSpPr>
        <p:spPr>
          <a:xfrm>
            <a:off x="591855" y="5629732"/>
            <a:ext cx="116001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FINDING 2: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Opamps</a:t>
            </a:r>
            <a:r>
              <a:rPr lang="en-US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consume negligible amount of current at input – this makes math EASY!!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EF11A92E-A39D-4EE6-B224-9BFB3595D3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934" y="2447181"/>
            <a:ext cx="3134162" cy="265784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3464B67-A93B-440D-BEC5-7C98E13C8A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4240" y="2435539"/>
            <a:ext cx="8777686" cy="2667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1398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E7B95B1-2C82-4FF2-96C4-E4F2B4A7B6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1878" y="3828535"/>
            <a:ext cx="10804614" cy="2903351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1B6CB74-99FB-46D6-ACEF-03517590D1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077" y="1006103"/>
            <a:ext cx="3858163" cy="2667372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9938436D-ADCD-4525-8468-610D70D193F6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92D050"/>
                </a:solidFill>
                <a:latin typeface="Arial Black" panose="020B0A04020102020204" pitchFamily="34" charset="0"/>
              </a:rPr>
              <a:t>Experiment 6: Output Current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327F029-7BD2-4C84-B687-4D2279E78B61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4356848" y="1513189"/>
            <a:ext cx="1739152" cy="128379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6CAD4A2-98E5-45D1-B0F9-6243BA704E68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2188156" y="1513189"/>
            <a:ext cx="3907844" cy="8991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847BE64-6676-4946-85B5-DB94D42576EC}"/>
              </a:ext>
            </a:extLst>
          </p:cNvPr>
          <p:cNvSpPr txBox="1"/>
          <p:nvPr/>
        </p:nvSpPr>
        <p:spPr>
          <a:xfrm>
            <a:off x="6096000" y="1190023"/>
            <a:ext cx="4845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 2 current sensing resistors to measure input and output current.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7DF308F-108D-4851-9F57-434019BE7E08}"/>
              </a:ext>
            </a:extLst>
          </p:cNvPr>
          <p:cNvSpPr txBox="1"/>
          <p:nvPr/>
        </p:nvSpPr>
        <p:spPr>
          <a:xfrm>
            <a:off x="5226424" y="2753781"/>
            <a:ext cx="63781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FINDING 4: </a:t>
            </a:r>
            <a:r>
              <a:rPr lang="en-US" sz="2400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Opamps</a:t>
            </a:r>
            <a:r>
              <a:rPr lang="en-US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can have huge current gain!</a:t>
            </a:r>
          </a:p>
        </p:txBody>
      </p:sp>
    </p:spTree>
    <p:extLst>
      <p:ext uri="{BB962C8B-B14F-4D97-AF65-F5344CB8AC3E}">
        <p14:creationId xmlns:p14="http://schemas.microsoft.com/office/powerpoint/2010/main" val="29550899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938436D-ADCD-4525-8468-610D70D193F6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92D050"/>
                </a:solidFill>
                <a:latin typeface="Arial Black" panose="020B0A04020102020204" pitchFamily="34" charset="0"/>
              </a:rPr>
              <a:t>Experiment 7: Output Impedance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E102D07-A71F-4503-B5FA-7F7F66D671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172" y="3197973"/>
            <a:ext cx="3467584" cy="266737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FCB39F8-BCC3-4125-B724-8F30EDCBAA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9119" y="3197973"/>
            <a:ext cx="7211431" cy="2676899"/>
          </a:xfrm>
          <a:prstGeom prst="rect">
            <a:avLst/>
          </a:prstGeom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81B01D5D-3A01-45AB-9D91-DFEDBF0B23EE}"/>
              </a:ext>
            </a:extLst>
          </p:cNvPr>
          <p:cNvSpPr txBox="1">
            <a:spLocks/>
          </p:cNvSpPr>
          <p:nvPr/>
        </p:nvSpPr>
        <p:spPr>
          <a:xfrm>
            <a:off x="4090553" y="6178499"/>
            <a:ext cx="7546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Change load resistor until you get ½ of maximum output (Rail voltage ~ 14V)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3E85263-5F15-40AF-BF82-8619912401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7517" y="1384117"/>
            <a:ext cx="9530103" cy="1325563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BC0D6F2-6262-493E-976F-09AB9B3E2060}"/>
              </a:ext>
            </a:extLst>
          </p:cNvPr>
          <p:cNvCxnSpPr/>
          <p:nvPr/>
        </p:nvCxnSpPr>
        <p:spPr>
          <a:xfrm>
            <a:off x="4781862" y="1678898"/>
            <a:ext cx="1079292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D433D6E-FEA3-4142-BFB5-B0EFC64D498D}"/>
              </a:ext>
            </a:extLst>
          </p:cNvPr>
          <p:cNvCxnSpPr>
            <a:cxnSpLocks/>
          </p:cNvCxnSpPr>
          <p:nvPr/>
        </p:nvCxnSpPr>
        <p:spPr>
          <a:xfrm>
            <a:off x="6925900" y="1668870"/>
            <a:ext cx="1228544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C378966-479A-4F2E-A490-1EBF8590C7DE}"/>
              </a:ext>
            </a:extLst>
          </p:cNvPr>
          <p:cNvCxnSpPr>
            <a:cxnSpLocks/>
            <a:stCxn id="15" idx="1"/>
          </p:cNvCxnSpPr>
          <p:nvPr/>
        </p:nvCxnSpPr>
        <p:spPr>
          <a:xfrm flipH="1" flipV="1">
            <a:off x="3281819" y="5248405"/>
            <a:ext cx="808734" cy="111476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5425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41E6F-BC00-473D-A58E-CD7FFAA55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CA" b="1" dirty="0">
                <a:solidFill>
                  <a:srgbClr val="92D050"/>
                </a:solidFill>
                <a:latin typeface="Arial Black" panose="020B0A04020102020204" pitchFamily="34" charset="0"/>
              </a:rPr>
              <a:t>Principal 2: Negative Feedback 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E80F84C-CFEF-4D04-B95A-FA73874BFE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485" y="1281212"/>
            <a:ext cx="11759029" cy="1528731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CA" dirty="0">
                <a:latin typeface="Arial Black" panose="020B0A04020102020204" pitchFamily="34" charset="0"/>
              </a:rPr>
              <a:t>Can use negative feedback to control the gain.</a:t>
            </a:r>
          </a:p>
          <a:p>
            <a:pPr marL="514350" indent="-514350">
              <a:buFont typeface="+mj-lt"/>
              <a:buAutoNum type="arabicPeriod"/>
            </a:pPr>
            <a:endParaRPr lang="en-CA" dirty="0">
              <a:latin typeface="Arial Black" panose="020B0A04020102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CA" dirty="0">
                <a:latin typeface="Arial Black" panose="020B0A04020102020204" pitchFamily="34" charset="0"/>
              </a:rPr>
              <a:t>With feedback, the </a:t>
            </a:r>
            <a:r>
              <a:rPr lang="en-CA" dirty="0" err="1">
                <a:latin typeface="Arial Black" panose="020B0A04020102020204" pitchFamily="34" charset="0"/>
              </a:rPr>
              <a:t>opamp</a:t>
            </a:r>
            <a:r>
              <a:rPr lang="en-CA" dirty="0">
                <a:latin typeface="Arial Black" panose="020B0A04020102020204" pitchFamily="34" charset="0"/>
              </a:rPr>
              <a:t> alters output so that input offset is between (+) and (-) input are the same </a:t>
            </a:r>
          </a:p>
          <a:p>
            <a:pPr marL="514350" indent="-514350">
              <a:buFont typeface="+mj-lt"/>
              <a:buAutoNum type="arabicPeriod"/>
            </a:pPr>
            <a:endParaRPr lang="en-CA" dirty="0">
              <a:latin typeface="Arial Black" panose="020B0A040201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890563-626C-458A-A2F7-17453A304A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6043" y="3089216"/>
            <a:ext cx="5364813" cy="2364962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00F201D-D55A-43CC-B2EB-E15B0C798B7A}"/>
              </a:ext>
            </a:extLst>
          </p:cNvPr>
          <p:cNvCxnSpPr>
            <a:cxnSpLocks/>
          </p:cNvCxnSpPr>
          <p:nvPr/>
        </p:nvCxnSpPr>
        <p:spPr>
          <a:xfrm flipV="1">
            <a:off x="1127342" y="3856143"/>
            <a:ext cx="3306872" cy="223645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0C80872-9F91-4F7D-BCC0-38B967E3C243}"/>
              </a:ext>
            </a:extLst>
          </p:cNvPr>
          <p:cNvCxnSpPr>
            <a:cxnSpLocks/>
          </p:cNvCxnSpPr>
          <p:nvPr/>
        </p:nvCxnSpPr>
        <p:spPr>
          <a:xfrm flipV="1">
            <a:off x="1728592" y="4419813"/>
            <a:ext cx="2705622" cy="167278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7BD885E-94C4-4C5C-951A-DB5E259E94A7}"/>
              </a:ext>
            </a:extLst>
          </p:cNvPr>
          <p:cNvSpPr txBox="1"/>
          <p:nvPr/>
        </p:nvSpPr>
        <p:spPr>
          <a:xfrm>
            <a:off x="591855" y="6008748"/>
            <a:ext cx="116001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 (+) &gt; (-), output raises to positive rail. Once output is within “Input Offset Voltage” of (+), then output = (+)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1DCE707-88B0-46B8-BDF8-AC157E6E9E3D}"/>
              </a:ext>
            </a:extLst>
          </p:cNvPr>
          <p:cNvCxnSpPr>
            <a:cxnSpLocks/>
          </p:cNvCxnSpPr>
          <p:nvPr/>
        </p:nvCxnSpPr>
        <p:spPr>
          <a:xfrm flipH="1" flipV="1">
            <a:off x="5549030" y="4190001"/>
            <a:ext cx="546971" cy="190259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30B74976-070C-41E7-A09D-97736982D77C}"/>
              </a:ext>
            </a:extLst>
          </p:cNvPr>
          <p:cNvSpPr txBox="1"/>
          <p:nvPr/>
        </p:nvSpPr>
        <p:spPr>
          <a:xfrm>
            <a:off x="5437820" y="3311757"/>
            <a:ext cx="963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Gain = 1</a:t>
            </a:r>
          </a:p>
        </p:txBody>
      </p:sp>
    </p:spTree>
    <p:extLst>
      <p:ext uri="{BB962C8B-B14F-4D97-AF65-F5344CB8AC3E}">
        <p14:creationId xmlns:p14="http://schemas.microsoft.com/office/powerpoint/2010/main" val="31175491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CF5B70A0-A8AE-4BFA-8674-48D9F84A9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>
                <a:solidFill>
                  <a:srgbClr val="92D050"/>
                </a:solidFill>
                <a:latin typeface="Arial Black" panose="020B0A04020102020204" pitchFamily="34" charset="0"/>
              </a:rPr>
              <a:t>Experiment 8: DC Voltage Follower or Buffer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0B9595D-F6B6-4E96-BB1F-5D47B8E541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4836" y="737752"/>
            <a:ext cx="3572374" cy="268642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3690090-E8CD-47F5-8276-C8C76B6CC3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921" y="3570700"/>
            <a:ext cx="11962157" cy="320824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0CC55FA-6F32-425F-8614-675A4E8999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2348" y="1486039"/>
            <a:ext cx="5902267" cy="11898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87E1AE3-4B70-45F9-86A1-AA359BEAA8E6}"/>
              </a:ext>
            </a:extLst>
          </p:cNvPr>
          <p:cNvSpPr txBox="1"/>
          <p:nvPr/>
        </p:nvSpPr>
        <p:spPr>
          <a:xfrm>
            <a:off x="10306733" y="5246979"/>
            <a:ext cx="16554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C000"/>
                </a:solidFill>
              </a:rPr>
              <a:t>Don’t have to swing to rail.  Only swing to 3.3V 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A11B810-2295-4BCF-BC81-831634D3D9BE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10001043" y="5477812"/>
            <a:ext cx="305690" cy="3075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7011A65-3F3D-491C-9520-5016267BDDC3}"/>
              </a:ext>
            </a:extLst>
          </p:cNvPr>
          <p:cNvSpPr txBox="1"/>
          <p:nvPr/>
        </p:nvSpPr>
        <p:spPr>
          <a:xfrm>
            <a:off x="10306732" y="5701077"/>
            <a:ext cx="16554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C000"/>
                </a:solidFill>
              </a:rPr>
              <a:t>Stay away from the rails for more accuracy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58BB4AA-4D4C-400A-A5BD-B7BB80C2A0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52684" y="4163203"/>
            <a:ext cx="1294551" cy="727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6667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CF5B70A0-A8AE-4BFA-8674-48D9F84A9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>
                <a:solidFill>
                  <a:srgbClr val="92D050"/>
                </a:solidFill>
                <a:latin typeface="Arial Black" panose="020B0A04020102020204" pitchFamily="34" charset="0"/>
              </a:rPr>
              <a:t>Experiment 9: AC Voltage Follower or Buffer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92F46A-C09F-4476-89FE-ACCE3B73DC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06" y="1568006"/>
            <a:ext cx="3971572" cy="2192558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689C5968-4765-4265-A46B-635656D7875B}"/>
              </a:ext>
            </a:extLst>
          </p:cNvPr>
          <p:cNvSpPr/>
          <p:nvPr/>
        </p:nvSpPr>
        <p:spPr>
          <a:xfrm>
            <a:off x="175658" y="3258257"/>
            <a:ext cx="1008427" cy="347644"/>
          </a:xfrm>
          <a:prstGeom prst="ellipse">
            <a:avLst/>
          </a:prstGeom>
          <a:solidFill>
            <a:srgbClr val="FFC000">
              <a:alpha val="22000"/>
            </a:srgbClr>
          </a:solidFill>
          <a:ln>
            <a:solidFill>
              <a:srgbClr val="FFC000">
                <a:alpha val="2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5E40C71-DCEF-4C5B-BD6E-70DAF3F5F597}"/>
              </a:ext>
            </a:extLst>
          </p:cNvPr>
          <p:cNvSpPr txBox="1"/>
          <p:nvPr/>
        </p:nvSpPr>
        <p:spPr>
          <a:xfrm>
            <a:off x="168013" y="4461352"/>
            <a:ext cx="83659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HOMEWORK: </a:t>
            </a:r>
          </a:p>
          <a:p>
            <a:pPr marL="342900" indent="-342900">
              <a:buAutoNum type="arabicPeriod"/>
            </a:pPr>
            <a:r>
              <a:rPr 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Create a voltage follower with a low frequency AC</a:t>
            </a:r>
          </a:p>
          <a:p>
            <a:pPr marL="342900" indent="-342900">
              <a:buAutoNum type="arabicPeriod"/>
            </a:pPr>
            <a:r>
              <a:rPr 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Increase frequency and what happens to output when frequency is above 20 </a:t>
            </a:r>
            <a:r>
              <a:rPr lang="en-US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KHz</a:t>
            </a:r>
            <a:r>
              <a:rPr 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83033AF-946B-4E01-ABE2-23ED496105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85747" y="6314999"/>
            <a:ext cx="1533739" cy="352474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CAAA6E07-C922-4191-B073-E233C9D00F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95209" y="4194341"/>
            <a:ext cx="1914816" cy="202889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CC5FB6D-2EA9-42FE-ADB6-D5FBDC7ECC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95291" y="1140849"/>
            <a:ext cx="6287377" cy="2657846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6A31A3D-BF05-4BD9-8716-3191C8EB3482}"/>
              </a:ext>
            </a:extLst>
          </p:cNvPr>
          <p:cNvCxnSpPr>
            <a:cxnSpLocks/>
          </p:cNvCxnSpPr>
          <p:nvPr/>
        </p:nvCxnSpPr>
        <p:spPr>
          <a:xfrm>
            <a:off x="8430016" y="5208786"/>
            <a:ext cx="156575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BF2F0B9-C59B-4E69-80EE-124F28F1A6F4}"/>
              </a:ext>
            </a:extLst>
          </p:cNvPr>
          <p:cNvCxnSpPr>
            <a:cxnSpLocks/>
          </p:cNvCxnSpPr>
          <p:nvPr/>
        </p:nvCxnSpPr>
        <p:spPr>
          <a:xfrm>
            <a:off x="8430016" y="5208786"/>
            <a:ext cx="1669696" cy="12824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4D984CB-CB74-4031-A08F-FDDD93BD0A41}"/>
              </a:ext>
            </a:extLst>
          </p:cNvPr>
          <p:cNvCxnSpPr>
            <a:cxnSpLocks/>
          </p:cNvCxnSpPr>
          <p:nvPr/>
        </p:nvCxnSpPr>
        <p:spPr>
          <a:xfrm flipH="1">
            <a:off x="8430017" y="2483679"/>
            <a:ext cx="2129424" cy="5251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04AEF35-7C3A-4E03-AABC-05FE5DD7BC4E}"/>
              </a:ext>
            </a:extLst>
          </p:cNvPr>
          <p:cNvSpPr txBox="1"/>
          <p:nvPr/>
        </p:nvSpPr>
        <p:spPr>
          <a:xfrm>
            <a:off x="10443581" y="2483679"/>
            <a:ext cx="1748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C000"/>
                </a:solidFill>
              </a:rPr>
              <a:t>Difference larger for 5V than 3.3V.  Slew Rate?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C46EFA5-BD7C-4574-BAA9-D5CD3351FC6F}"/>
              </a:ext>
            </a:extLst>
          </p:cNvPr>
          <p:cNvSpPr txBox="1"/>
          <p:nvPr/>
        </p:nvSpPr>
        <p:spPr>
          <a:xfrm>
            <a:off x="10443581" y="2022014"/>
            <a:ext cx="16554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C000"/>
                </a:solidFill>
              </a:rPr>
              <a:t>Don’t have to swing to rail.  Only swing to 5V </a:t>
            </a:r>
          </a:p>
        </p:txBody>
      </p:sp>
    </p:spTree>
    <p:extLst>
      <p:ext uri="{BB962C8B-B14F-4D97-AF65-F5344CB8AC3E}">
        <p14:creationId xmlns:p14="http://schemas.microsoft.com/office/powerpoint/2010/main" val="38047326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41E6F-BC00-473D-A58E-CD7FFAA55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CA" b="1" dirty="0">
                <a:solidFill>
                  <a:srgbClr val="92D050"/>
                </a:solidFill>
                <a:latin typeface="Arial Black" panose="020B0A04020102020204" pitchFamily="34" charset="0"/>
              </a:rPr>
              <a:t>Principal 3: Gain and Negative Feedback 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E80F84C-CFEF-4D04-B95A-FA73874BFE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485" y="1281212"/>
            <a:ext cx="11759029" cy="1528731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CA" dirty="0">
                <a:latin typeface="Arial Black" panose="020B0A04020102020204" pitchFamily="34" charset="0"/>
              </a:rPr>
              <a:t>Feedback can be used to create gain for an inverting configuration or a non inverting configuration</a:t>
            </a:r>
          </a:p>
          <a:p>
            <a:pPr marL="514350" indent="-514350">
              <a:buFont typeface="+mj-lt"/>
              <a:buAutoNum type="arabicPeriod"/>
            </a:pPr>
            <a:endParaRPr lang="en-CA" dirty="0">
              <a:latin typeface="Arial Black" panose="020B0A040201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D409BAB-7D72-453C-830C-D87F65B08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907" y="2198382"/>
            <a:ext cx="3354201" cy="4358759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92D5190-D571-487C-80BE-4E58CCCB710D}"/>
              </a:ext>
            </a:extLst>
          </p:cNvPr>
          <p:cNvSpPr txBox="1">
            <a:spLocks/>
          </p:cNvSpPr>
          <p:nvPr/>
        </p:nvSpPr>
        <p:spPr>
          <a:xfrm>
            <a:off x="5257800" y="2443935"/>
            <a:ext cx="6716834" cy="36562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sz="2000" dirty="0">
                <a:latin typeface="Arial Black" panose="020B0A04020102020204" pitchFamily="34" charset="0"/>
              </a:rPr>
              <a:t>With feedback, the </a:t>
            </a:r>
            <a:r>
              <a:rPr lang="en-CA" sz="2000" dirty="0" err="1">
                <a:latin typeface="Arial Black" panose="020B0A04020102020204" pitchFamily="34" charset="0"/>
              </a:rPr>
              <a:t>opamp</a:t>
            </a:r>
            <a:r>
              <a:rPr lang="en-CA" sz="2000" dirty="0">
                <a:latin typeface="Arial Black" panose="020B0A04020102020204" pitchFamily="34" charset="0"/>
              </a:rPr>
              <a:t> alters output so that input offset is between (+) and (-) input are the same </a:t>
            </a:r>
          </a:p>
          <a:p>
            <a:pPr marL="0" indent="0">
              <a:buNone/>
            </a:pPr>
            <a:endParaRPr lang="en-CA" sz="2000" dirty="0"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en-CA" sz="2000" dirty="0">
                <a:latin typeface="Arial Black" panose="020B0A04020102020204" pitchFamily="34" charset="0"/>
              </a:rPr>
              <a:t>Use a </a:t>
            </a:r>
            <a:r>
              <a:rPr lang="en-CA" sz="2000" u="sng" dirty="0">
                <a:latin typeface="Arial Black" panose="020B0A04020102020204" pitchFamily="34" charset="0"/>
              </a:rPr>
              <a:t>voltage divider</a:t>
            </a:r>
            <a:r>
              <a:rPr lang="en-CA" sz="2000" dirty="0">
                <a:latin typeface="Arial Black" panose="020B0A04020102020204" pitchFamily="34" charset="0"/>
              </a:rPr>
              <a:t> to feedback a fraction of the output voltage</a:t>
            </a:r>
          </a:p>
          <a:p>
            <a:pPr marL="0" indent="0">
              <a:buNone/>
            </a:pPr>
            <a:endParaRPr lang="en-CA" sz="2000" dirty="0"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en-CA" sz="2000" dirty="0" err="1">
                <a:latin typeface="Arial Black" panose="020B0A04020102020204" pitchFamily="34" charset="0"/>
              </a:rPr>
              <a:t>Cavet</a:t>
            </a:r>
            <a:r>
              <a:rPr lang="en-CA" sz="2000" dirty="0">
                <a:latin typeface="Arial Black" panose="020B0A04020102020204" pitchFamily="34" charset="0"/>
              </a:rPr>
              <a:t> emptor: </a:t>
            </a:r>
            <a:r>
              <a:rPr lang="en-CA" sz="2000" dirty="0" err="1">
                <a:latin typeface="Arial Black" panose="020B0A04020102020204" pitchFamily="34" charset="0"/>
              </a:rPr>
              <a:t>Opamp</a:t>
            </a:r>
            <a:r>
              <a:rPr lang="en-CA" sz="2000" dirty="0">
                <a:latin typeface="Arial Black" panose="020B0A04020102020204" pitchFamily="34" charset="0"/>
              </a:rPr>
              <a:t> may have low noise.  Resistors add noise (thermal).  Choose them wisely</a:t>
            </a:r>
          </a:p>
          <a:p>
            <a:pPr marL="0" indent="0">
              <a:buNone/>
            </a:pPr>
            <a:endParaRPr lang="en-CA" sz="2000" dirty="0">
              <a:latin typeface="Arial Black" panose="020B0A04020102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endParaRPr lang="en-CA" sz="20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10269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CF5B70A0-A8AE-4BFA-8674-48D9F84A9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>
                <a:solidFill>
                  <a:srgbClr val="92D050"/>
                </a:solidFill>
                <a:latin typeface="Arial Black" panose="020B0A04020102020204" pitchFamily="34" charset="0"/>
              </a:rPr>
              <a:t>Experiment 10: Inverting Amplifier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37DF963-BD37-4483-B581-E2D716363C28}"/>
              </a:ext>
            </a:extLst>
          </p:cNvPr>
          <p:cNvSpPr txBox="1"/>
          <p:nvPr/>
        </p:nvSpPr>
        <p:spPr>
          <a:xfrm>
            <a:off x="117856" y="4449304"/>
            <a:ext cx="116001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Inverting Gain = -R2/R1 = -100K/1K = 100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 10mV input, output should be -10mVx100 = -1V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0BCA68B-35EC-4CDF-B6A7-66FBE0CD381A}"/>
              </a:ext>
            </a:extLst>
          </p:cNvPr>
          <p:cNvSpPr txBox="1"/>
          <p:nvPr/>
        </p:nvSpPr>
        <p:spPr>
          <a:xfrm>
            <a:off x="117856" y="5415850"/>
            <a:ext cx="849707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HOMEWORK: </a:t>
            </a:r>
          </a:p>
          <a:p>
            <a:pPr marL="342900" indent="-342900">
              <a:buAutoNum type="arabicPeriod"/>
            </a:pPr>
            <a:r>
              <a:rPr 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Change input voltage.  At what point does the voltage clip (i.e., hit the negative rail)</a:t>
            </a:r>
          </a:p>
          <a:p>
            <a:pPr marL="342900" indent="-342900">
              <a:buAutoNum type="arabicPeriod"/>
            </a:pPr>
            <a:r>
              <a:rPr 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Change R2 and R3. What is the max gain you can get.</a:t>
            </a:r>
          </a:p>
          <a:p>
            <a:pPr marL="342900" indent="-342900">
              <a:buAutoNum type="arabicPeriod"/>
            </a:pPr>
            <a:r>
              <a:rPr 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Introduce a small AC signal and see if gain is the same as DC gain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14CEB90-77B9-4935-88AA-BFAED4A00F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856" y="1394336"/>
            <a:ext cx="4077269" cy="269595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4F7F48E-0E8C-4BD3-B393-9194D86F7E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6391" y="1055334"/>
            <a:ext cx="7094280" cy="3170502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3416B832-E3E8-4FBE-B669-62F76257FB22}"/>
              </a:ext>
            </a:extLst>
          </p:cNvPr>
          <p:cNvSpPr/>
          <p:nvPr/>
        </p:nvSpPr>
        <p:spPr>
          <a:xfrm>
            <a:off x="7628245" y="1747210"/>
            <a:ext cx="1008427" cy="347644"/>
          </a:xfrm>
          <a:prstGeom prst="ellipse">
            <a:avLst/>
          </a:prstGeom>
          <a:solidFill>
            <a:srgbClr val="FFC000">
              <a:alpha val="22000"/>
            </a:srgbClr>
          </a:solidFill>
          <a:ln>
            <a:solidFill>
              <a:srgbClr val="FFC000">
                <a:alpha val="2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C17519-60E2-42AB-AD16-6E4AC56D1F3F}"/>
              </a:ext>
            </a:extLst>
          </p:cNvPr>
          <p:cNvSpPr txBox="1"/>
          <p:nvPr/>
        </p:nvSpPr>
        <p:spPr>
          <a:xfrm>
            <a:off x="9895826" y="1793446"/>
            <a:ext cx="6410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C000"/>
                </a:solidFill>
              </a:rPr>
              <a:t>Huh?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52D8343-1B13-44C2-B3F5-C90D70937C75}"/>
              </a:ext>
            </a:extLst>
          </p:cNvPr>
          <p:cNvCxnSpPr>
            <a:cxnSpLocks/>
          </p:cNvCxnSpPr>
          <p:nvPr/>
        </p:nvCxnSpPr>
        <p:spPr>
          <a:xfrm flipH="1">
            <a:off x="8696646" y="1921032"/>
            <a:ext cx="1199180" cy="218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8815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41E6F-BC00-473D-A58E-CD7FFAA55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CA" b="1" dirty="0">
                <a:solidFill>
                  <a:srgbClr val="92D050"/>
                </a:solidFill>
                <a:latin typeface="Arial Black" panose="020B0A04020102020204" pitchFamily="34" charset="0"/>
              </a:rPr>
              <a:t>FOLLOW AND LEARN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C24173-4470-48EE-BDD9-6579CED4B0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358" y="1622374"/>
            <a:ext cx="11596687" cy="4351338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CA" sz="3200" dirty="0">
                <a:latin typeface="Arial Black" panose="020B0A04020102020204" pitchFamily="34" charset="0"/>
              </a:rPr>
              <a:t>This is </a:t>
            </a:r>
            <a:r>
              <a:rPr lang="en-CA" sz="3200" u="sng" dirty="0">
                <a:latin typeface="Arial Black" panose="020B0A04020102020204" pitchFamily="34" charset="0"/>
              </a:rPr>
              <a:t>not</a:t>
            </a:r>
            <a:r>
              <a:rPr lang="en-CA" sz="3200" dirty="0">
                <a:latin typeface="Arial Black" panose="020B0A04020102020204" pitchFamily="34" charset="0"/>
              </a:rPr>
              <a:t> a “traditional” tutorial</a:t>
            </a:r>
          </a:p>
          <a:p>
            <a:pPr marL="514350" indent="-514350">
              <a:buFont typeface="+mj-lt"/>
              <a:buAutoNum type="arabicPeriod"/>
            </a:pPr>
            <a:endParaRPr lang="en-CA" sz="3200" dirty="0">
              <a:latin typeface="Arial Black" panose="020B0A04020102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CA" sz="3200" dirty="0">
                <a:latin typeface="Arial Black" panose="020B0A04020102020204" pitchFamily="34" charset="0"/>
              </a:rPr>
              <a:t>Its “Hands-On”, experimental approach.</a:t>
            </a:r>
          </a:p>
          <a:p>
            <a:pPr marL="514350" indent="-514350">
              <a:buFont typeface="+mj-lt"/>
              <a:buAutoNum type="arabicPeriod"/>
            </a:pPr>
            <a:endParaRPr lang="en-CA" sz="3200" dirty="0">
              <a:latin typeface="Arial Black" panose="020B0A04020102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CA" sz="3200" dirty="0">
                <a:latin typeface="Arial Black" panose="020B0A04020102020204" pitchFamily="34" charset="0"/>
              </a:rPr>
              <a:t>Build experience using </a:t>
            </a:r>
            <a:r>
              <a:rPr lang="en-CA" sz="3200" dirty="0" err="1">
                <a:latin typeface="Arial Black" panose="020B0A04020102020204" pitchFamily="34" charset="0"/>
              </a:rPr>
              <a:t>LTSpice</a:t>
            </a:r>
            <a:endParaRPr lang="en-CA" sz="3200" dirty="0">
              <a:latin typeface="Arial Black" panose="020B0A04020102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endParaRPr lang="en-CA" sz="3200" dirty="0">
              <a:latin typeface="Arial Black" panose="020B0A04020102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CA" sz="3200" dirty="0">
                <a:latin typeface="Arial Black" panose="020B0A04020102020204" pitchFamily="34" charset="0"/>
              </a:rPr>
              <a:t>Present a “Principal” then clarify with experiment with </a:t>
            </a:r>
            <a:r>
              <a:rPr lang="en-CA" sz="3200" dirty="0" err="1">
                <a:latin typeface="Arial Black" panose="020B0A04020102020204" pitchFamily="34" charset="0"/>
              </a:rPr>
              <a:t>LTSpice</a:t>
            </a:r>
            <a:endParaRPr lang="en-CA" sz="3200" dirty="0">
              <a:latin typeface="Arial Black" panose="020B0A040201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D149B9-005D-4C1F-A2DC-D8178A9159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6772" y="1997965"/>
            <a:ext cx="1764956" cy="2598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9378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69041CD-53D2-4B86-A3AD-081A2B8B4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224732"/>
            <a:ext cx="12192001" cy="1325563"/>
          </a:xfrm>
        </p:spPr>
        <p:txBody>
          <a:bodyPr/>
          <a:lstStyle/>
          <a:p>
            <a:r>
              <a:rPr lang="en-CA" b="1" dirty="0">
                <a:solidFill>
                  <a:srgbClr val="92D050"/>
                </a:solidFill>
                <a:latin typeface="Arial Black" panose="020B0A04020102020204" pitchFamily="34" charset="0"/>
              </a:rPr>
              <a:t>LTSPICE MINUTE: TRACE CALCULATION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C26FC02-3D0A-4B45-844F-3BEBEB9B09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283" y="1495155"/>
            <a:ext cx="2152950" cy="42963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05391A9-134C-4CE8-AE5B-197D2E59FC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9154" y="1567483"/>
            <a:ext cx="5037129" cy="42963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63602DC-ECB7-40F1-8803-6333E24E9B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7468" y="826808"/>
            <a:ext cx="4534532" cy="288886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825C604-3275-45DE-B94C-76F66D441B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57337" y="5237079"/>
            <a:ext cx="3738946" cy="158822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1E47B65-F10D-45C1-9F46-FA0064D6CFD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57336" y="3715671"/>
            <a:ext cx="3738947" cy="1508698"/>
          </a:xfrm>
          <a:prstGeom prst="rect">
            <a:avLst/>
          </a:prstGeom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A5D8E644-2F67-4716-A4E2-3D98CB25EEE6}"/>
              </a:ext>
            </a:extLst>
          </p:cNvPr>
          <p:cNvSpPr/>
          <p:nvPr/>
        </p:nvSpPr>
        <p:spPr>
          <a:xfrm>
            <a:off x="265283" y="3067665"/>
            <a:ext cx="1003078" cy="361335"/>
          </a:xfrm>
          <a:prstGeom prst="ellipse">
            <a:avLst/>
          </a:prstGeom>
          <a:solidFill>
            <a:srgbClr val="FFC000">
              <a:alpha val="2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1467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CF5B70A0-A8AE-4BFA-8674-48D9F84A9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>
                <a:solidFill>
                  <a:srgbClr val="92D050"/>
                </a:solidFill>
                <a:latin typeface="Arial Black" panose="020B0A04020102020204" pitchFamily="34" charset="0"/>
              </a:rPr>
              <a:t>Experiment 11: Non-Inverting Amplifier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37DF963-BD37-4483-B581-E2D716363C28}"/>
              </a:ext>
            </a:extLst>
          </p:cNvPr>
          <p:cNvSpPr txBox="1"/>
          <p:nvPr/>
        </p:nvSpPr>
        <p:spPr>
          <a:xfrm>
            <a:off x="295927" y="4629431"/>
            <a:ext cx="116001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Non-Inverting Gain = 1+ R2/R1 = 1+ 10K/100 = 101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 10mV input, output should be 10mx101 = +1.01V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0BCA68B-35EC-4CDF-B6A7-66FBE0CD381A}"/>
              </a:ext>
            </a:extLst>
          </p:cNvPr>
          <p:cNvSpPr txBox="1"/>
          <p:nvPr/>
        </p:nvSpPr>
        <p:spPr>
          <a:xfrm>
            <a:off x="185088" y="5750483"/>
            <a:ext cx="31336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HOMEWORK: </a:t>
            </a:r>
          </a:p>
          <a:p>
            <a:pPr marL="342900" indent="-342900">
              <a:buAutoNum type="arabicPeriod"/>
            </a:pPr>
            <a:r>
              <a:rPr 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Same as inverting amplifier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0CC90A6-5F10-4535-A425-B6823BEF6A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93542"/>
            <a:ext cx="4077269" cy="265784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C8B9A8F-D457-464A-BFA3-C280489EFB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5655" y="994852"/>
            <a:ext cx="7112488" cy="3163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4159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CF5B70A0-A8AE-4BFA-8674-48D9F84A9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>
                <a:solidFill>
                  <a:srgbClr val="92D050"/>
                </a:solidFill>
                <a:latin typeface="Arial Black" panose="020B0A04020102020204" pitchFamily="34" charset="0"/>
              </a:rPr>
              <a:t>Finding 4: Current Sink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0BBE15-4FAA-4B0B-B87C-B7A046664894}"/>
              </a:ext>
            </a:extLst>
          </p:cNvPr>
          <p:cNvSpPr txBox="1"/>
          <p:nvPr/>
        </p:nvSpPr>
        <p:spPr>
          <a:xfrm>
            <a:off x="7136474" y="490641"/>
            <a:ext cx="1932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Will f**** you up!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D08F31-1059-40F4-B52E-DA4B966C6E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25563"/>
            <a:ext cx="2901899" cy="158336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A1D1C81-411B-44E0-8E8A-83E54A2694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1899" y="1186042"/>
            <a:ext cx="4463405" cy="195579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A96DE20-0785-4117-BF91-C876C7385B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8002" y="1175665"/>
            <a:ext cx="4417877" cy="1955795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A7BBDDC-C74B-4054-A34B-7D5278699D5D}"/>
              </a:ext>
            </a:extLst>
          </p:cNvPr>
          <p:cNvCxnSpPr>
            <a:cxnSpLocks/>
          </p:cNvCxnSpPr>
          <p:nvPr/>
        </p:nvCxnSpPr>
        <p:spPr>
          <a:xfrm>
            <a:off x="3194137" y="2858826"/>
            <a:ext cx="876822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ED88284-A51C-46D5-A1A9-2E1AE206000A}"/>
              </a:ext>
            </a:extLst>
          </p:cNvPr>
          <p:cNvCxnSpPr>
            <a:cxnSpLocks/>
          </p:cNvCxnSpPr>
          <p:nvPr/>
        </p:nvCxnSpPr>
        <p:spPr>
          <a:xfrm>
            <a:off x="3183699" y="1670941"/>
            <a:ext cx="876822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2" name="Picture 21">
            <a:extLst>
              <a:ext uri="{FF2B5EF4-FFF2-40B4-BE49-F238E27FC236}">
                <a16:creationId xmlns:a16="http://schemas.microsoft.com/office/drawing/2014/main" id="{AF391627-1BD9-493C-956A-2EF0CF71B5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88002" y="4647252"/>
            <a:ext cx="4550266" cy="2049411"/>
          </a:xfrm>
          <a:prstGeom prst="rect">
            <a:avLst/>
          </a:prstGeom>
        </p:spPr>
      </p:pic>
      <p:sp>
        <p:nvSpPr>
          <p:cNvPr id="23" name="Oval 22">
            <a:extLst>
              <a:ext uri="{FF2B5EF4-FFF2-40B4-BE49-F238E27FC236}">
                <a16:creationId xmlns:a16="http://schemas.microsoft.com/office/drawing/2014/main" id="{36C3C5F4-90F8-4A6A-8672-6A2C03F0DA71}"/>
              </a:ext>
            </a:extLst>
          </p:cNvPr>
          <p:cNvSpPr/>
          <p:nvPr/>
        </p:nvSpPr>
        <p:spPr>
          <a:xfrm>
            <a:off x="7461710" y="4648762"/>
            <a:ext cx="436051" cy="234776"/>
          </a:xfrm>
          <a:prstGeom prst="ellipse">
            <a:avLst/>
          </a:prstGeom>
          <a:solidFill>
            <a:srgbClr val="FFC000">
              <a:alpha val="21000"/>
            </a:srgbClr>
          </a:solidFill>
          <a:ln>
            <a:solidFill>
              <a:srgbClr val="FFC000">
                <a:alpha val="9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D6B27B70-D099-4E87-BC19-385ECF8A4D9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90730" y="4647253"/>
            <a:ext cx="4520127" cy="204941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FEAC2D52-D5DD-4B70-B791-EB553B7CE62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4858654"/>
            <a:ext cx="2901899" cy="1651582"/>
          </a:xfrm>
          <a:prstGeom prst="rect">
            <a:avLst/>
          </a:prstGeom>
        </p:spPr>
      </p:pic>
      <p:sp>
        <p:nvSpPr>
          <p:cNvPr id="29" name="Oval 28">
            <a:extLst>
              <a:ext uri="{FF2B5EF4-FFF2-40B4-BE49-F238E27FC236}">
                <a16:creationId xmlns:a16="http://schemas.microsoft.com/office/drawing/2014/main" id="{5D361679-F669-4AC6-A270-0083FE416E90}"/>
              </a:ext>
            </a:extLst>
          </p:cNvPr>
          <p:cNvSpPr/>
          <p:nvPr/>
        </p:nvSpPr>
        <p:spPr>
          <a:xfrm>
            <a:off x="7488002" y="6218373"/>
            <a:ext cx="436051" cy="234776"/>
          </a:xfrm>
          <a:prstGeom prst="ellipse">
            <a:avLst/>
          </a:prstGeom>
          <a:solidFill>
            <a:srgbClr val="FFC000">
              <a:alpha val="21000"/>
            </a:srgbClr>
          </a:solidFill>
          <a:ln>
            <a:solidFill>
              <a:srgbClr val="FFC000">
                <a:alpha val="9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FEBAA31-51B5-445E-AD1B-2651ADE1BACD}"/>
              </a:ext>
            </a:extLst>
          </p:cNvPr>
          <p:cNvSpPr/>
          <p:nvPr/>
        </p:nvSpPr>
        <p:spPr>
          <a:xfrm>
            <a:off x="2832498" y="4637388"/>
            <a:ext cx="436051" cy="234776"/>
          </a:xfrm>
          <a:prstGeom prst="ellipse">
            <a:avLst/>
          </a:prstGeom>
          <a:solidFill>
            <a:srgbClr val="FFC000">
              <a:alpha val="21000"/>
            </a:srgbClr>
          </a:solidFill>
          <a:ln>
            <a:solidFill>
              <a:srgbClr val="FFC000">
                <a:alpha val="9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F1924D36-3046-4D3D-8A9D-9BB2B26D8EE7}"/>
              </a:ext>
            </a:extLst>
          </p:cNvPr>
          <p:cNvSpPr/>
          <p:nvPr/>
        </p:nvSpPr>
        <p:spPr>
          <a:xfrm>
            <a:off x="2835526" y="6218288"/>
            <a:ext cx="436051" cy="234776"/>
          </a:xfrm>
          <a:prstGeom prst="ellipse">
            <a:avLst/>
          </a:prstGeom>
          <a:solidFill>
            <a:srgbClr val="FFC000">
              <a:alpha val="21000"/>
            </a:srgbClr>
          </a:solidFill>
          <a:ln>
            <a:solidFill>
              <a:srgbClr val="FFC000">
                <a:alpha val="9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D3C7E2C-28CA-442E-AFD8-65D662D13B38}"/>
              </a:ext>
            </a:extLst>
          </p:cNvPr>
          <p:cNvCxnSpPr/>
          <p:nvPr/>
        </p:nvCxnSpPr>
        <p:spPr>
          <a:xfrm flipH="1" flipV="1">
            <a:off x="1327355" y="2600813"/>
            <a:ext cx="1224116" cy="1125728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BB1DCF9-2BFA-4D4C-806A-4A200F1A6855}"/>
              </a:ext>
            </a:extLst>
          </p:cNvPr>
          <p:cNvCxnSpPr>
            <a:cxnSpLocks/>
          </p:cNvCxnSpPr>
          <p:nvPr/>
        </p:nvCxnSpPr>
        <p:spPr>
          <a:xfrm flipH="1">
            <a:off x="1342104" y="3726541"/>
            <a:ext cx="1209367" cy="2438285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02121CEE-5564-4496-A761-D4155A3D8796}"/>
              </a:ext>
            </a:extLst>
          </p:cNvPr>
          <p:cNvSpPr txBox="1"/>
          <p:nvPr/>
        </p:nvSpPr>
        <p:spPr>
          <a:xfrm>
            <a:off x="2550243" y="3428487"/>
            <a:ext cx="50586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Resistor needs to be low enough to sink current for Non-Inverting </a:t>
            </a:r>
            <a:r>
              <a:rPr lang="en-US" sz="2400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Opamp</a:t>
            </a:r>
            <a:endParaRPr lang="en-US" sz="24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E093B8D3-E788-421A-85E1-F3E285D4B97E}"/>
              </a:ext>
            </a:extLst>
          </p:cNvPr>
          <p:cNvSpPr/>
          <p:nvPr/>
        </p:nvSpPr>
        <p:spPr>
          <a:xfrm>
            <a:off x="7418231" y="1186042"/>
            <a:ext cx="436051" cy="234776"/>
          </a:xfrm>
          <a:prstGeom prst="ellipse">
            <a:avLst/>
          </a:prstGeom>
          <a:solidFill>
            <a:srgbClr val="FFC000">
              <a:alpha val="21000"/>
            </a:srgbClr>
          </a:solidFill>
          <a:ln>
            <a:solidFill>
              <a:srgbClr val="FFC000">
                <a:alpha val="9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E76410EB-9595-43A7-BD82-8A13C9D2A3E2}"/>
              </a:ext>
            </a:extLst>
          </p:cNvPr>
          <p:cNvSpPr/>
          <p:nvPr/>
        </p:nvSpPr>
        <p:spPr>
          <a:xfrm>
            <a:off x="7418231" y="2798707"/>
            <a:ext cx="436051" cy="234776"/>
          </a:xfrm>
          <a:prstGeom prst="ellipse">
            <a:avLst/>
          </a:prstGeom>
          <a:solidFill>
            <a:srgbClr val="FFC000">
              <a:alpha val="21000"/>
            </a:srgbClr>
          </a:solidFill>
          <a:ln>
            <a:solidFill>
              <a:srgbClr val="FFC000">
                <a:alpha val="9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B2C3A11-44BA-4452-9E89-7C6DED2063D7}"/>
              </a:ext>
            </a:extLst>
          </p:cNvPr>
          <p:cNvSpPr txBox="1"/>
          <p:nvPr/>
        </p:nvSpPr>
        <p:spPr>
          <a:xfrm>
            <a:off x="8058375" y="1903848"/>
            <a:ext cx="24634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~600 </a:t>
            </a:r>
            <a:r>
              <a:rPr lang="en-US" sz="1400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uV</a:t>
            </a:r>
            <a:r>
              <a:rPr lang="en-US" sz="1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Peak-to-Peak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429ED2F-F254-4BC0-BE98-F5DFAF367C5D}"/>
              </a:ext>
            </a:extLst>
          </p:cNvPr>
          <p:cNvSpPr txBox="1"/>
          <p:nvPr/>
        </p:nvSpPr>
        <p:spPr>
          <a:xfrm>
            <a:off x="8069544" y="5403212"/>
            <a:ext cx="24634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~600 </a:t>
            </a:r>
            <a:r>
              <a:rPr lang="en-US" sz="1400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uV</a:t>
            </a:r>
            <a:r>
              <a:rPr lang="en-US" sz="1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Peak-to-Peak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2E30B35-EB77-426E-A84D-20C3056368A8}"/>
              </a:ext>
            </a:extLst>
          </p:cNvPr>
          <p:cNvCxnSpPr>
            <a:cxnSpLocks/>
          </p:cNvCxnSpPr>
          <p:nvPr/>
        </p:nvCxnSpPr>
        <p:spPr>
          <a:xfrm flipH="1" flipV="1">
            <a:off x="517962" y="2812215"/>
            <a:ext cx="470134" cy="1468153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0939428B-3EA8-43D5-93F8-92760F02BDDB}"/>
              </a:ext>
            </a:extLst>
          </p:cNvPr>
          <p:cNvSpPr txBox="1"/>
          <p:nvPr/>
        </p:nvSpPr>
        <p:spPr>
          <a:xfrm>
            <a:off x="943850" y="3948218"/>
            <a:ext cx="95869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Small Signal</a:t>
            </a:r>
            <a:endParaRPr lang="en-US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A101E16-9846-47CE-BD77-0611F811C2C3}"/>
              </a:ext>
            </a:extLst>
          </p:cNvPr>
          <p:cNvCxnSpPr>
            <a:cxnSpLocks/>
          </p:cNvCxnSpPr>
          <p:nvPr/>
        </p:nvCxnSpPr>
        <p:spPr>
          <a:xfrm flipH="1">
            <a:off x="296148" y="4280368"/>
            <a:ext cx="691948" cy="1884458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DE665325-3766-4ABA-8A1B-AB2C5B688E9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65374" y="3367666"/>
            <a:ext cx="1871326" cy="1127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3485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41E6F-BC00-473D-A58E-CD7FFAA55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CA" b="1" dirty="0">
                <a:solidFill>
                  <a:srgbClr val="92D050"/>
                </a:solidFill>
                <a:latin typeface="Arial Black" panose="020B0A04020102020204" pitchFamily="34" charset="0"/>
              </a:rPr>
              <a:t>Single Supply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E80F84C-CFEF-4D04-B95A-FA73874BFE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14" y="1184376"/>
            <a:ext cx="5289667" cy="2134134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CA" sz="2000" dirty="0" err="1">
                <a:latin typeface="Arial Black" panose="020B0A04020102020204" pitchFamily="34" charset="0"/>
              </a:rPr>
              <a:t>Opamps</a:t>
            </a:r>
            <a:r>
              <a:rPr lang="en-CA" sz="2000" dirty="0">
                <a:latin typeface="Arial Black" panose="020B0A04020102020204" pitchFamily="34" charset="0"/>
              </a:rPr>
              <a:t> swing between Positive Rail and Negative Rail </a:t>
            </a:r>
          </a:p>
          <a:p>
            <a:pPr marL="514350" indent="-514350">
              <a:buFont typeface="+mj-lt"/>
              <a:buAutoNum type="arabicPeriod"/>
            </a:pPr>
            <a:r>
              <a:rPr lang="en-CA" sz="2000" dirty="0">
                <a:latin typeface="Arial Black" panose="020B0A04020102020204" pitchFamily="34" charset="0"/>
              </a:rPr>
              <a:t>For +Rail and –Rail, swing is around 0</a:t>
            </a:r>
          </a:p>
          <a:p>
            <a:pPr marL="514350" indent="-514350">
              <a:buFont typeface="+mj-lt"/>
              <a:buAutoNum type="arabicPeriod"/>
            </a:pPr>
            <a:r>
              <a:rPr lang="en-CA" sz="2000" dirty="0">
                <a:latin typeface="Arial Black" panose="020B0A04020102020204" pitchFamily="34" charset="0"/>
              </a:rPr>
              <a:t>Negative rails allows voltages to swing below 0</a:t>
            </a:r>
          </a:p>
          <a:p>
            <a:pPr marL="514350" indent="-514350">
              <a:buFont typeface="+mj-lt"/>
              <a:buAutoNum type="arabicPeriod"/>
            </a:pPr>
            <a:endParaRPr lang="en-CA" sz="2000" dirty="0">
              <a:latin typeface="Arial Black" panose="020B0A040201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A210754-BFDE-43FB-8AAD-DD9AEEB9DC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7561" y="1005311"/>
            <a:ext cx="6449325" cy="26864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7BA3BC3-BCBB-4E08-BB26-DC4028D1CC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7561" y="4162846"/>
            <a:ext cx="6458851" cy="2676899"/>
          </a:xfrm>
          <a:prstGeom prst="rect">
            <a:avLst/>
          </a:prstGeom>
        </p:spPr>
      </p:pic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0A0EC558-7585-4F65-8CBF-7CBB357FDA96}"/>
              </a:ext>
            </a:extLst>
          </p:cNvPr>
          <p:cNvSpPr txBox="1">
            <a:spLocks/>
          </p:cNvSpPr>
          <p:nvPr/>
        </p:nvSpPr>
        <p:spPr>
          <a:xfrm>
            <a:off x="169738" y="4956970"/>
            <a:ext cx="5240418" cy="14333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514350" indent="-514350">
              <a:lnSpc>
                <a:spcPct val="90000"/>
              </a:lnSpc>
              <a:spcBef>
                <a:spcPts val="1000"/>
              </a:spcBef>
              <a:buFont typeface="+mj-lt"/>
              <a:buAutoNum type="arabicPeriod"/>
              <a:defRPr sz="2000">
                <a:latin typeface="Arial Black" panose="020B0A0402010202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CA" dirty="0"/>
              <a:t>For single supply swing needs to be between +Rail and </a:t>
            </a:r>
            <a:r>
              <a:rPr lang="en-CA" dirty="0" err="1"/>
              <a:t>Gnd</a:t>
            </a:r>
            <a:endParaRPr lang="en-CA" dirty="0"/>
          </a:p>
          <a:p>
            <a:r>
              <a:rPr lang="en-CA" dirty="0"/>
              <a:t>Need to add ½ supply offset to input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F125BA-674C-4DDD-AA2A-5264B2DFC6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7446" y="3186464"/>
            <a:ext cx="3043825" cy="1746942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D9B97594-8D6C-44FD-A095-FD98DC453F8F}"/>
              </a:ext>
            </a:extLst>
          </p:cNvPr>
          <p:cNvSpPr/>
          <p:nvPr/>
        </p:nvSpPr>
        <p:spPr>
          <a:xfrm>
            <a:off x="2816969" y="3895720"/>
            <a:ext cx="489903" cy="851643"/>
          </a:xfrm>
          <a:prstGeom prst="ellipse">
            <a:avLst/>
          </a:prstGeom>
          <a:solidFill>
            <a:srgbClr val="FFC000">
              <a:alpha val="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163238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41E6F-BC00-473D-A58E-CD7FFAA55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CA" b="1" dirty="0">
                <a:solidFill>
                  <a:srgbClr val="92D050"/>
                </a:solidFill>
                <a:latin typeface="Arial Black" panose="020B0A04020102020204" pitchFamily="34" charset="0"/>
              </a:rPr>
              <a:t>Experiment 12: Single Supply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E80F84C-CFEF-4D04-B95A-FA73874BFE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486" y="1281213"/>
            <a:ext cx="10726818" cy="5889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2000" dirty="0">
                <a:latin typeface="Arial Black" panose="020B0A04020102020204" pitchFamily="34" charset="0"/>
              </a:rPr>
              <a:t>What happens if –Rail is 0 (ground)?  What happens to the swing?</a:t>
            </a:r>
          </a:p>
          <a:p>
            <a:pPr marL="0" indent="0">
              <a:buNone/>
            </a:pPr>
            <a:endParaRPr lang="en-CA" sz="2000" dirty="0">
              <a:latin typeface="Arial Black" panose="020B0A040201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542809-0BCE-41ED-824C-9313E25035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307" y="1839129"/>
            <a:ext cx="4553390" cy="251775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07152E7-BDC8-4C08-BEF2-52C58DEB5E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486" y="4446201"/>
            <a:ext cx="5545394" cy="23717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3C68548-C87E-4DBD-96EF-AB9036DF8D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2101" y="1803203"/>
            <a:ext cx="5929830" cy="251950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E31DC11-E59F-467A-8112-240A8A9318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4394189"/>
            <a:ext cx="5658465" cy="2420136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EE0BC860-8202-439B-9F92-21E193B036E1}"/>
              </a:ext>
            </a:extLst>
          </p:cNvPr>
          <p:cNvSpPr/>
          <p:nvPr/>
        </p:nvSpPr>
        <p:spPr>
          <a:xfrm>
            <a:off x="8153265" y="2964367"/>
            <a:ext cx="373910" cy="234910"/>
          </a:xfrm>
          <a:prstGeom prst="ellipse">
            <a:avLst/>
          </a:prstGeom>
          <a:solidFill>
            <a:srgbClr val="FFC000">
              <a:alpha val="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66B7077-F8F8-48EF-A27E-0E5C2B6C8A33}"/>
              </a:ext>
            </a:extLst>
          </p:cNvPr>
          <p:cNvSpPr/>
          <p:nvPr/>
        </p:nvSpPr>
        <p:spPr>
          <a:xfrm>
            <a:off x="9173498" y="1989151"/>
            <a:ext cx="342932" cy="319078"/>
          </a:xfrm>
          <a:prstGeom prst="ellipse">
            <a:avLst/>
          </a:prstGeom>
          <a:solidFill>
            <a:srgbClr val="FFC000">
              <a:alpha val="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BE5925E-CBA5-4C81-B314-6E316EFAF57A}"/>
              </a:ext>
            </a:extLst>
          </p:cNvPr>
          <p:cNvSpPr/>
          <p:nvPr/>
        </p:nvSpPr>
        <p:spPr>
          <a:xfrm>
            <a:off x="8556517" y="3797429"/>
            <a:ext cx="368715" cy="233321"/>
          </a:xfrm>
          <a:prstGeom prst="ellipse">
            <a:avLst/>
          </a:prstGeom>
          <a:solidFill>
            <a:srgbClr val="FFC000">
              <a:alpha val="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CB73F9F-84E8-4D2F-9FE8-DBFF94952969}"/>
              </a:ext>
            </a:extLst>
          </p:cNvPr>
          <p:cNvSpPr/>
          <p:nvPr/>
        </p:nvSpPr>
        <p:spPr>
          <a:xfrm>
            <a:off x="8040322" y="2097659"/>
            <a:ext cx="1133175" cy="588910"/>
          </a:xfrm>
          <a:prstGeom prst="ellipse">
            <a:avLst/>
          </a:prstGeom>
          <a:solidFill>
            <a:srgbClr val="FFC000">
              <a:alpha val="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EF5CD18-626E-4D01-8F8E-5E26507B5222}"/>
              </a:ext>
            </a:extLst>
          </p:cNvPr>
          <p:cNvSpPr txBox="1"/>
          <p:nvPr/>
        </p:nvSpPr>
        <p:spPr>
          <a:xfrm>
            <a:off x="9418374" y="3753751"/>
            <a:ext cx="7269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accent2">
                    <a:lumMod val="50000"/>
                  </a:schemeClr>
                </a:solidFill>
                <a:latin typeface="Arial Narrow" panose="020B0606020202030204" pitchFamily="34" charset="0"/>
              </a:rPr>
              <a:t>AC Short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BEC1B0C-5E37-4F88-A93B-620E2C80C840}"/>
              </a:ext>
            </a:extLst>
          </p:cNvPr>
          <p:cNvCxnSpPr>
            <a:cxnSpLocks/>
          </p:cNvCxnSpPr>
          <p:nvPr/>
        </p:nvCxnSpPr>
        <p:spPr>
          <a:xfrm flipH="1">
            <a:off x="8998642" y="3914089"/>
            <a:ext cx="419732" cy="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F45353A-C93D-443F-91E4-B4A3F79967DA}"/>
              </a:ext>
            </a:extLst>
          </p:cNvPr>
          <p:cNvSpPr txBox="1"/>
          <p:nvPr/>
        </p:nvSpPr>
        <p:spPr>
          <a:xfrm>
            <a:off x="6168156" y="3199277"/>
            <a:ext cx="7473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accent2">
                    <a:lumMod val="50000"/>
                  </a:schemeClr>
                </a:solidFill>
                <a:latin typeface="Arial Narrow" panose="020B0606020202030204" pitchFamily="34" charset="0"/>
              </a:rPr>
              <a:t>DC Block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5762427-7F7C-48F0-9000-31C2C7EC232F}"/>
              </a:ext>
            </a:extLst>
          </p:cNvPr>
          <p:cNvCxnSpPr>
            <a:cxnSpLocks/>
            <a:stCxn id="25" idx="3"/>
          </p:cNvCxnSpPr>
          <p:nvPr/>
        </p:nvCxnSpPr>
        <p:spPr>
          <a:xfrm flipV="1">
            <a:off x="6915476" y="3158163"/>
            <a:ext cx="1237789" cy="179614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42C9DCA8-B7BD-4F94-A335-78295A7AA1B8}"/>
              </a:ext>
            </a:extLst>
          </p:cNvPr>
          <p:cNvSpPr txBox="1"/>
          <p:nvPr/>
        </p:nvSpPr>
        <p:spPr>
          <a:xfrm>
            <a:off x="6112493" y="1900923"/>
            <a:ext cx="645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2">
                    <a:lumMod val="50000"/>
                  </a:schemeClr>
                </a:solidFill>
                <a:latin typeface="Arial Narrow" panose="020B0606020202030204" pitchFamily="34" charset="0"/>
              </a:rPr>
              <a:t>Voltage Divider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E976661-2882-4524-AE24-AD831AE34B10}"/>
              </a:ext>
            </a:extLst>
          </p:cNvPr>
          <p:cNvCxnSpPr>
            <a:cxnSpLocks/>
          </p:cNvCxnSpPr>
          <p:nvPr/>
        </p:nvCxnSpPr>
        <p:spPr>
          <a:xfrm>
            <a:off x="6702801" y="2131755"/>
            <a:ext cx="1392717" cy="13357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72A5D619-6C89-4355-8387-CA56C7F00552}"/>
              </a:ext>
            </a:extLst>
          </p:cNvPr>
          <p:cNvSpPr txBox="1"/>
          <p:nvPr/>
        </p:nvSpPr>
        <p:spPr>
          <a:xfrm>
            <a:off x="9934784" y="1723940"/>
            <a:ext cx="7269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2">
                    <a:lumMod val="50000"/>
                  </a:schemeClr>
                </a:solidFill>
                <a:latin typeface="Arial Narrow" panose="020B0606020202030204" pitchFamily="34" charset="0"/>
              </a:rPr>
              <a:t>AC Short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6E32CA4-D0D8-47B3-8BB8-9F2CA7A978E7}"/>
              </a:ext>
            </a:extLst>
          </p:cNvPr>
          <p:cNvCxnSpPr>
            <a:cxnSpLocks/>
            <a:stCxn id="35" idx="1"/>
          </p:cNvCxnSpPr>
          <p:nvPr/>
        </p:nvCxnSpPr>
        <p:spPr>
          <a:xfrm flipH="1">
            <a:off x="9516430" y="1862440"/>
            <a:ext cx="418354" cy="15983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DEF3DB5-B884-48AF-BF0A-A11C9F8A0348}"/>
              </a:ext>
            </a:extLst>
          </p:cNvPr>
          <p:cNvSpPr txBox="1"/>
          <p:nvPr/>
        </p:nvSpPr>
        <p:spPr>
          <a:xfrm>
            <a:off x="614154" y="1977866"/>
            <a:ext cx="216784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Gain = 1 + 10K/100 = 101</a:t>
            </a:r>
            <a:endParaRPr lang="en-US" sz="1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B0468AF-147D-4830-B55D-C6E5CC1B5B56}"/>
              </a:ext>
            </a:extLst>
          </p:cNvPr>
          <p:cNvSpPr txBox="1"/>
          <p:nvPr/>
        </p:nvSpPr>
        <p:spPr>
          <a:xfrm>
            <a:off x="6806161" y="4984711"/>
            <a:ext cx="158093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 = 10m x 101=1.01</a:t>
            </a:r>
          </a:p>
          <a:p>
            <a:r>
              <a:rPr lang="en-US" sz="1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pp = 2 x p = 2.02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7893694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41E6F-BC00-473D-A58E-CD7FFAA55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CA" b="1" dirty="0">
                <a:solidFill>
                  <a:srgbClr val="92D050"/>
                </a:solidFill>
                <a:latin typeface="Arial Black" panose="020B0A04020102020204" pitchFamily="34" charset="0"/>
              </a:rPr>
              <a:t>Experiment 13: Distortion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E80F84C-CFEF-4D04-B95A-FA73874BFE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3285" y="1327172"/>
            <a:ext cx="10726818" cy="5889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2000" dirty="0">
                <a:latin typeface="Arial Black" panose="020B0A04020102020204" pitchFamily="34" charset="0"/>
              </a:rPr>
              <a:t>What happens If gain is too high?</a:t>
            </a:r>
          </a:p>
          <a:p>
            <a:pPr marL="0" indent="0">
              <a:buNone/>
            </a:pPr>
            <a:endParaRPr lang="en-CA" sz="2000" dirty="0">
              <a:latin typeface="Arial Black" panose="020B0A040201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295C73-6ADB-4CB7-861A-B0405C955B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9651" y="1870123"/>
            <a:ext cx="6029064" cy="296734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0A59488-577C-40B8-80ED-F505F4CD36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760" y="1870123"/>
            <a:ext cx="4298985" cy="296734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20AC1637-9DB8-42FF-A7A6-6808D2C3608C}"/>
              </a:ext>
            </a:extLst>
          </p:cNvPr>
          <p:cNvSpPr txBox="1">
            <a:spLocks/>
          </p:cNvSpPr>
          <p:nvPr/>
        </p:nvSpPr>
        <p:spPr>
          <a:xfrm>
            <a:off x="402314" y="5363776"/>
            <a:ext cx="10726818" cy="132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CA" sz="2000" dirty="0">
                <a:latin typeface="Arial Black" panose="020B0A04020102020204" pitchFamily="34" charset="0"/>
              </a:rPr>
              <a:t>Gain is 100x. Input is 80mV, Output is 8V. </a:t>
            </a:r>
          </a:p>
          <a:p>
            <a:pPr marL="457200" indent="-457200">
              <a:buFont typeface="+mj-lt"/>
              <a:buAutoNum type="arabicPeriod"/>
            </a:pPr>
            <a:r>
              <a:rPr lang="en-CA" sz="2000" dirty="0">
                <a:latin typeface="Arial Black" panose="020B0A04020102020204" pitchFamily="34" charset="0"/>
              </a:rPr>
              <a:t>Voltage swing is from 7.5V-&gt;0 and 7.5V -&gt; 14</a:t>
            </a:r>
          </a:p>
          <a:p>
            <a:pPr marL="457200" indent="-457200">
              <a:buFont typeface="+mj-lt"/>
              <a:buAutoNum type="arabicPeriod"/>
            </a:pPr>
            <a:r>
              <a:rPr lang="en-CA" sz="2000" dirty="0">
                <a:latin typeface="Arial Black" panose="020B0A04020102020204" pitchFamily="34" charset="0"/>
              </a:rPr>
              <a:t>Not enough room to accommodate necessary swing so it clips at Rails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CA" sz="20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33416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41E6F-BC00-473D-A58E-CD7FFAA55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CA" b="1" dirty="0">
                <a:solidFill>
                  <a:srgbClr val="92D050"/>
                </a:solidFill>
                <a:latin typeface="Arial Black" panose="020B0A04020102020204" pitchFamily="34" charset="0"/>
              </a:rPr>
              <a:t>OPAMP LIMITATIONS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CEB52E1D-432C-4A8B-8B5B-1699461B59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358" y="1622374"/>
            <a:ext cx="11596687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CA" sz="3200" dirty="0">
                <a:latin typeface="Arial Black" panose="020B0A04020102020204" pitchFamily="34" charset="0"/>
              </a:rPr>
              <a:t>Frequency Limitation – Gain Bandwidth Product</a:t>
            </a:r>
          </a:p>
          <a:p>
            <a:pPr marL="514350" indent="-514350">
              <a:buFont typeface="+mj-lt"/>
              <a:buAutoNum type="arabicPeriod"/>
            </a:pPr>
            <a:endParaRPr lang="en-CA" sz="3200" dirty="0">
              <a:latin typeface="Arial Black" panose="020B0A04020102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CA" sz="3200" dirty="0">
                <a:latin typeface="Arial Black" panose="020B0A04020102020204" pitchFamily="34" charset="0"/>
              </a:rPr>
              <a:t>Frequency &amp; Output Voltage Limitation -  Slew Rate</a:t>
            </a:r>
          </a:p>
          <a:p>
            <a:pPr marL="514350" indent="-514350">
              <a:buFont typeface="+mj-lt"/>
              <a:buAutoNum type="arabicPeriod"/>
            </a:pPr>
            <a:endParaRPr lang="en-CA" sz="3200" dirty="0">
              <a:latin typeface="Arial Black" panose="020B0A04020102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CA" sz="3200" dirty="0">
                <a:latin typeface="Arial Black" panose="020B0A04020102020204" pitchFamily="34" charset="0"/>
              </a:rPr>
              <a:t>Noise</a:t>
            </a:r>
          </a:p>
        </p:txBody>
      </p:sp>
    </p:spTree>
    <p:extLst>
      <p:ext uri="{BB962C8B-B14F-4D97-AF65-F5344CB8AC3E}">
        <p14:creationId xmlns:p14="http://schemas.microsoft.com/office/powerpoint/2010/main" val="6333759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41E6F-BC00-473D-A58E-CD7FFAA55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1325563"/>
          </a:xfrm>
        </p:spPr>
        <p:txBody>
          <a:bodyPr/>
          <a:lstStyle/>
          <a:p>
            <a:r>
              <a:rPr lang="en-CA" b="1" dirty="0">
                <a:solidFill>
                  <a:srgbClr val="92D050"/>
                </a:solidFill>
                <a:latin typeface="Arial Black" panose="020B0A04020102020204" pitchFamily="34" charset="0"/>
              </a:rPr>
              <a:t>Experiment 14: Gain Bandwidth Product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E80F84C-CFEF-4D04-B95A-FA73874BFE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485" y="1443787"/>
            <a:ext cx="7010225" cy="5738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 err="1">
                <a:latin typeface="Arial Black" panose="020B0A04020102020204" pitchFamily="34" charset="0"/>
              </a:rPr>
              <a:t>Opamps</a:t>
            </a:r>
            <a:r>
              <a:rPr lang="en-CA" dirty="0">
                <a:latin typeface="Arial Black" panose="020B0A04020102020204" pitchFamily="34" charset="0"/>
              </a:rPr>
              <a:t> gain vary with Frequency 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66B7077-F8F8-48EF-A27E-0E5C2B6C8A33}"/>
              </a:ext>
            </a:extLst>
          </p:cNvPr>
          <p:cNvSpPr/>
          <p:nvPr/>
        </p:nvSpPr>
        <p:spPr>
          <a:xfrm>
            <a:off x="8191182" y="3370006"/>
            <a:ext cx="342932" cy="319078"/>
          </a:xfrm>
          <a:prstGeom prst="ellipse">
            <a:avLst/>
          </a:prstGeom>
          <a:solidFill>
            <a:srgbClr val="FFC000">
              <a:alpha val="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BE5925E-CBA5-4C81-B314-6E316EFAF57A}"/>
              </a:ext>
            </a:extLst>
          </p:cNvPr>
          <p:cNvSpPr/>
          <p:nvPr/>
        </p:nvSpPr>
        <p:spPr>
          <a:xfrm>
            <a:off x="8908024" y="2816362"/>
            <a:ext cx="368715" cy="233321"/>
          </a:xfrm>
          <a:prstGeom prst="ellipse">
            <a:avLst/>
          </a:prstGeom>
          <a:solidFill>
            <a:srgbClr val="FFC000">
              <a:alpha val="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CB73F9F-84E8-4D2F-9FE8-DBFF94952969}"/>
              </a:ext>
            </a:extLst>
          </p:cNvPr>
          <p:cNvSpPr/>
          <p:nvPr/>
        </p:nvSpPr>
        <p:spPr>
          <a:xfrm>
            <a:off x="8132188" y="2853118"/>
            <a:ext cx="803355" cy="365974"/>
          </a:xfrm>
          <a:prstGeom prst="ellipse">
            <a:avLst/>
          </a:prstGeom>
          <a:solidFill>
            <a:srgbClr val="FFC000">
              <a:alpha val="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A2A0323-DD0A-4BC8-86B2-C59E4E32D8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7511" y="937848"/>
            <a:ext cx="2652147" cy="281262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A828B8F-6060-4D84-800E-DBDD1577D17C}"/>
              </a:ext>
            </a:extLst>
          </p:cNvPr>
          <p:cNvSpPr txBox="1"/>
          <p:nvPr/>
        </p:nvSpPr>
        <p:spPr>
          <a:xfrm>
            <a:off x="10495277" y="2344161"/>
            <a:ext cx="1696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sz="1800" dirty="0"/>
              <a:t>20dB @ 100KHz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EB7F3C9-D208-46FC-9640-78C34CD18185}"/>
              </a:ext>
            </a:extLst>
          </p:cNvPr>
          <p:cNvSpPr txBox="1"/>
          <p:nvPr/>
        </p:nvSpPr>
        <p:spPr>
          <a:xfrm>
            <a:off x="10481575" y="1670408"/>
            <a:ext cx="1764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sz="1800" dirty="0"/>
              <a:t>60dB @ 1KHz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EDE2B82-D470-44C7-A8FE-77C7B412950D}"/>
              </a:ext>
            </a:extLst>
          </p:cNvPr>
          <p:cNvCxnSpPr>
            <a:cxnSpLocks/>
            <a:stCxn id="20" idx="1"/>
          </p:cNvCxnSpPr>
          <p:nvPr/>
        </p:nvCxnSpPr>
        <p:spPr>
          <a:xfrm flipH="1">
            <a:off x="9276741" y="1855074"/>
            <a:ext cx="1204834" cy="511256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30744E0-A271-40E2-BE48-6F627D12BD6B}"/>
              </a:ext>
            </a:extLst>
          </p:cNvPr>
          <p:cNvCxnSpPr>
            <a:cxnSpLocks/>
          </p:cNvCxnSpPr>
          <p:nvPr/>
        </p:nvCxnSpPr>
        <p:spPr>
          <a:xfrm flipH="1">
            <a:off x="9711379" y="2550996"/>
            <a:ext cx="767789" cy="326590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3FBBACEB-32F6-4D2D-91F7-60A1B4B630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524" y="2081456"/>
            <a:ext cx="4173795" cy="2068495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A3DF2244-E12A-40CA-B6FD-8412C357A138}"/>
              </a:ext>
            </a:extLst>
          </p:cNvPr>
          <p:cNvSpPr txBox="1"/>
          <p:nvPr/>
        </p:nvSpPr>
        <p:spPr>
          <a:xfrm>
            <a:off x="413524" y="2219849"/>
            <a:ext cx="12955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sz="1600" dirty="0"/>
              <a:t>1KHz &amp; 100KHz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969FE04-D96C-4963-ABDF-3BC9A2CE7F3C}"/>
              </a:ext>
            </a:extLst>
          </p:cNvPr>
          <p:cNvCxnSpPr>
            <a:cxnSpLocks/>
          </p:cNvCxnSpPr>
          <p:nvPr/>
        </p:nvCxnSpPr>
        <p:spPr>
          <a:xfrm>
            <a:off x="809800" y="2791413"/>
            <a:ext cx="273393" cy="650880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33" name="Picture 32">
            <a:extLst>
              <a:ext uri="{FF2B5EF4-FFF2-40B4-BE49-F238E27FC236}">
                <a16:creationId xmlns:a16="http://schemas.microsoft.com/office/drawing/2014/main" id="{49DA7C09-9111-42B7-8346-02D8BF481B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2686" y="4580450"/>
            <a:ext cx="5799389" cy="2243385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3E13B285-B8E9-44C5-89B6-6FAD0E34E2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6485" y="4580450"/>
            <a:ext cx="5799389" cy="225134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DCE5036E-B949-4BE9-93F4-EA3EAA8D628A}"/>
              </a:ext>
            </a:extLst>
          </p:cNvPr>
          <p:cNvSpPr txBox="1"/>
          <p:nvPr/>
        </p:nvSpPr>
        <p:spPr>
          <a:xfrm>
            <a:off x="589935" y="4992013"/>
            <a:ext cx="25367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sz="1600" dirty="0"/>
              <a:t>1KHz </a:t>
            </a:r>
          </a:p>
          <a:p>
            <a:r>
              <a:rPr lang="en-US" sz="1600" dirty="0"/>
              <a:t>dB = 20Log(992/10) = 40dB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6E4DDC6-FCA2-40B1-99A7-207D6F5C8DFB}"/>
              </a:ext>
            </a:extLst>
          </p:cNvPr>
          <p:cNvSpPr txBox="1"/>
          <p:nvPr/>
        </p:nvSpPr>
        <p:spPr>
          <a:xfrm>
            <a:off x="6555657" y="5257001"/>
            <a:ext cx="25367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sz="1600" dirty="0"/>
              <a:t>100KHz </a:t>
            </a:r>
          </a:p>
          <a:p>
            <a:r>
              <a:rPr lang="en-US" sz="1600" dirty="0"/>
              <a:t>dB = 20Log(97/10) = 19.7dB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08F40AF-DC27-4696-895D-0A49B8309822}"/>
              </a:ext>
            </a:extLst>
          </p:cNvPr>
          <p:cNvCxnSpPr/>
          <p:nvPr/>
        </p:nvCxnSpPr>
        <p:spPr>
          <a:xfrm flipV="1">
            <a:off x="2256503" y="2639961"/>
            <a:ext cx="6975987" cy="2492478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0F29BA2-0FF0-46BB-8ACB-FC8E351299F1}"/>
              </a:ext>
            </a:extLst>
          </p:cNvPr>
          <p:cNvCxnSpPr>
            <a:cxnSpLocks/>
          </p:cNvCxnSpPr>
          <p:nvPr/>
        </p:nvCxnSpPr>
        <p:spPr>
          <a:xfrm flipV="1">
            <a:off x="7824018" y="2906818"/>
            <a:ext cx="1887361" cy="2467068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3E393968-49AD-4743-B147-CBF39CF035A1}"/>
              </a:ext>
            </a:extLst>
          </p:cNvPr>
          <p:cNvSpPr txBox="1"/>
          <p:nvPr/>
        </p:nvSpPr>
        <p:spPr>
          <a:xfrm>
            <a:off x="4587319" y="2050434"/>
            <a:ext cx="2956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sz="1800" dirty="0"/>
              <a:t>Gain = 20Log(100/10) = 40dB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CB0EF54-CDEC-479C-8E5E-AA5169BC4E0B}"/>
              </a:ext>
            </a:extLst>
          </p:cNvPr>
          <p:cNvCxnSpPr>
            <a:cxnSpLocks/>
          </p:cNvCxnSpPr>
          <p:nvPr/>
        </p:nvCxnSpPr>
        <p:spPr>
          <a:xfrm flipH="1">
            <a:off x="2951463" y="2277292"/>
            <a:ext cx="1691705" cy="423759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11092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739AA-22B4-446F-AFE1-86C3E1B48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>
                <a:solidFill>
                  <a:srgbClr val="92D050"/>
                </a:solidFill>
                <a:latin typeface="Arial Black" panose="020B0A04020102020204" pitchFamily="34" charset="0"/>
              </a:rPr>
              <a:t>Experiment 15: Slew Rate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0DC258-F257-4D4C-AAD4-478A4128FC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879" y="1064198"/>
            <a:ext cx="8378503" cy="90380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46B5DB6-6709-4B7F-9D6F-E52DFAC5B3DA}"/>
              </a:ext>
            </a:extLst>
          </p:cNvPr>
          <p:cNvSpPr txBox="1"/>
          <p:nvPr/>
        </p:nvSpPr>
        <p:spPr>
          <a:xfrm>
            <a:off x="7989361" y="483191"/>
            <a:ext cx="1932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Will f**** you up!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B7F5A2C-FF1B-494D-A028-82C457B22574}"/>
              </a:ext>
            </a:extLst>
          </p:cNvPr>
          <p:cNvCxnSpPr>
            <a:cxnSpLocks/>
          </p:cNvCxnSpPr>
          <p:nvPr/>
        </p:nvCxnSpPr>
        <p:spPr>
          <a:xfrm flipV="1">
            <a:off x="9876137" y="2913426"/>
            <a:ext cx="927774" cy="1202498"/>
          </a:xfrm>
          <a:prstGeom prst="line">
            <a:avLst/>
          </a:prstGeom>
          <a:ln w="28575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E855F44-5C33-4AE2-B235-B68AFE8304D8}"/>
              </a:ext>
            </a:extLst>
          </p:cNvPr>
          <p:cNvCxnSpPr/>
          <p:nvPr/>
        </p:nvCxnSpPr>
        <p:spPr>
          <a:xfrm>
            <a:off x="10340024" y="3514675"/>
            <a:ext cx="351152" cy="0"/>
          </a:xfrm>
          <a:prstGeom prst="line">
            <a:avLst/>
          </a:prstGeom>
          <a:ln w="28575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79B987C-4E39-49C7-9BF3-A2ED866B2164}"/>
              </a:ext>
            </a:extLst>
          </p:cNvPr>
          <p:cNvCxnSpPr/>
          <p:nvPr/>
        </p:nvCxnSpPr>
        <p:spPr>
          <a:xfrm flipV="1">
            <a:off x="10703702" y="3051212"/>
            <a:ext cx="0" cy="463463"/>
          </a:xfrm>
          <a:prstGeom prst="line">
            <a:avLst/>
          </a:prstGeom>
          <a:ln w="28575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5C021F8-3725-4C7D-ADAF-D6B24A02D9EE}"/>
              </a:ext>
            </a:extLst>
          </p:cNvPr>
          <p:cNvCxnSpPr>
            <a:cxnSpLocks/>
          </p:cNvCxnSpPr>
          <p:nvPr/>
        </p:nvCxnSpPr>
        <p:spPr>
          <a:xfrm flipV="1">
            <a:off x="9903631" y="4717173"/>
            <a:ext cx="463887" cy="1474939"/>
          </a:xfrm>
          <a:prstGeom prst="line">
            <a:avLst/>
          </a:prstGeom>
          <a:ln w="28575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1412EE3-2CF6-4D48-B028-55D443AF9D51}"/>
              </a:ext>
            </a:extLst>
          </p:cNvPr>
          <p:cNvCxnSpPr>
            <a:cxnSpLocks/>
          </p:cNvCxnSpPr>
          <p:nvPr/>
        </p:nvCxnSpPr>
        <p:spPr>
          <a:xfrm>
            <a:off x="10003840" y="5848607"/>
            <a:ext cx="290117" cy="0"/>
          </a:xfrm>
          <a:prstGeom prst="line">
            <a:avLst/>
          </a:prstGeom>
          <a:ln w="28575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56D7666-9602-4E30-B2D4-002C5082BC69}"/>
              </a:ext>
            </a:extLst>
          </p:cNvPr>
          <p:cNvCxnSpPr>
            <a:cxnSpLocks/>
          </p:cNvCxnSpPr>
          <p:nvPr/>
        </p:nvCxnSpPr>
        <p:spPr>
          <a:xfrm flipH="1" flipV="1">
            <a:off x="10293957" y="5017798"/>
            <a:ext cx="12526" cy="830810"/>
          </a:xfrm>
          <a:prstGeom prst="line">
            <a:avLst/>
          </a:prstGeom>
          <a:ln w="28575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9866A31B-E918-4847-AD8E-9F308A7C4A63}"/>
              </a:ext>
            </a:extLst>
          </p:cNvPr>
          <p:cNvSpPr txBox="1"/>
          <p:nvPr/>
        </p:nvSpPr>
        <p:spPr>
          <a:xfrm>
            <a:off x="10768001" y="2929949"/>
            <a:ext cx="691215" cy="307777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 </a:t>
            </a:r>
            <a:r>
              <a:rPr lang="en-US" sz="1400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KHz</a:t>
            </a:r>
            <a:endParaRPr lang="en-US" sz="14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776059D-E0EB-4EC9-82BB-3331D43E88C3}"/>
              </a:ext>
            </a:extLst>
          </p:cNvPr>
          <p:cNvSpPr txBox="1"/>
          <p:nvPr/>
        </p:nvSpPr>
        <p:spPr>
          <a:xfrm>
            <a:off x="10288596" y="4750140"/>
            <a:ext cx="691215" cy="307777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 </a:t>
            </a:r>
            <a:r>
              <a:rPr lang="en-US" sz="1400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KHz</a:t>
            </a:r>
            <a:endParaRPr lang="en-US" sz="14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22C7A9A-A6A6-4F61-BE7B-8C3BA6BA0D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785" y="2561432"/>
            <a:ext cx="4094581" cy="206573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9CD0C6F-B378-43DA-9B46-4FF4CB487F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8747" y="2547298"/>
            <a:ext cx="4300542" cy="205869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19E1A3D-EA9E-4A20-BCF4-A87EE9CAA9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7725" y="4733137"/>
            <a:ext cx="4094581" cy="2069544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C0E66FE-E623-479E-8BAE-52DF0FB0618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58747" y="4733137"/>
            <a:ext cx="4300542" cy="206954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03EC83EB-D7C3-4546-81E5-86A74E0D8C9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0879" y="2080816"/>
            <a:ext cx="1536325" cy="35359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AEDE2C1-97F1-465C-824B-70F6F85E089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77826" y="2140135"/>
            <a:ext cx="7175614" cy="201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4548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>
            <a:extLst>
              <a:ext uri="{FF2B5EF4-FFF2-40B4-BE49-F238E27FC236}">
                <a16:creationId xmlns:a16="http://schemas.microsoft.com/office/drawing/2014/main" id="{2F1205CF-0DD3-4CF1-968D-64B06DA29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"/>
            <a:ext cx="12131981" cy="97189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>
                <a:solidFill>
                  <a:srgbClr val="92D050"/>
                </a:solidFill>
                <a:latin typeface="Arial Black" panose="020B0A04020102020204" pitchFamily="34" charset="0"/>
              </a:rPr>
              <a:t>Experiment 16: SR Simplification 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726CE9AD-7CB6-4F65-A1D7-83BB92F79F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2499" y="1025400"/>
            <a:ext cx="5630061" cy="258163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88AA8E2-0ED8-4889-89A7-69CBC938E9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497" y="3685583"/>
            <a:ext cx="5611008" cy="2610214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9C471F43-120C-4BDD-8B8E-16D598F336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2499" y="3685583"/>
            <a:ext cx="5611008" cy="2600688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93FF2742-982D-4190-9521-29FC51ABEF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2497" y="971890"/>
            <a:ext cx="4572568" cy="2610214"/>
          </a:xfrm>
          <a:prstGeom prst="rect">
            <a:avLst/>
          </a:prstGeom>
        </p:spPr>
      </p:pic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D7CC128-3C25-46A6-A4D7-AE72CD437616}"/>
              </a:ext>
            </a:extLst>
          </p:cNvPr>
          <p:cNvCxnSpPr>
            <a:cxnSpLocks/>
            <a:stCxn id="19" idx="1"/>
          </p:cNvCxnSpPr>
          <p:nvPr/>
        </p:nvCxnSpPr>
        <p:spPr>
          <a:xfrm flipH="1" flipV="1">
            <a:off x="1167651" y="3300596"/>
            <a:ext cx="364148" cy="1377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2454F6E2-794B-4BC7-A03C-EDE5F3B912FB}"/>
              </a:ext>
            </a:extLst>
          </p:cNvPr>
          <p:cNvSpPr txBox="1"/>
          <p:nvPr/>
        </p:nvSpPr>
        <p:spPr>
          <a:xfrm>
            <a:off x="127591" y="6410278"/>
            <a:ext cx="5800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Homework:  Add feedback to this circuit and measure time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F2E1C06-3278-4E0D-828A-CEA3D86FEE52}"/>
              </a:ext>
            </a:extLst>
          </p:cNvPr>
          <p:cNvSpPr txBox="1"/>
          <p:nvPr/>
        </p:nvSpPr>
        <p:spPr>
          <a:xfrm>
            <a:off x="1531799" y="3253666"/>
            <a:ext cx="3263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Sharp Impulse at 100 us for 3m. 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C66E4736-06C9-4AD5-B3D2-8552739DCDA6}"/>
              </a:ext>
            </a:extLst>
          </p:cNvPr>
          <p:cNvSpPr/>
          <p:nvPr/>
        </p:nvSpPr>
        <p:spPr>
          <a:xfrm>
            <a:off x="8834284" y="2639961"/>
            <a:ext cx="1165122" cy="368710"/>
          </a:xfrm>
          <a:prstGeom prst="ellipse">
            <a:avLst/>
          </a:prstGeom>
          <a:solidFill>
            <a:srgbClr val="FFC000">
              <a:alpha val="2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AE7A915-CC18-43A6-A18F-7F01D7323117}"/>
              </a:ext>
            </a:extLst>
          </p:cNvPr>
          <p:cNvSpPr/>
          <p:nvPr/>
        </p:nvSpPr>
        <p:spPr>
          <a:xfrm>
            <a:off x="8834284" y="5329084"/>
            <a:ext cx="1165122" cy="368710"/>
          </a:xfrm>
          <a:prstGeom prst="ellipse">
            <a:avLst/>
          </a:prstGeom>
          <a:solidFill>
            <a:srgbClr val="FFC000">
              <a:alpha val="2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38341D4-B358-4986-AB71-34EFC8AAB55A}"/>
              </a:ext>
            </a:extLst>
          </p:cNvPr>
          <p:cNvSpPr/>
          <p:nvPr/>
        </p:nvSpPr>
        <p:spPr>
          <a:xfrm>
            <a:off x="3096806" y="5329084"/>
            <a:ext cx="1165122" cy="368710"/>
          </a:xfrm>
          <a:prstGeom prst="ellipse">
            <a:avLst/>
          </a:prstGeom>
          <a:solidFill>
            <a:srgbClr val="FFC000">
              <a:alpha val="2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715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41E6F-BC00-473D-A58E-CD7FFAA55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CA" b="1" dirty="0">
                <a:solidFill>
                  <a:srgbClr val="92D050"/>
                </a:solidFill>
                <a:latin typeface="Arial Black" panose="020B0A04020102020204" pitchFamily="34" charset="0"/>
              </a:rPr>
              <a:t>FUNDEMANTALS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C24173-4470-48EE-BDD9-6579CED4B0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9551" y="1782763"/>
            <a:ext cx="8948737" cy="4832350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CA" sz="3200" dirty="0">
                <a:latin typeface="Arial Black" panose="020B0A04020102020204" pitchFamily="34" charset="0"/>
              </a:rPr>
              <a:t>Based on a bunch of transistors</a:t>
            </a:r>
          </a:p>
          <a:p>
            <a:pPr marL="514350" indent="-514350">
              <a:buFont typeface="+mj-lt"/>
              <a:buAutoNum type="arabicPeriod"/>
            </a:pPr>
            <a:endParaRPr lang="en-CA" sz="3200" dirty="0">
              <a:latin typeface="Arial Black" panose="020B0A04020102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CA" sz="3200" dirty="0">
                <a:latin typeface="Arial Black" panose="020B0A04020102020204" pitchFamily="34" charset="0"/>
              </a:rPr>
              <a:t>Have 2 inputs + (non-inverting) and – (inverting)</a:t>
            </a:r>
          </a:p>
          <a:p>
            <a:pPr marL="514350" indent="-514350">
              <a:buFont typeface="+mj-lt"/>
              <a:buAutoNum type="arabicPeriod"/>
            </a:pPr>
            <a:endParaRPr lang="en-CA" sz="3200" dirty="0">
              <a:latin typeface="Arial Black" panose="020B0A04020102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CA" sz="3200" dirty="0">
                <a:latin typeface="Arial Black" panose="020B0A04020102020204" pitchFamily="34" charset="0"/>
              </a:rPr>
              <a:t>Have Positive Supply (+V) and a Negative Supply (-V).  Lets call this positive or negative voltage “</a:t>
            </a:r>
            <a:r>
              <a:rPr lang="en-CA" sz="3200" dirty="0">
                <a:solidFill>
                  <a:srgbClr val="FFFF00"/>
                </a:solidFill>
                <a:latin typeface="Arial Black" panose="020B0A04020102020204" pitchFamily="34" charset="0"/>
              </a:rPr>
              <a:t>rails</a:t>
            </a:r>
            <a:r>
              <a:rPr lang="en-CA" sz="3200" dirty="0">
                <a:latin typeface="Arial Black" panose="020B0A04020102020204" pitchFamily="34" charset="0"/>
              </a:rPr>
              <a:t>”</a:t>
            </a:r>
          </a:p>
          <a:p>
            <a:pPr marL="514350" indent="-514350">
              <a:buFont typeface="+mj-lt"/>
              <a:buAutoNum type="arabicPeriod"/>
            </a:pPr>
            <a:endParaRPr lang="en-CA" sz="3200" dirty="0">
              <a:latin typeface="Arial Black" panose="020B0A04020102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CA" sz="3200" dirty="0">
                <a:latin typeface="Arial Black" panose="020B0A04020102020204" pitchFamily="34" charset="0"/>
              </a:rPr>
              <a:t>Output is based on difference.</a:t>
            </a:r>
          </a:p>
          <a:p>
            <a:pPr lvl="1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CA" sz="2800" dirty="0">
                <a:solidFill>
                  <a:schemeClr val="accent2">
                    <a:lumMod val="50000"/>
                  </a:schemeClr>
                </a:solidFill>
                <a:latin typeface="Arial Black" panose="020B0A04020102020204" pitchFamily="34" charset="0"/>
              </a:rPr>
              <a:t>Output is 0 if difference between inputs is 0</a:t>
            </a:r>
          </a:p>
          <a:p>
            <a:pPr lvl="1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CA" sz="2800" dirty="0">
                <a:solidFill>
                  <a:schemeClr val="accent2">
                    <a:lumMod val="50000"/>
                  </a:schemeClr>
                </a:solidFill>
                <a:latin typeface="Arial Black" panose="020B0A04020102020204" pitchFamily="34" charset="0"/>
              </a:rPr>
              <a:t>Generally, output a voltage between voltage rails based on difference of inputs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2C9636-FDA8-4822-B27D-224A711832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58288" y="3318073"/>
            <a:ext cx="2836144" cy="259477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4934069-C3B7-4488-A339-7262DCDA3D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82673" y="128588"/>
            <a:ext cx="4840985" cy="227290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147D596-5007-403D-8B46-50AE932F34F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61252" y="1203820"/>
            <a:ext cx="578943" cy="578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4329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43AEA-7643-411C-BB65-579DCE5D5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92D050"/>
                </a:solidFill>
                <a:latin typeface="Arial Black" panose="020B0A04020102020204" pitchFamily="34" charset="0"/>
              </a:rPr>
              <a:t>Finding 4: Slew Rate Calculation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F1B6C9-D102-468C-A7A5-19C6351E4E99}"/>
              </a:ext>
            </a:extLst>
          </p:cNvPr>
          <p:cNvSpPr txBox="1"/>
          <p:nvPr/>
        </p:nvSpPr>
        <p:spPr>
          <a:xfrm>
            <a:off x="263248" y="2322607"/>
            <a:ext cx="11154052" cy="292579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514350" indent="-514350">
              <a:lnSpc>
                <a:spcPct val="90000"/>
              </a:lnSpc>
              <a:spcBef>
                <a:spcPts val="1000"/>
              </a:spcBef>
              <a:buFont typeface="+mj-lt"/>
              <a:buAutoNum type="arabicPeriod"/>
              <a:defRPr sz="2800">
                <a:latin typeface="Arial Black" panose="020B0A0402010202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dirty="0"/>
              <a:t>Slew Rate = 0.3 V/us = 300,000 V/s</a:t>
            </a:r>
          </a:p>
          <a:p>
            <a:endParaRPr lang="en-US" dirty="0"/>
          </a:p>
          <a:p>
            <a:r>
              <a:rPr lang="en-US" dirty="0"/>
              <a:t>For 13 Volts, </a:t>
            </a:r>
          </a:p>
          <a:p>
            <a:pPr marL="457200" lvl="1" indent="0">
              <a:buNone/>
            </a:pPr>
            <a:r>
              <a:rPr lang="en-US" sz="2800" dirty="0">
                <a:latin typeface="Arial Black" panose="020B0A04020102020204" pitchFamily="34" charset="0"/>
              </a:rPr>
              <a:t>F = SR/(2*PI*V) = 300,000 / (2 * 3.14 * 13) = 3.675 </a:t>
            </a:r>
            <a:r>
              <a:rPr lang="en-US" sz="2800" dirty="0" err="1">
                <a:latin typeface="Arial Black" panose="020B0A04020102020204" pitchFamily="34" charset="0"/>
              </a:rPr>
              <a:t>KHz</a:t>
            </a:r>
            <a:endParaRPr lang="en-US" sz="2800" dirty="0">
              <a:latin typeface="Arial Black" panose="020B0A04020102020204" pitchFamily="34" charset="0"/>
            </a:endParaRPr>
          </a:p>
          <a:p>
            <a:pPr marL="457200" lvl="1" indent="0">
              <a:buNone/>
            </a:pPr>
            <a:endParaRPr lang="en-US" sz="2800" dirty="0">
              <a:latin typeface="Arial Black" panose="020B0A04020102020204" pitchFamily="34" charset="0"/>
            </a:endParaRPr>
          </a:p>
          <a:p>
            <a:r>
              <a:rPr lang="en-US" dirty="0"/>
              <a:t>For 1 Volt, F = 47.771 </a:t>
            </a:r>
            <a:r>
              <a:rPr lang="en-US" dirty="0" err="1"/>
              <a:t>KHz</a:t>
            </a:r>
            <a:endParaRPr lang="en-US" dirty="0"/>
          </a:p>
          <a:p>
            <a:endParaRPr lang="en-US" dirty="0"/>
          </a:p>
          <a:p>
            <a:r>
              <a:rPr lang="en-US" dirty="0"/>
              <a:t>For 5 Volts, F = 9.554 </a:t>
            </a:r>
            <a:r>
              <a:rPr lang="en-US" dirty="0" err="1"/>
              <a:t>KHz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B9F5A5-16B4-4EAF-A478-55C95627C1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248" y="1343818"/>
            <a:ext cx="1536325" cy="35359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553B1CE-8516-486F-B4FA-52733E39BA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248" y="1843343"/>
            <a:ext cx="7175463" cy="1984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A56F324-3EBC-4432-86F6-01EA08BA209D}"/>
              </a:ext>
            </a:extLst>
          </p:cNvPr>
          <p:cNvSpPr txBox="1"/>
          <p:nvPr/>
        </p:nvSpPr>
        <p:spPr>
          <a:xfrm>
            <a:off x="263248" y="5714598"/>
            <a:ext cx="11004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Homework:  Create test circuit with gain and see how the output is impacted after these frequencies and voltages. **Don’t forget gain bandwidth product</a:t>
            </a:r>
          </a:p>
        </p:txBody>
      </p:sp>
    </p:spTree>
    <p:extLst>
      <p:ext uri="{BB962C8B-B14F-4D97-AF65-F5344CB8AC3E}">
        <p14:creationId xmlns:p14="http://schemas.microsoft.com/office/powerpoint/2010/main" val="20343253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BC0D27D-240C-43E1-8C84-03A08FDB6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1325563"/>
          </a:xfrm>
        </p:spPr>
        <p:txBody>
          <a:bodyPr/>
          <a:lstStyle/>
          <a:p>
            <a:r>
              <a:rPr lang="en-CA" b="1" dirty="0">
                <a:solidFill>
                  <a:srgbClr val="92D050"/>
                </a:solidFill>
                <a:latin typeface="Arial Black" panose="020B0A04020102020204" pitchFamily="34" charset="0"/>
              </a:rPr>
              <a:t>Principal 4: </a:t>
            </a:r>
            <a:r>
              <a:rPr lang="en-CA" b="1" dirty="0" err="1">
                <a:solidFill>
                  <a:srgbClr val="92D050"/>
                </a:solidFill>
                <a:latin typeface="Arial Black" panose="020B0A04020102020204" pitchFamily="34" charset="0"/>
              </a:rPr>
              <a:t>Opamp</a:t>
            </a:r>
            <a:r>
              <a:rPr lang="en-CA" b="1" dirty="0">
                <a:solidFill>
                  <a:srgbClr val="92D050"/>
                </a:solidFill>
                <a:latin typeface="Arial Black" panose="020B0A04020102020204" pitchFamily="34" charset="0"/>
              </a:rPr>
              <a:t> Noise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B4D6566-2000-4F11-9004-730E4D9DFF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485" y="1169140"/>
            <a:ext cx="11759029" cy="1528731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CA" dirty="0">
                <a:latin typeface="Arial Black" panose="020B0A04020102020204" pitchFamily="34" charset="0"/>
              </a:rPr>
              <a:t>All amplifiers introduce noise into a circuit that reduces SNR.</a:t>
            </a:r>
          </a:p>
          <a:p>
            <a:pPr marL="514350" indent="-514350">
              <a:buFont typeface="+mj-lt"/>
              <a:buAutoNum type="arabicPeriod"/>
            </a:pPr>
            <a:endParaRPr lang="en-CA" dirty="0">
              <a:latin typeface="Arial Black" panose="020B0A04020102020204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A1ABD36-340F-47CC-B312-8751113DD61E}"/>
              </a:ext>
            </a:extLst>
          </p:cNvPr>
          <p:cNvCxnSpPr>
            <a:cxnSpLocks/>
          </p:cNvCxnSpPr>
          <p:nvPr/>
        </p:nvCxnSpPr>
        <p:spPr>
          <a:xfrm>
            <a:off x="1246361" y="3108380"/>
            <a:ext cx="2328023" cy="0"/>
          </a:xfrm>
          <a:prstGeom prst="line">
            <a:avLst/>
          </a:prstGeom>
          <a:ln w="635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478326E-DB8A-4392-8B59-0F3BCE4A6219}"/>
              </a:ext>
            </a:extLst>
          </p:cNvPr>
          <p:cNvCxnSpPr/>
          <p:nvPr/>
        </p:nvCxnSpPr>
        <p:spPr>
          <a:xfrm flipV="1">
            <a:off x="2438757" y="1946789"/>
            <a:ext cx="0" cy="1157955"/>
          </a:xfrm>
          <a:prstGeom prst="straightConnector1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E01AEEE-E055-4F8E-B833-A20CCCFF31A9}"/>
              </a:ext>
            </a:extLst>
          </p:cNvPr>
          <p:cNvSpPr txBox="1"/>
          <p:nvPr/>
        </p:nvSpPr>
        <p:spPr>
          <a:xfrm>
            <a:off x="2137071" y="215643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4422AAF-AD9C-4667-8C17-F66D25D8AD39}"/>
              </a:ext>
            </a:extLst>
          </p:cNvPr>
          <p:cNvSpPr txBox="1"/>
          <p:nvPr/>
        </p:nvSpPr>
        <p:spPr>
          <a:xfrm>
            <a:off x="987405" y="292371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81DBE484-7167-41C8-9A3C-749415E142BF}"/>
              </a:ext>
            </a:extLst>
          </p:cNvPr>
          <p:cNvSpPr/>
          <p:nvPr/>
        </p:nvSpPr>
        <p:spPr>
          <a:xfrm>
            <a:off x="3908448" y="2291403"/>
            <a:ext cx="532350" cy="291853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5C70F8F-15CC-439B-9E1E-3716D0DE51D3}"/>
              </a:ext>
            </a:extLst>
          </p:cNvPr>
          <p:cNvSpPr txBox="1"/>
          <p:nvPr/>
        </p:nvSpPr>
        <p:spPr>
          <a:xfrm>
            <a:off x="3428809" y="2054806"/>
            <a:ext cx="14916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Amplification x10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9188D22-1687-4B37-B138-6774D7A76110}"/>
              </a:ext>
            </a:extLst>
          </p:cNvPr>
          <p:cNvCxnSpPr>
            <a:cxnSpLocks/>
          </p:cNvCxnSpPr>
          <p:nvPr/>
        </p:nvCxnSpPr>
        <p:spPr>
          <a:xfrm>
            <a:off x="5350693" y="3452687"/>
            <a:ext cx="2328023" cy="0"/>
          </a:xfrm>
          <a:prstGeom prst="line">
            <a:avLst/>
          </a:prstGeom>
          <a:ln w="635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56D6EE5-B50C-49A1-BCF2-5BAB6384AB82}"/>
              </a:ext>
            </a:extLst>
          </p:cNvPr>
          <p:cNvCxnSpPr>
            <a:cxnSpLocks/>
          </p:cNvCxnSpPr>
          <p:nvPr/>
        </p:nvCxnSpPr>
        <p:spPr>
          <a:xfrm flipV="1">
            <a:off x="6543089" y="1767591"/>
            <a:ext cx="0" cy="1681461"/>
          </a:xfrm>
          <a:prstGeom prst="straightConnector1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F3ED18C-F1F4-4410-931A-D6E34D6001D6}"/>
              </a:ext>
            </a:extLst>
          </p:cNvPr>
          <p:cNvSpPr txBox="1"/>
          <p:nvPr/>
        </p:nvSpPr>
        <p:spPr>
          <a:xfrm>
            <a:off x="6096000" y="2437329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3944155-AB50-413B-9E07-82C3DFBE1ED2}"/>
              </a:ext>
            </a:extLst>
          </p:cNvPr>
          <p:cNvSpPr txBox="1"/>
          <p:nvPr/>
        </p:nvSpPr>
        <p:spPr>
          <a:xfrm>
            <a:off x="4980673" y="3264386"/>
            <a:ext cx="36740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87D9F59-7979-4CC0-B1A8-78A7795317AA}"/>
              </a:ext>
            </a:extLst>
          </p:cNvPr>
          <p:cNvCxnSpPr>
            <a:cxnSpLocks/>
          </p:cNvCxnSpPr>
          <p:nvPr/>
        </p:nvCxnSpPr>
        <p:spPr>
          <a:xfrm>
            <a:off x="5022019" y="3218165"/>
            <a:ext cx="262357" cy="43300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8FAC1B3-602B-47A4-8235-F8298DCE11BD}"/>
              </a:ext>
            </a:extLst>
          </p:cNvPr>
          <p:cNvCxnSpPr>
            <a:cxnSpLocks/>
          </p:cNvCxnSpPr>
          <p:nvPr/>
        </p:nvCxnSpPr>
        <p:spPr>
          <a:xfrm flipH="1">
            <a:off x="4978061" y="3231491"/>
            <a:ext cx="328874" cy="42604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256E4D9A-3400-4AFD-9951-F1C9C7083210}"/>
              </a:ext>
            </a:extLst>
          </p:cNvPr>
          <p:cNvSpPr txBox="1"/>
          <p:nvPr/>
        </p:nvSpPr>
        <p:spPr>
          <a:xfrm>
            <a:off x="7630032" y="3259846"/>
            <a:ext cx="135646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 + </a:t>
            </a:r>
            <a:r>
              <a:rPr lang="en-US" sz="1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amp_noise</a:t>
            </a:r>
            <a:endParaRPr lang="en-US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99A8485F-137C-460D-A976-B29CEFC031B5}"/>
              </a:ext>
            </a:extLst>
          </p:cNvPr>
          <p:cNvSpPr txBox="1">
            <a:spLocks/>
          </p:cNvSpPr>
          <p:nvPr/>
        </p:nvSpPr>
        <p:spPr>
          <a:xfrm>
            <a:off x="212207" y="3908461"/>
            <a:ext cx="9164895" cy="202392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 startAt="2"/>
            </a:pPr>
            <a:r>
              <a:rPr lang="en-CA" dirty="0" err="1">
                <a:latin typeface="Arial Black" panose="020B0A04020102020204" pitchFamily="34" charset="0"/>
              </a:rPr>
              <a:t>Opamps</a:t>
            </a:r>
            <a:r>
              <a:rPr lang="en-CA" dirty="0">
                <a:latin typeface="Arial Black" panose="020B0A04020102020204" pitchFamily="34" charset="0"/>
              </a:rPr>
              <a:t> introduce “</a:t>
            </a:r>
            <a:r>
              <a:rPr lang="en-CA" dirty="0">
                <a:solidFill>
                  <a:schemeClr val="bg1"/>
                </a:solidFill>
                <a:latin typeface="Arial Black" panose="020B0A04020102020204" pitchFamily="34" charset="0"/>
              </a:rPr>
              <a:t>White</a:t>
            </a:r>
            <a:r>
              <a:rPr lang="en-CA" dirty="0">
                <a:latin typeface="Arial Black" panose="020B0A04020102020204" pitchFamily="34" charset="0"/>
              </a:rPr>
              <a:t>” Noise and “</a:t>
            </a:r>
            <a:r>
              <a:rPr lang="en-CA" dirty="0">
                <a:solidFill>
                  <a:srgbClr val="FFC000"/>
                </a:solidFill>
                <a:latin typeface="Arial Black" panose="020B0A04020102020204" pitchFamily="34" charset="0"/>
              </a:rPr>
              <a:t>Pink</a:t>
            </a:r>
            <a:r>
              <a:rPr lang="en-CA" dirty="0">
                <a:latin typeface="Arial Black" panose="020B0A04020102020204" pitchFamily="34" charset="0"/>
              </a:rPr>
              <a:t>” Noise.  Noise is subject to gain with voltage and current noise added to input.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en-CA" dirty="0">
                <a:latin typeface="Arial Black" panose="020B0A04020102020204" pitchFamily="34" charset="0"/>
              </a:rPr>
              <a:t>Feedback network introduces White Noise from resistors – Usually Largest</a:t>
            </a:r>
          </a:p>
          <a:p>
            <a:pPr marL="514350" indent="-514350">
              <a:buFont typeface="+mj-lt"/>
              <a:buAutoNum type="arabicPeriod" startAt="2"/>
            </a:pPr>
            <a:endParaRPr lang="en-CA" dirty="0">
              <a:latin typeface="Arial Black" panose="020B0A04020102020204" pitchFamily="34" charset="0"/>
            </a:endParaRP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03ACC1F4-FC8B-4F2E-A3F8-56E4A98CD8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405" y="5873981"/>
            <a:ext cx="7519846" cy="789413"/>
          </a:xfrm>
          <a:prstGeom prst="rect">
            <a:avLst/>
          </a:prstGeom>
        </p:spPr>
      </p:pic>
      <p:sp>
        <p:nvSpPr>
          <p:cNvPr id="30" name="Left Brace 29">
            <a:extLst>
              <a:ext uri="{FF2B5EF4-FFF2-40B4-BE49-F238E27FC236}">
                <a16:creationId xmlns:a16="http://schemas.microsoft.com/office/drawing/2014/main" id="{32E8B74E-3707-4EC4-B77F-1D6088E42444}"/>
              </a:ext>
            </a:extLst>
          </p:cNvPr>
          <p:cNvSpPr/>
          <p:nvPr/>
        </p:nvSpPr>
        <p:spPr>
          <a:xfrm rot="10800000" flipH="1">
            <a:off x="9185732" y="3113510"/>
            <a:ext cx="195648" cy="616907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CEFF15A-8A14-4198-8738-AEAF7EDCF7A2}"/>
              </a:ext>
            </a:extLst>
          </p:cNvPr>
          <p:cNvSpPr txBox="1"/>
          <p:nvPr/>
        </p:nvSpPr>
        <p:spPr>
          <a:xfrm>
            <a:off x="9336264" y="3187442"/>
            <a:ext cx="19202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400" b="1" dirty="0" err="1"/>
              <a:t>Opamp</a:t>
            </a:r>
            <a:endParaRPr lang="en-US" sz="1400" b="1" dirty="0"/>
          </a:p>
          <a:p>
            <a:pPr marL="342900" indent="-342900">
              <a:buFont typeface="+mj-lt"/>
              <a:buAutoNum type="arabicPeriod"/>
            </a:pPr>
            <a:r>
              <a:rPr lang="en-US" sz="1400" b="1" dirty="0"/>
              <a:t>Feedback Network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AC2D581-4502-40F8-9A61-956613AEE06E}"/>
              </a:ext>
            </a:extLst>
          </p:cNvPr>
          <p:cNvSpPr txBox="1"/>
          <p:nvPr/>
        </p:nvSpPr>
        <p:spPr>
          <a:xfrm>
            <a:off x="2569784" y="2583256"/>
            <a:ext cx="11801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SNR = 4/1 = 4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214FA5B-7282-4339-9389-FF0D49B65E5A}"/>
              </a:ext>
            </a:extLst>
          </p:cNvPr>
          <p:cNvSpPr txBox="1"/>
          <p:nvPr/>
        </p:nvSpPr>
        <p:spPr>
          <a:xfrm>
            <a:off x="6574251" y="2762913"/>
            <a:ext cx="14125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SNR= 40/10+ &lt; 4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6FDF78D-9103-4A65-9103-10AC563A4C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85732" y="4317259"/>
            <a:ext cx="3006268" cy="1750530"/>
          </a:xfrm>
          <a:prstGeom prst="rect">
            <a:avLst/>
          </a:prstGeom>
        </p:spPr>
      </p:pic>
      <p:sp>
        <p:nvSpPr>
          <p:cNvPr id="25" name="Oval 24">
            <a:extLst>
              <a:ext uri="{FF2B5EF4-FFF2-40B4-BE49-F238E27FC236}">
                <a16:creationId xmlns:a16="http://schemas.microsoft.com/office/drawing/2014/main" id="{A0FE1BFC-9599-4C85-A842-BFB9C30DF233}"/>
              </a:ext>
            </a:extLst>
          </p:cNvPr>
          <p:cNvSpPr/>
          <p:nvPr/>
        </p:nvSpPr>
        <p:spPr>
          <a:xfrm>
            <a:off x="10133555" y="4822521"/>
            <a:ext cx="826700" cy="224840"/>
          </a:xfrm>
          <a:prstGeom prst="ellipse">
            <a:avLst/>
          </a:prstGeom>
          <a:solidFill>
            <a:srgbClr val="FFC000">
              <a:alpha val="2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3E14CEB-4E15-4E04-85BB-4B24E31E5EFC}"/>
              </a:ext>
            </a:extLst>
          </p:cNvPr>
          <p:cNvSpPr/>
          <p:nvPr/>
        </p:nvSpPr>
        <p:spPr>
          <a:xfrm>
            <a:off x="10361219" y="5576440"/>
            <a:ext cx="826700" cy="224840"/>
          </a:xfrm>
          <a:prstGeom prst="ellipse">
            <a:avLst/>
          </a:prstGeom>
          <a:solidFill>
            <a:srgbClr val="FFC000">
              <a:alpha val="2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5C95E1E-3814-4FE3-A35C-37C8EC7AEB72}"/>
              </a:ext>
            </a:extLst>
          </p:cNvPr>
          <p:cNvSpPr txBox="1"/>
          <p:nvPr/>
        </p:nvSpPr>
        <p:spPr>
          <a:xfrm>
            <a:off x="10960255" y="3885153"/>
            <a:ext cx="14245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sz="1400" dirty="0"/>
              <a:t>Low F - PINK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E2828C9-AB68-4CCF-B145-19CEF89F1572}"/>
              </a:ext>
            </a:extLst>
          </p:cNvPr>
          <p:cNvCxnSpPr>
            <a:cxnSpLocks/>
            <a:stCxn id="36" idx="2"/>
          </p:cNvCxnSpPr>
          <p:nvPr/>
        </p:nvCxnSpPr>
        <p:spPr>
          <a:xfrm flipH="1">
            <a:off x="10542090" y="4192930"/>
            <a:ext cx="1130464" cy="629328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A86FABB7-C3C7-4754-80A1-3C989581AE22}"/>
              </a:ext>
            </a:extLst>
          </p:cNvPr>
          <p:cNvSpPr txBox="1"/>
          <p:nvPr/>
        </p:nvSpPr>
        <p:spPr>
          <a:xfrm>
            <a:off x="10482035" y="6313991"/>
            <a:ext cx="20325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sz="1400" dirty="0"/>
              <a:t>Higher F - White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23B66A0-3E0F-4A3D-BA80-C38084CA2885}"/>
              </a:ext>
            </a:extLst>
          </p:cNvPr>
          <p:cNvCxnSpPr>
            <a:cxnSpLocks/>
            <a:stCxn id="38" idx="0"/>
          </p:cNvCxnSpPr>
          <p:nvPr/>
        </p:nvCxnSpPr>
        <p:spPr>
          <a:xfrm flipH="1" flipV="1">
            <a:off x="11023032" y="5829083"/>
            <a:ext cx="475288" cy="484908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B166B012-91A3-4089-906F-7F9DF5C3F0A5}"/>
              </a:ext>
            </a:extLst>
          </p:cNvPr>
          <p:cNvSpPr txBox="1"/>
          <p:nvPr/>
        </p:nvSpPr>
        <p:spPr>
          <a:xfrm>
            <a:off x="8675791" y="6519232"/>
            <a:ext cx="19771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CA" sz="1200" dirty="0"/>
              <a:t>Spectral Noise Density</a:t>
            </a:r>
            <a:endParaRPr lang="en-US" sz="1200" dirty="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A22A7CF-A6DB-41AE-8C9C-852FCE8243E1}"/>
              </a:ext>
            </a:extLst>
          </p:cNvPr>
          <p:cNvCxnSpPr>
            <a:cxnSpLocks/>
          </p:cNvCxnSpPr>
          <p:nvPr/>
        </p:nvCxnSpPr>
        <p:spPr>
          <a:xfrm flipH="1" flipV="1">
            <a:off x="8438147" y="6183318"/>
            <a:ext cx="898117" cy="335914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C481639-0054-4481-A75A-D594DDA7C7DC}"/>
              </a:ext>
            </a:extLst>
          </p:cNvPr>
          <p:cNvCxnSpPr>
            <a:cxnSpLocks/>
          </p:cNvCxnSpPr>
          <p:nvPr/>
        </p:nvCxnSpPr>
        <p:spPr>
          <a:xfrm flipV="1">
            <a:off x="9336264" y="6047920"/>
            <a:ext cx="612443" cy="471312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E0971844-04A1-4D2E-A290-0BF27564E3CD}"/>
              </a:ext>
            </a:extLst>
          </p:cNvPr>
          <p:cNvSpPr/>
          <p:nvPr/>
        </p:nvSpPr>
        <p:spPr>
          <a:xfrm>
            <a:off x="2033614" y="5863695"/>
            <a:ext cx="753515" cy="234672"/>
          </a:xfrm>
          <a:prstGeom prst="ellipse">
            <a:avLst/>
          </a:prstGeom>
          <a:solidFill>
            <a:srgbClr val="FFC000">
              <a:alpha val="2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39604C06-DE31-43D9-ADDE-F356F0D98A9E}"/>
              </a:ext>
            </a:extLst>
          </p:cNvPr>
          <p:cNvSpPr/>
          <p:nvPr/>
        </p:nvSpPr>
        <p:spPr>
          <a:xfrm>
            <a:off x="2033614" y="6439008"/>
            <a:ext cx="753515" cy="234672"/>
          </a:xfrm>
          <a:prstGeom prst="ellipse">
            <a:avLst/>
          </a:prstGeom>
          <a:solidFill>
            <a:srgbClr val="FFC000">
              <a:alpha val="2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958880DE-B2B4-4522-91CB-DF1CB838CF32}"/>
              </a:ext>
            </a:extLst>
          </p:cNvPr>
          <p:cNvSpPr/>
          <p:nvPr/>
        </p:nvSpPr>
        <p:spPr>
          <a:xfrm>
            <a:off x="2438757" y="6067789"/>
            <a:ext cx="753515" cy="234672"/>
          </a:xfrm>
          <a:prstGeom prst="ellipse">
            <a:avLst/>
          </a:prstGeom>
          <a:solidFill>
            <a:srgbClr val="FFC000">
              <a:alpha val="2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1371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3028009-7787-400C-8C67-6855C2AC6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7443"/>
            <a:ext cx="12192000" cy="1325563"/>
          </a:xfrm>
        </p:spPr>
        <p:txBody>
          <a:bodyPr/>
          <a:lstStyle/>
          <a:p>
            <a:r>
              <a:rPr lang="en-CA" b="1" dirty="0">
                <a:solidFill>
                  <a:srgbClr val="92D050"/>
                </a:solidFill>
                <a:latin typeface="Arial Black" panose="020B0A04020102020204" pitchFamily="34" charset="0"/>
              </a:rPr>
              <a:t>Modeling Noise in </a:t>
            </a:r>
            <a:r>
              <a:rPr lang="en-CA" b="1" dirty="0" err="1">
                <a:solidFill>
                  <a:srgbClr val="92D050"/>
                </a:solidFill>
                <a:latin typeface="Arial Black" panose="020B0A04020102020204" pitchFamily="34" charset="0"/>
              </a:rPr>
              <a:t>Opamps</a:t>
            </a:r>
            <a:endParaRPr lang="en-CA" b="1" dirty="0">
              <a:solidFill>
                <a:srgbClr val="92D050"/>
              </a:solidFill>
              <a:latin typeface="Arial Black" panose="020B0A040201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176BCC5-6C3E-49CE-B0FE-479D15DA66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202" y="1707855"/>
            <a:ext cx="5436631" cy="3442289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025CF7E-DC36-4643-9918-3FB60568CA43}"/>
              </a:ext>
            </a:extLst>
          </p:cNvPr>
          <p:cNvCxnSpPr>
            <a:cxnSpLocks/>
          </p:cNvCxnSpPr>
          <p:nvPr/>
        </p:nvCxnSpPr>
        <p:spPr>
          <a:xfrm flipH="1">
            <a:off x="3952568" y="1841326"/>
            <a:ext cx="2573493" cy="141806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C4CCB4C-44C9-4A75-9445-0D28F7091072}"/>
              </a:ext>
            </a:extLst>
          </p:cNvPr>
          <p:cNvSpPr txBox="1"/>
          <p:nvPr/>
        </p:nvSpPr>
        <p:spPr>
          <a:xfrm>
            <a:off x="6526060" y="1543758"/>
            <a:ext cx="4506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Current Noise and Voltage Noise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F4F42A5-63A3-4C8A-BFB0-41084A75C306}"/>
              </a:ext>
            </a:extLst>
          </p:cNvPr>
          <p:cNvCxnSpPr>
            <a:cxnSpLocks/>
          </p:cNvCxnSpPr>
          <p:nvPr/>
        </p:nvCxnSpPr>
        <p:spPr>
          <a:xfrm flipH="1">
            <a:off x="3758145" y="2855934"/>
            <a:ext cx="2767915" cy="102551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9A46D19-49C8-470F-92F6-5BB96069F078}"/>
              </a:ext>
            </a:extLst>
          </p:cNvPr>
          <p:cNvSpPr txBox="1"/>
          <p:nvPr/>
        </p:nvSpPr>
        <p:spPr>
          <a:xfrm>
            <a:off x="6526060" y="2603735"/>
            <a:ext cx="32066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Resistor Voltage Noise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4AF4C05-A192-4B2D-9755-558333266F00}"/>
              </a:ext>
            </a:extLst>
          </p:cNvPr>
          <p:cNvSpPr txBox="1"/>
          <p:nvPr/>
        </p:nvSpPr>
        <p:spPr>
          <a:xfrm>
            <a:off x="6526060" y="3671980"/>
            <a:ext cx="32066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Resistor Voltage Noise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30E0718-1F62-4D65-829A-AE5C5AA88561}"/>
              </a:ext>
            </a:extLst>
          </p:cNvPr>
          <p:cNvCxnSpPr>
            <a:cxnSpLocks/>
            <a:stCxn id="20" idx="1"/>
          </p:cNvCxnSpPr>
          <p:nvPr/>
        </p:nvCxnSpPr>
        <p:spPr>
          <a:xfrm flipH="1">
            <a:off x="3125414" y="3902813"/>
            <a:ext cx="3400646" cy="49057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4" name="Picture 23">
            <a:extLst>
              <a:ext uri="{FF2B5EF4-FFF2-40B4-BE49-F238E27FC236}">
                <a16:creationId xmlns:a16="http://schemas.microsoft.com/office/drawing/2014/main" id="{A9FF1253-AF24-42FA-97D6-19477D816D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257645"/>
            <a:ext cx="5503422" cy="882826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59661AD1-4533-4185-B829-FBA6220438B5}"/>
              </a:ext>
            </a:extLst>
          </p:cNvPr>
          <p:cNvSpPr txBox="1"/>
          <p:nvPr/>
        </p:nvSpPr>
        <p:spPr>
          <a:xfrm>
            <a:off x="6502838" y="5260358"/>
            <a:ext cx="46897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Resistor noise is about 4nV/</a:t>
            </a:r>
            <a:r>
              <a:rPr lang="en-US" sz="1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rHz</a:t>
            </a:r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for 1K Resistor at room temp</a:t>
            </a:r>
          </a:p>
        </p:txBody>
      </p:sp>
    </p:spTree>
    <p:extLst>
      <p:ext uri="{BB962C8B-B14F-4D97-AF65-F5344CB8AC3E}">
        <p14:creationId xmlns:p14="http://schemas.microsoft.com/office/powerpoint/2010/main" val="13132629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596414A-CC9D-4741-9636-780BC3CB0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2131981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>
                <a:solidFill>
                  <a:srgbClr val="92D050"/>
                </a:solidFill>
                <a:latin typeface="Arial Black" panose="020B0A04020102020204" pitchFamily="34" charset="0"/>
              </a:rPr>
              <a:t>Experiment 17: Calculate </a:t>
            </a:r>
            <a:r>
              <a:rPr lang="en-US" b="1" dirty="0" err="1">
                <a:solidFill>
                  <a:srgbClr val="92D050"/>
                </a:solidFill>
                <a:latin typeface="Arial Black" panose="020B0A04020102020204" pitchFamily="34" charset="0"/>
              </a:rPr>
              <a:t>Opamp</a:t>
            </a:r>
            <a:r>
              <a:rPr lang="en-US" b="1" dirty="0">
                <a:solidFill>
                  <a:srgbClr val="92D050"/>
                </a:solidFill>
                <a:latin typeface="Arial Black" panose="020B0A04020102020204" pitchFamily="34" charset="0"/>
              </a:rPr>
              <a:t> Noise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1C16FCC-17EB-4997-A423-0D6EBD524F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283" y="1296781"/>
            <a:ext cx="3742265" cy="2336719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5D8C25-8D5E-4105-9ECF-967D30D088F7}"/>
              </a:ext>
            </a:extLst>
          </p:cNvPr>
          <p:cNvSpPr txBox="1">
            <a:spLocks/>
          </p:cNvSpPr>
          <p:nvPr/>
        </p:nvSpPr>
        <p:spPr>
          <a:xfrm>
            <a:off x="4018832" y="1092281"/>
            <a:ext cx="3384050" cy="22070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sz="1200" dirty="0">
                <a:latin typeface="Arial Black" panose="020B0A04020102020204" pitchFamily="34" charset="0"/>
              </a:rPr>
              <a:t>At the output: Spectral Noise Density:</a:t>
            </a:r>
          </a:p>
          <a:p>
            <a:pPr marL="514350" indent="-514350">
              <a:buFont typeface="+mj-lt"/>
              <a:buAutoNum type="arabicPeriod"/>
            </a:pPr>
            <a:r>
              <a:rPr lang="en-CA" sz="1200" dirty="0">
                <a:latin typeface="Arial Black" panose="020B0A04020102020204" pitchFamily="34" charset="0"/>
              </a:rPr>
              <a:t>Noise from resistors:</a:t>
            </a:r>
          </a:p>
          <a:p>
            <a:pPr lvl="1"/>
            <a:r>
              <a:rPr lang="en-CA" sz="1100" dirty="0">
                <a:latin typeface="Arial Black" panose="020B0A04020102020204" pitchFamily="34" charset="0"/>
              </a:rPr>
              <a:t>R1: 40nV/</a:t>
            </a:r>
            <a:r>
              <a:rPr lang="en-CA" sz="1100" dirty="0" err="1">
                <a:latin typeface="Arial Black" panose="020B0A04020102020204" pitchFamily="34" charset="0"/>
              </a:rPr>
              <a:t>rHz</a:t>
            </a:r>
            <a:endParaRPr lang="en-CA" sz="1100" dirty="0">
              <a:latin typeface="Arial Black" panose="020B0A04020102020204" pitchFamily="34" charset="0"/>
            </a:endParaRPr>
          </a:p>
          <a:p>
            <a:pPr lvl="1"/>
            <a:r>
              <a:rPr lang="en-CA" sz="1100" dirty="0">
                <a:latin typeface="Arial Black" panose="020B0A04020102020204" pitchFamily="34" charset="0"/>
              </a:rPr>
              <a:t>R2: 400nV/</a:t>
            </a:r>
            <a:r>
              <a:rPr lang="en-CA" sz="1100" dirty="0" err="1">
                <a:latin typeface="Arial Black" panose="020B0A04020102020204" pitchFamily="34" charset="0"/>
              </a:rPr>
              <a:t>rHz</a:t>
            </a:r>
            <a:endParaRPr lang="en-CA" sz="1100" dirty="0">
              <a:latin typeface="Arial Black" panose="020B0A04020102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CA" sz="1200" dirty="0">
                <a:latin typeface="Arial Black" panose="020B0A04020102020204" pitchFamily="34" charset="0"/>
              </a:rPr>
              <a:t>LT1013 </a:t>
            </a:r>
            <a:r>
              <a:rPr lang="en-CA" sz="1200" dirty="0" err="1">
                <a:latin typeface="Arial Black" panose="020B0A04020102020204" pitchFamily="34" charset="0"/>
              </a:rPr>
              <a:t>Opamp</a:t>
            </a:r>
            <a:r>
              <a:rPr lang="en-CA" sz="1200" dirty="0">
                <a:latin typeface="Arial Black" panose="020B0A04020102020204" pitchFamily="34" charset="0"/>
              </a:rPr>
              <a:t> current noise</a:t>
            </a:r>
          </a:p>
          <a:p>
            <a:pPr lvl="1"/>
            <a:r>
              <a:rPr lang="en-CA" sz="1100" dirty="0">
                <a:latin typeface="Arial Black" panose="020B0A04020102020204" pitchFamily="34" charset="0"/>
              </a:rPr>
              <a:t>7nV/</a:t>
            </a:r>
            <a:r>
              <a:rPr lang="en-CA" sz="1100" dirty="0" err="1">
                <a:latin typeface="Arial Black" panose="020B0A04020102020204" pitchFamily="34" charset="0"/>
              </a:rPr>
              <a:t>rHz</a:t>
            </a:r>
            <a:endParaRPr lang="en-CA" sz="1100" dirty="0">
              <a:latin typeface="Arial Black" panose="020B0A04020102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CA" sz="1200" dirty="0">
                <a:latin typeface="Arial Black" panose="020B0A04020102020204" pitchFamily="34" charset="0"/>
              </a:rPr>
              <a:t>LT1013 </a:t>
            </a:r>
            <a:r>
              <a:rPr lang="en-CA" sz="1200" dirty="0" err="1">
                <a:latin typeface="Arial Black" panose="020B0A04020102020204" pitchFamily="34" charset="0"/>
              </a:rPr>
              <a:t>Opamp</a:t>
            </a:r>
            <a:r>
              <a:rPr lang="en-CA" sz="1200" dirty="0">
                <a:latin typeface="Arial Black" panose="020B0A04020102020204" pitchFamily="34" charset="0"/>
              </a:rPr>
              <a:t> voltage noise</a:t>
            </a:r>
          </a:p>
          <a:p>
            <a:pPr lvl="1"/>
            <a:r>
              <a:rPr lang="en-CA" sz="1100" dirty="0">
                <a:latin typeface="Arial Black" panose="020B0A04020102020204" pitchFamily="34" charset="0"/>
              </a:rPr>
              <a:t>2200nV/</a:t>
            </a:r>
            <a:r>
              <a:rPr lang="en-CA" sz="1100" dirty="0" err="1">
                <a:latin typeface="Arial Black" panose="020B0A04020102020204" pitchFamily="34" charset="0"/>
              </a:rPr>
              <a:t>rHz</a:t>
            </a:r>
            <a:endParaRPr lang="en-CA" sz="1100" dirty="0">
              <a:latin typeface="Arial Black" panose="020B0A04020102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endParaRPr lang="en-CA" sz="1200" dirty="0">
              <a:latin typeface="Arial Black" panose="020B0A04020102020204" pitchFamily="34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8F7CFBA-A5B7-4339-B087-EDC34E33CDC3}"/>
              </a:ext>
            </a:extLst>
          </p:cNvPr>
          <p:cNvSpPr txBox="1">
            <a:spLocks/>
          </p:cNvSpPr>
          <p:nvPr/>
        </p:nvSpPr>
        <p:spPr>
          <a:xfrm>
            <a:off x="7565722" y="1968209"/>
            <a:ext cx="4566258" cy="367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sz="1400" dirty="0">
                <a:latin typeface="Arial Black" panose="020B0A04020102020204" pitchFamily="34" charset="0"/>
              </a:rPr>
              <a:t>Sum of Squares: 2236 </a:t>
            </a:r>
            <a:r>
              <a:rPr lang="en-CA" sz="1400" dirty="0" err="1">
                <a:latin typeface="Arial Black" panose="020B0A04020102020204" pitchFamily="34" charset="0"/>
              </a:rPr>
              <a:t>nV</a:t>
            </a:r>
            <a:r>
              <a:rPr lang="en-CA" sz="1400" dirty="0">
                <a:latin typeface="Arial Black" panose="020B0A04020102020204" pitchFamily="34" charset="0"/>
              </a:rPr>
              <a:t>/</a:t>
            </a:r>
            <a:r>
              <a:rPr lang="en-CA" sz="1400" dirty="0" err="1">
                <a:latin typeface="Arial Black" panose="020B0A04020102020204" pitchFamily="34" charset="0"/>
              </a:rPr>
              <a:t>rHz</a:t>
            </a:r>
            <a:r>
              <a:rPr lang="en-CA" sz="1400" dirty="0">
                <a:latin typeface="Arial Black" panose="020B0A04020102020204" pitchFamily="34" charset="0"/>
              </a:rPr>
              <a:t> (2.2uV/</a:t>
            </a:r>
            <a:r>
              <a:rPr lang="en-CA" sz="1400" dirty="0" err="1">
                <a:latin typeface="Arial Black" panose="020B0A04020102020204" pitchFamily="34" charset="0"/>
              </a:rPr>
              <a:t>rHz</a:t>
            </a:r>
            <a:r>
              <a:rPr lang="en-CA" sz="1400" dirty="0">
                <a:latin typeface="Arial Black" panose="020B0A04020102020204" pitchFamily="34" charset="0"/>
              </a:rPr>
              <a:t>) </a:t>
            </a:r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43282D8C-09FF-4245-A335-73E9A6585FB2}"/>
              </a:ext>
            </a:extLst>
          </p:cNvPr>
          <p:cNvSpPr/>
          <p:nvPr/>
        </p:nvSpPr>
        <p:spPr>
          <a:xfrm>
            <a:off x="7252569" y="1092281"/>
            <a:ext cx="300626" cy="2023929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245EADA-40A6-49A4-B530-728BD245A7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283" y="4036023"/>
            <a:ext cx="3214789" cy="221463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183C439-F607-407A-9C45-05FA28EEA3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8277" y="3953362"/>
            <a:ext cx="5453703" cy="237995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A3C1BB2-D15D-4C93-9950-D48E4B996B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85328" y="2739779"/>
            <a:ext cx="761130" cy="1119066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177D32C-76BC-4160-9B20-8A9D3AA2A851}"/>
              </a:ext>
            </a:extLst>
          </p:cNvPr>
          <p:cNvCxnSpPr>
            <a:cxnSpLocks/>
          </p:cNvCxnSpPr>
          <p:nvPr/>
        </p:nvCxnSpPr>
        <p:spPr>
          <a:xfrm flipH="1">
            <a:off x="9732723" y="3382924"/>
            <a:ext cx="1252605" cy="12892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C821BBA-5F5E-431A-AB03-588FA9EB25A8}"/>
              </a:ext>
            </a:extLst>
          </p:cNvPr>
          <p:cNvCxnSpPr>
            <a:cxnSpLocks/>
            <a:stCxn id="15" idx="1"/>
          </p:cNvCxnSpPr>
          <p:nvPr/>
        </p:nvCxnSpPr>
        <p:spPr>
          <a:xfrm flipH="1" flipV="1">
            <a:off x="9732724" y="2193342"/>
            <a:ext cx="1252604" cy="11059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24" name="Picture 23">
            <a:extLst>
              <a:ext uri="{FF2B5EF4-FFF2-40B4-BE49-F238E27FC236}">
                <a16:creationId xmlns:a16="http://schemas.microsoft.com/office/drawing/2014/main" id="{CEE950C4-B24A-4207-894E-9BF704E2992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83643" y="3820370"/>
            <a:ext cx="3133252" cy="2618007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BBB7F530-21F7-440C-8A5D-C18FFEDC53E8}"/>
              </a:ext>
            </a:extLst>
          </p:cNvPr>
          <p:cNvSpPr/>
          <p:nvPr/>
        </p:nvSpPr>
        <p:spPr>
          <a:xfrm>
            <a:off x="4356304" y="5143339"/>
            <a:ext cx="826700" cy="357374"/>
          </a:xfrm>
          <a:prstGeom prst="ellipse">
            <a:avLst/>
          </a:prstGeom>
          <a:solidFill>
            <a:srgbClr val="FFC000">
              <a:alpha val="2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696E760-861E-4972-B4F7-F66706221699}"/>
              </a:ext>
            </a:extLst>
          </p:cNvPr>
          <p:cNvSpPr txBox="1"/>
          <p:nvPr/>
        </p:nvSpPr>
        <p:spPr>
          <a:xfrm>
            <a:off x="2838945" y="6454141"/>
            <a:ext cx="14245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sz="1400" dirty="0"/>
              <a:t>Bandwidth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8ED2084-607E-48C0-95B8-355C47D1B28F}"/>
              </a:ext>
            </a:extLst>
          </p:cNvPr>
          <p:cNvCxnSpPr>
            <a:cxnSpLocks/>
          </p:cNvCxnSpPr>
          <p:nvPr/>
        </p:nvCxnSpPr>
        <p:spPr>
          <a:xfrm flipV="1">
            <a:off x="3293671" y="5500713"/>
            <a:ext cx="1475009" cy="9706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045318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596414A-CC9D-4741-9636-780BC3CB0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2131981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>
                <a:solidFill>
                  <a:srgbClr val="92D050"/>
                </a:solidFill>
                <a:latin typeface="Arial Black" panose="020B0A04020102020204" pitchFamily="34" charset="0"/>
              </a:rPr>
              <a:t>Experiment 18: Noise in Audio Range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245EADA-40A6-49A4-B530-728BD245A7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20" y="1376898"/>
            <a:ext cx="2782088" cy="191655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CEE950C4-B24A-4207-894E-9BF704E299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3435" y="1012747"/>
            <a:ext cx="3133252" cy="261800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3C16512-D75E-44D3-8033-E38507BAA8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6129" y="1039592"/>
            <a:ext cx="5915851" cy="259116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78949FB-9EC3-451A-A354-5E4960194F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5593" y="3819068"/>
            <a:ext cx="2370029" cy="1478431"/>
          </a:xfrm>
          <a:prstGeom prst="rect">
            <a:avLst/>
          </a:prstGeom>
        </p:spPr>
      </p:pic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58F2D913-1041-4679-8A37-CBFA7F4B5806}"/>
              </a:ext>
            </a:extLst>
          </p:cNvPr>
          <p:cNvSpPr txBox="1">
            <a:spLocks/>
          </p:cNvSpPr>
          <p:nvPr/>
        </p:nvSpPr>
        <p:spPr>
          <a:xfrm>
            <a:off x="7290149" y="3695201"/>
            <a:ext cx="4566258" cy="367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sz="1400" dirty="0">
                <a:latin typeface="Arial Black" panose="020B0A04020102020204" pitchFamily="34" charset="0"/>
              </a:rPr>
              <a:t>Point to Trace Name and Press CTL-Click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8B47A8-02BC-4392-8C87-D89600681D49}"/>
              </a:ext>
            </a:extLst>
          </p:cNvPr>
          <p:cNvSpPr/>
          <p:nvPr/>
        </p:nvSpPr>
        <p:spPr>
          <a:xfrm>
            <a:off x="8880953" y="970253"/>
            <a:ext cx="1114817" cy="312816"/>
          </a:xfrm>
          <a:prstGeom prst="ellipse">
            <a:avLst/>
          </a:prstGeom>
          <a:solidFill>
            <a:srgbClr val="FFFF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E61A3F88-27FD-4EC3-9FBC-9BE39F5E5512}"/>
              </a:ext>
            </a:extLst>
          </p:cNvPr>
          <p:cNvSpPr txBox="1">
            <a:spLocks/>
          </p:cNvSpPr>
          <p:nvPr/>
        </p:nvSpPr>
        <p:spPr>
          <a:xfrm>
            <a:off x="5056948" y="5012686"/>
            <a:ext cx="7232096" cy="11475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sz="1400" dirty="0">
                <a:latin typeface="Arial Black" panose="020B0A04020102020204" pitchFamily="34" charset="0"/>
              </a:rPr>
              <a:t>Dumb it down: Multiply RMS noise by 6.6 to get peak-peak voltage</a:t>
            </a:r>
          </a:p>
          <a:p>
            <a:pPr marL="0" indent="0">
              <a:buNone/>
            </a:pPr>
            <a:endParaRPr lang="en-CA" sz="1400" dirty="0"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en-CA" sz="1400" dirty="0">
                <a:latin typeface="Arial Black" panose="020B0A04020102020204" pitchFamily="34" charset="0"/>
              </a:rPr>
              <a:t>Peak-Peak Noise: 6.6x154uV = 1.02 </a:t>
            </a:r>
            <a:r>
              <a:rPr lang="en-CA" sz="1400" dirty="0" err="1">
                <a:latin typeface="Arial Black" panose="020B0A04020102020204" pitchFamily="34" charset="0"/>
              </a:rPr>
              <a:t>mVpp</a:t>
            </a:r>
            <a:endParaRPr lang="en-CA" sz="1400" dirty="0">
              <a:latin typeface="Arial Black" panose="020B0A040201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1DD1C1A-32CF-4E92-B576-FD39C98B90D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5592" y="5481102"/>
            <a:ext cx="2370029" cy="133522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7DB6D5F-03E9-44B2-AC77-1489348AA02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42108" y="4921569"/>
            <a:ext cx="761130" cy="1119066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11653A5-6707-4DF6-B022-C618A44797CF}"/>
              </a:ext>
            </a:extLst>
          </p:cNvPr>
          <p:cNvCxnSpPr>
            <a:cxnSpLocks/>
            <a:stCxn id="13" idx="0"/>
            <a:endCxn id="5" idx="3"/>
          </p:cNvCxnSpPr>
          <p:nvPr/>
        </p:nvCxnSpPr>
        <p:spPr>
          <a:xfrm flipH="1" flipV="1">
            <a:off x="2705622" y="4558284"/>
            <a:ext cx="517051" cy="3632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5431941-2DAE-42C6-94DC-73BCBE9C5CB7}"/>
              </a:ext>
            </a:extLst>
          </p:cNvPr>
          <p:cNvCxnSpPr>
            <a:cxnSpLocks/>
            <a:stCxn id="13" idx="2"/>
          </p:cNvCxnSpPr>
          <p:nvPr/>
        </p:nvCxnSpPr>
        <p:spPr>
          <a:xfrm flipH="1">
            <a:off x="2705623" y="6040635"/>
            <a:ext cx="517050" cy="1843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421284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BC0D27D-240C-43E1-8C84-03A08FDB6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1325563"/>
          </a:xfrm>
        </p:spPr>
        <p:txBody>
          <a:bodyPr/>
          <a:lstStyle/>
          <a:p>
            <a:r>
              <a:rPr lang="en-CA" b="1" dirty="0">
                <a:solidFill>
                  <a:srgbClr val="92D050"/>
                </a:solidFill>
                <a:latin typeface="Arial Black" panose="020B0A04020102020204" pitchFamily="34" charset="0"/>
              </a:rPr>
              <a:t>NOISE WRAP UP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B4D6566-2000-4F11-9004-730E4D9DFF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485" y="1169140"/>
            <a:ext cx="11759029" cy="1528731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CA" dirty="0">
                <a:latin typeface="Arial Black" panose="020B0A04020102020204" pitchFamily="34" charset="0"/>
              </a:rPr>
              <a:t>All amplifiers introduce noise into a circuit that reduces SNR.</a:t>
            </a:r>
          </a:p>
          <a:p>
            <a:pPr marL="514350" indent="-514350">
              <a:buFont typeface="+mj-lt"/>
              <a:buAutoNum type="arabicPeriod"/>
            </a:pPr>
            <a:endParaRPr lang="en-CA" dirty="0">
              <a:latin typeface="Arial Black" panose="020B0A04020102020204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A1ABD36-340F-47CC-B312-8751113DD61E}"/>
              </a:ext>
            </a:extLst>
          </p:cNvPr>
          <p:cNvCxnSpPr>
            <a:cxnSpLocks/>
          </p:cNvCxnSpPr>
          <p:nvPr/>
        </p:nvCxnSpPr>
        <p:spPr>
          <a:xfrm>
            <a:off x="1246361" y="3108380"/>
            <a:ext cx="2328023" cy="0"/>
          </a:xfrm>
          <a:prstGeom prst="line">
            <a:avLst/>
          </a:prstGeom>
          <a:ln w="635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478326E-DB8A-4392-8B59-0F3BCE4A6219}"/>
              </a:ext>
            </a:extLst>
          </p:cNvPr>
          <p:cNvCxnSpPr/>
          <p:nvPr/>
        </p:nvCxnSpPr>
        <p:spPr>
          <a:xfrm flipV="1">
            <a:off x="2438757" y="1946789"/>
            <a:ext cx="0" cy="1157955"/>
          </a:xfrm>
          <a:prstGeom prst="straightConnector1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E01AEEE-E055-4F8E-B833-A20CCCFF31A9}"/>
              </a:ext>
            </a:extLst>
          </p:cNvPr>
          <p:cNvSpPr txBox="1"/>
          <p:nvPr/>
        </p:nvSpPr>
        <p:spPr>
          <a:xfrm>
            <a:off x="2137071" y="215643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4422AAF-AD9C-4667-8C17-F66D25D8AD39}"/>
              </a:ext>
            </a:extLst>
          </p:cNvPr>
          <p:cNvSpPr txBox="1"/>
          <p:nvPr/>
        </p:nvSpPr>
        <p:spPr>
          <a:xfrm>
            <a:off x="987405" y="292371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81DBE484-7167-41C8-9A3C-749415E142BF}"/>
              </a:ext>
            </a:extLst>
          </p:cNvPr>
          <p:cNvSpPr/>
          <p:nvPr/>
        </p:nvSpPr>
        <p:spPr>
          <a:xfrm>
            <a:off x="3908448" y="2291403"/>
            <a:ext cx="532350" cy="291853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5C70F8F-15CC-439B-9E1E-3716D0DE51D3}"/>
              </a:ext>
            </a:extLst>
          </p:cNvPr>
          <p:cNvSpPr txBox="1"/>
          <p:nvPr/>
        </p:nvSpPr>
        <p:spPr>
          <a:xfrm>
            <a:off x="3428809" y="2054806"/>
            <a:ext cx="14916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Amplification x10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9188D22-1687-4B37-B138-6774D7A76110}"/>
              </a:ext>
            </a:extLst>
          </p:cNvPr>
          <p:cNvCxnSpPr>
            <a:cxnSpLocks/>
          </p:cNvCxnSpPr>
          <p:nvPr/>
        </p:nvCxnSpPr>
        <p:spPr>
          <a:xfrm>
            <a:off x="5350693" y="3452687"/>
            <a:ext cx="2328023" cy="0"/>
          </a:xfrm>
          <a:prstGeom prst="line">
            <a:avLst/>
          </a:prstGeom>
          <a:ln w="635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56D6EE5-B50C-49A1-BCF2-5BAB6384AB82}"/>
              </a:ext>
            </a:extLst>
          </p:cNvPr>
          <p:cNvCxnSpPr>
            <a:cxnSpLocks/>
          </p:cNvCxnSpPr>
          <p:nvPr/>
        </p:nvCxnSpPr>
        <p:spPr>
          <a:xfrm flipV="1">
            <a:off x="6543089" y="1767591"/>
            <a:ext cx="0" cy="1681461"/>
          </a:xfrm>
          <a:prstGeom prst="straightConnector1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F3ED18C-F1F4-4410-931A-D6E34D6001D6}"/>
              </a:ext>
            </a:extLst>
          </p:cNvPr>
          <p:cNvSpPr txBox="1"/>
          <p:nvPr/>
        </p:nvSpPr>
        <p:spPr>
          <a:xfrm>
            <a:off x="6096000" y="2437329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3944155-AB50-413B-9E07-82C3DFBE1ED2}"/>
              </a:ext>
            </a:extLst>
          </p:cNvPr>
          <p:cNvSpPr txBox="1"/>
          <p:nvPr/>
        </p:nvSpPr>
        <p:spPr>
          <a:xfrm>
            <a:off x="4980673" y="3264386"/>
            <a:ext cx="36740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87D9F59-7979-4CC0-B1A8-78A7795317AA}"/>
              </a:ext>
            </a:extLst>
          </p:cNvPr>
          <p:cNvCxnSpPr>
            <a:cxnSpLocks/>
          </p:cNvCxnSpPr>
          <p:nvPr/>
        </p:nvCxnSpPr>
        <p:spPr>
          <a:xfrm>
            <a:off x="5022019" y="3218165"/>
            <a:ext cx="262357" cy="43300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8FAC1B3-602B-47A4-8235-F8298DCE11BD}"/>
              </a:ext>
            </a:extLst>
          </p:cNvPr>
          <p:cNvCxnSpPr>
            <a:cxnSpLocks/>
          </p:cNvCxnSpPr>
          <p:nvPr/>
        </p:nvCxnSpPr>
        <p:spPr>
          <a:xfrm flipH="1">
            <a:off x="4978061" y="3231491"/>
            <a:ext cx="328874" cy="42604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256E4D9A-3400-4AFD-9951-F1C9C7083210}"/>
              </a:ext>
            </a:extLst>
          </p:cNvPr>
          <p:cNvSpPr txBox="1"/>
          <p:nvPr/>
        </p:nvSpPr>
        <p:spPr>
          <a:xfrm>
            <a:off x="7630032" y="3259846"/>
            <a:ext cx="135646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 + </a:t>
            </a:r>
            <a:r>
              <a:rPr lang="en-US" sz="1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amp_noise</a:t>
            </a:r>
            <a:endParaRPr lang="en-US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" name="Left Brace 29">
            <a:extLst>
              <a:ext uri="{FF2B5EF4-FFF2-40B4-BE49-F238E27FC236}">
                <a16:creationId xmlns:a16="http://schemas.microsoft.com/office/drawing/2014/main" id="{32E8B74E-3707-4EC4-B77F-1D6088E42444}"/>
              </a:ext>
            </a:extLst>
          </p:cNvPr>
          <p:cNvSpPr/>
          <p:nvPr/>
        </p:nvSpPr>
        <p:spPr>
          <a:xfrm rot="10800000" flipH="1">
            <a:off x="9185732" y="3113510"/>
            <a:ext cx="195648" cy="616907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CEFF15A-8A14-4198-8738-AEAF7EDCF7A2}"/>
              </a:ext>
            </a:extLst>
          </p:cNvPr>
          <p:cNvSpPr txBox="1"/>
          <p:nvPr/>
        </p:nvSpPr>
        <p:spPr>
          <a:xfrm>
            <a:off x="9336264" y="3187442"/>
            <a:ext cx="19202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400" b="1" dirty="0" err="1"/>
              <a:t>Opamp</a:t>
            </a:r>
            <a:endParaRPr lang="en-US" sz="1400" b="1" dirty="0"/>
          </a:p>
          <a:p>
            <a:pPr marL="342900" indent="-342900">
              <a:buFont typeface="+mj-lt"/>
              <a:buAutoNum type="arabicPeriod"/>
            </a:pPr>
            <a:r>
              <a:rPr lang="en-US" sz="1400" b="1" dirty="0"/>
              <a:t>Feedback Network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AC2D581-4502-40F8-9A61-956613AEE06E}"/>
              </a:ext>
            </a:extLst>
          </p:cNvPr>
          <p:cNvSpPr txBox="1"/>
          <p:nvPr/>
        </p:nvSpPr>
        <p:spPr>
          <a:xfrm>
            <a:off x="2569784" y="2583256"/>
            <a:ext cx="11801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SNR = 4/1 = 4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214FA5B-7282-4339-9389-FF0D49B65E5A}"/>
              </a:ext>
            </a:extLst>
          </p:cNvPr>
          <p:cNvSpPr txBox="1"/>
          <p:nvPr/>
        </p:nvSpPr>
        <p:spPr>
          <a:xfrm>
            <a:off x="6574251" y="2762913"/>
            <a:ext cx="14125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SNR= 40/10+ &lt; 4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D97265-8AA0-4527-B19A-1533845F8972}"/>
              </a:ext>
            </a:extLst>
          </p:cNvPr>
          <p:cNvSpPr txBox="1"/>
          <p:nvPr/>
        </p:nvSpPr>
        <p:spPr>
          <a:xfrm>
            <a:off x="5941942" y="4911213"/>
            <a:ext cx="4732642" cy="2862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>
                <a:latin typeface="Arial Black" panose="020B0A0402010202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endParaRPr lang="en-US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7F26750-3781-4CFB-8404-96012B2BD542}"/>
              </a:ext>
            </a:extLst>
          </p:cNvPr>
          <p:cNvCxnSpPr>
            <a:cxnSpLocks/>
            <a:endCxn id="27" idx="2"/>
          </p:cNvCxnSpPr>
          <p:nvPr/>
        </p:nvCxnSpPr>
        <p:spPr>
          <a:xfrm flipV="1">
            <a:off x="4904987" y="3567623"/>
            <a:ext cx="3403276" cy="21426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6DB901E9-552F-4C78-A6BD-7906F7462380}"/>
              </a:ext>
            </a:extLst>
          </p:cNvPr>
          <p:cNvSpPr txBox="1"/>
          <p:nvPr/>
        </p:nvSpPr>
        <p:spPr>
          <a:xfrm>
            <a:off x="1951254" y="5640042"/>
            <a:ext cx="66765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 now know how much noise </a:t>
            </a:r>
            <a:r>
              <a:rPr lang="en-US" sz="2400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opamp</a:t>
            </a:r>
            <a:r>
              <a:rPr lang="en-US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will add!!</a:t>
            </a:r>
          </a:p>
        </p:txBody>
      </p:sp>
    </p:spTree>
    <p:extLst>
      <p:ext uri="{BB962C8B-B14F-4D97-AF65-F5344CB8AC3E}">
        <p14:creationId xmlns:p14="http://schemas.microsoft.com/office/powerpoint/2010/main" val="36138480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6311D-C984-4452-A8BF-82D2D26CA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5392" y="2619630"/>
            <a:ext cx="1472381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>
                <a:latin typeface="Arial Black" panose="020B0A04020102020204" pitchFamily="34" charset="0"/>
              </a:rPr>
              <a:t>FIN</a:t>
            </a:r>
          </a:p>
        </p:txBody>
      </p:sp>
    </p:spTree>
    <p:extLst>
      <p:ext uri="{BB962C8B-B14F-4D97-AF65-F5344CB8AC3E}">
        <p14:creationId xmlns:p14="http://schemas.microsoft.com/office/powerpoint/2010/main" val="3631245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41E6F-BC00-473D-A58E-CD7FFAA55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CA" b="1" dirty="0">
                <a:solidFill>
                  <a:srgbClr val="92D050"/>
                </a:solidFill>
                <a:latin typeface="Arial Black" panose="020B0A04020102020204" pitchFamily="34" charset="0"/>
              </a:rPr>
              <a:t>Principal 1: Input Offset Voltage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2591862-E7CD-4CA6-B754-7EBAC6FD55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311" y="4683781"/>
            <a:ext cx="10593278" cy="666843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8031E6E-EA32-4689-BDDB-34E451B0BC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993" y="1343818"/>
            <a:ext cx="11518400" cy="3089270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CA" sz="2400" dirty="0">
                <a:latin typeface="Arial Black" panose="020B0A04020102020204" pitchFamily="34" charset="0"/>
              </a:rPr>
              <a:t>If voltage at + input is greater than – input, output is set to Positive Rail</a:t>
            </a:r>
          </a:p>
          <a:p>
            <a:pPr marL="514350" indent="-514350">
              <a:buFont typeface="+mj-lt"/>
              <a:buAutoNum type="arabicPeriod"/>
            </a:pPr>
            <a:endParaRPr lang="en-CA" sz="2400" dirty="0">
              <a:latin typeface="Arial Black" panose="020B0A04020102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CA" sz="2400" dirty="0">
                <a:latin typeface="Arial Black" panose="020B0A04020102020204" pitchFamily="34" charset="0"/>
              </a:rPr>
              <a:t>If voltage at - input is greater than + input, output is set to Negative Rail</a:t>
            </a:r>
          </a:p>
          <a:p>
            <a:pPr marL="514350" indent="-514350">
              <a:buFont typeface="+mj-lt"/>
              <a:buAutoNum type="arabicPeriod"/>
            </a:pPr>
            <a:endParaRPr lang="en-CA" sz="2400" dirty="0">
              <a:latin typeface="Arial Black" panose="020B0A04020102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CA" sz="2400" dirty="0">
                <a:latin typeface="Arial Black" panose="020B0A04020102020204" pitchFamily="34" charset="0"/>
              </a:rPr>
              <a:t>Real </a:t>
            </a:r>
            <a:r>
              <a:rPr lang="en-CA" sz="2400" dirty="0" err="1">
                <a:latin typeface="Arial Black" panose="020B0A04020102020204" pitchFamily="34" charset="0"/>
              </a:rPr>
              <a:t>opamp</a:t>
            </a:r>
            <a:r>
              <a:rPr lang="en-CA" sz="2400" dirty="0">
                <a:latin typeface="Arial Black" panose="020B0A04020102020204" pitchFamily="34" charset="0"/>
              </a:rPr>
              <a:t> has input offset due to mismatched parts and tolerances.  </a:t>
            </a:r>
          </a:p>
          <a:p>
            <a:pPr lvl="1"/>
            <a:r>
              <a:rPr lang="en-CA" sz="1800" dirty="0">
                <a:latin typeface="Arial Black" panose="020B0A04020102020204" pitchFamily="34" charset="0"/>
              </a:rPr>
              <a:t>0 voltage difference applied to both terminal does NOT produce 0 volts output</a:t>
            </a:r>
          </a:p>
          <a:p>
            <a:pPr lvl="1"/>
            <a:r>
              <a:rPr lang="en-CA" sz="1800" dirty="0">
                <a:latin typeface="Arial Black" panose="020B0A04020102020204" pitchFamily="34" charset="0"/>
              </a:rPr>
              <a:t>Typical offset between inputs to trigger output to hit Positive or Negative Rail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B76A228-6AEA-426C-8485-22CF43632A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7413" y="5601317"/>
            <a:ext cx="6706536" cy="90500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ACBE494-2ADE-4625-8538-292DDC40DA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68687" y="3915612"/>
            <a:ext cx="761130" cy="1119066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DCE6370-F773-480D-985C-EA40BF2275A5}"/>
              </a:ext>
            </a:extLst>
          </p:cNvPr>
          <p:cNvCxnSpPr>
            <a:cxnSpLocks/>
          </p:cNvCxnSpPr>
          <p:nvPr/>
        </p:nvCxnSpPr>
        <p:spPr>
          <a:xfrm flipH="1" flipV="1">
            <a:off x="10515600" y="3915612"/>
            <a:ext cx="808842" cy="23050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38BE7D7-4EEC-49C7-91C9-0ADFC8469E57}"/>
              </a:ext>
            </a:extLst>
          </p:cNvPr>
          <p:cNvSpPr txBox="1"/>
          <p:nvPr/>
        </p:nvSpPr>
        <p:spPr>
          <a:xfrm>
            <a:off x="8284642" y="5603500"/>
            <a:ext cx="3301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LT1013 is replacement of LM358</a:t>
            </a:r>
          </a:p>
        </p:txBody>
      </p:sp>
    </p:spTree>
    <p:extLst>
      <p:ext uri="{BB962C8B-B14F-4D97-AF65-F5344CB8AC3E}">
        <p14:creationId xmlns:p14="http://schemas.microsoft.com/office/powerpoint/2010/main" val="3170802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41E6F-BC00-473D-A58E-CD7FFAA55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8255"/>
            <a:ext cx="11972925" cy="1325563"/>
          </a:xfrm>
        </p:spPr>
        <p:txBody>
          <a:bodyPr/>
          <a:lstStyle/>
          <a:p>
            <a:r>
              <a:rPr lang="en-CA" b="1" dirty="0">
                <a:solidFill>
                  <a:srgbClr val="92D050"/>
                </a:solidFill>
                <a:latin typeface="Arial Black" panose="020B0A04020102020204" pitchFamily="34" charset="0"/>
              </a:rPr>
              <a:t>Experiment 1: Input Offset Voltage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099E47-AFA2-451D-A4A2-A7F428C676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677" y="1319606"/>
            <a:ext cx="2205968" cy="189958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015DBFF-F3AB-4F96-91A4-879FF04DC6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3324" y="1239321"/>
            <a:ext cx="3499232" cy="1899583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80D48B17-0DB9-43F2-8A0D-683854BA57EC}"/>
              </a:ext>
            </a:extLst>
          </p:cNvPr>
          <p:cNvSpPr txBox="1"/>
          <p:nvPr/>
        </p:nvSpPr>
        <p:spPr>
          <a:xfrm>
            <a:off x="6286235" y="1157650"/>
            <a:ext cx="5609983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1.2mV at output.  What input offset is needed?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1"/>
                </a:solidFill>
              </a:rPr>
              <a:t>For Gain = 100, input =  1.201542/100 mV = 12 </a:t>
            </a:r>
            <a:r>
              <a:rPr lang="en-US" sz="1600" b="1" dirty="0" err="1">
                <a:solidFill>
                  <a:schemeClr val="tx1"/>
                </a:solidFill>
              </a:rPr>
              <a:t>uV</a:t>
            </a:r>
            <a:endParaRPr lang="en-US" sz="1600" b="1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An input offset of 12uV is needed to make output zero.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This is a simulation. Data sheet says typically 40 – 150 </a:t>
            </a:r>
            <a:r>
              <a:rPr lang="en-US" sz="2000" dirty="0" err="1">
                <a:solidFill>
                  <a:schemeClr val="tx1"/>
                </a:solidFill>
              </a:rPr>
              <a:t>uV</a:t>
            </a:r>
            <a:r>
              <a:rPr lang="en-US" sz="2000" dirty="0">
                <a:solidFill>
                  <a:schemeClr val="tx1"/>
                </a:solidFill>
              </a:rPr>
              <a:t> and due to MANUFACTURING. 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9D7A817C-6B26-4B58-B6A8-9F63109BD5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3323" y="3769373"/>
            <a:ext cx="3713928" cy="2011711"/>
          </a:xfrm>
          <a:prstGeom prst="rect">
            <a:avLst/>
          </a:prstGeom>
        </p:spPr>
      </p:pic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F16EA5C-597C-46F6-AE97-7BE80A0ADE35}"/>
              </a:ext>
            </a:extLst>
          </p:cNvPr>
          <p:cNvCxnSpPr>
            <a:cxnSpLocks/>
          </p:cNvCxnSpPr>
          <p:nvPr/>
        </p:nvCxnSpPr>
        <p:spPr>
          <a:xfrm flipH="1" flipV="1">
            <a:off x="469900" y="2743200"/>
            <a:ext cx="266700" cy="10261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C305CC84-9499-4334-A911-7E697F819D2F}"/>
              </a:ext>
            </a:extLst>
          </p:cNvPr>
          <p:cNvSpPr txBox="1"/>
          <p:nvPr/>
        </p:nvSpPr>
        <p:spPr>
          <a:xfrm>
            <a:off x="193677" y="3769373"/>
            <a:ext cx="23996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sz="1600" dirty="0"/>
              <a:t>Offset set to -12.0156µV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54CF5D2-FDCA-4F83-BD47-2225AF092490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838200" y="4107927"/>
            <a:ext cx="1755123" cy="6673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515AEA37-85F8-4262-A041-2493AF2469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95855" y="4074275"/>
            <a:ext cx="5443813" cy="734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8018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41E6F-BC00-473D-A58E-CD7FFAA55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8255"/>
            <a:ext cx="11972925" cy="1325563"/>
          </a:xfrm>
        </p:spPr>
        <p:txBody>
          <a:bodyPr/>
          <a:lstStyle/>
          <a:p>
            <a:r>
              <a:rPr lang="en-CA" b="1" dirty="0">
                <a:solidFill>
                  <a:srgbClr val="92D050"/>
                </a:solidFill>
                <a:latin typeface="Arial Black" panose="020B0A04020102020204" pitchFamily="34" charset="0"/>
              </a:rPr>
              <a:t>Experiment 2: Input “Offset” Voltage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A067428-CD23-49B9-9264-C22A5A191B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76" y="1271400"/>
            <a:ext cx="3198145" cy="21576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E022553-760A-4593-A11E-39B54E2144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6298" y="1271400"/>
            <a:ext cx="8384987" cy="216485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D91D50B-FC13-4DE3-B1CE-3CD3A2C824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076" y="3576451"/>
            <a:ext cx="3217204" cy="21576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A77CA3F-0213-46AF-B1D6-F81D68A5F9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36298" y="3576451"/>
            <a:ext cx="8353423" cy="216485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E52F2D9-3AAF-481A-AC3C-71294C6FE923}"/>
              </a:ext>
            </a:extLst>
          </p:cNvPr>
          <p:cNvSpPr txBox="1"/>
          <p:nvPr/>
        </p:nvSpPr>
        <p:spPr>
          <a:xfrm>
            <a:off x="4343400" y="2114550"/>
            <a:ext cx="2861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+ &amp; - are equal so output = 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849D694-58BE-43C6-8A1D-B0CCA2FF27DC}"/>
              </a:ext>
            </a:extLst>
          </p:cNvPr>
          <p:cNvSpPr txBox="1"/>
          <p:nvPr/>
        </p:nvSpPr>
        <p:spPr>
          <a:xfrm>
            <a:off x="4297030" y="3976220"/>
            <a:ext cx="4386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</a:rPr>
              <a:t>Whatttt</a:t>
            </a:r>
            <a:r>
              <a:rPr lang="en-US" b="1" dirty="0">
                <a:solidFill>
                  <a:srgbClr val="FF0000"/>
                </a:solidFill>
              </a:rPr>
              <a:t>? Gain of 14V/40uV=350K or 615 dB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E6C345D-2386-42D5-B2C2-297D7B130395}"/>
              </a:ext>
            </a:extLst>
          </p:cNvPr>
          <p:cNvSpPr/>
          <p:nvPr/>
        </p:nvSpPr>
        <p:spPr>
          <a:xfrm>
            <a:off x="10544175" y="4638411"/>
            <a:ext cx="928688" cy="228600"/>
          </a:xfrm>
          <a:prstGeom prst="ellipse">
            <a:avLst/>
          </a:prstGeom>
          <a:solidFill>
            <a:srgbClr val="FFC000">
              <a:alpha val="20000"/>
            </a:srgbClr>
          </a:solidFill>
          <a:ln>
            <a:solidFill>
              <a:srgbClr val="FFC000">
                <a:alpha val="8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F38EFA9-5217-4C00-B765-5B15E3573CD9}"/>
              </a:ext>
            </a:extLst>
          </p:cNvPr>
          <p:cNvCxnSpPr/>
          <p:nvPr/>
        </p:nvCxnSpPr>
        <p:spPr>
          <a:xfrm flipV="1">
            <a:off x="9344025" y="4867011"/>
            <a:ext cx="1385888" cy="119088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81B6254-F3FE-440C-A961-242D1F905D26}"/>
              </a:ext>
            </a:extLst>
          </p:cNvPr>
          <p:cNvSpPr txBox="1"/>
          <p:nvPr/>
        </p:nvSpPr>
        <p:spPr>
          <a:xfrm>
            <a:off x="8931091" y="6057900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Arial Black" panose="020B0A04020102020204" pitchFamily="34" charset="0"/>
              </a:rPr>
              <a:t>Huh?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ECCE347-527C-444B-BDC9-7295E8675D98}"/>
              </a:ext>
            </a:extLst>
          </p:cNvPr>
          <p:cNvSpPr txBox="1"/>
          <p:nvPr/>
        </p:nvSpPr>
        <p:spPr>
          <a:xfrm>
            <a:off x="236999" y="5859962"/>
            <a:ext cx="52729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HOMEWORK: </a:t>
            </a:r>
          </a:p>
          <a:p>
            <a:pPr marL="342900" indent="-342900">
              <a:buAutoNum type="arabicPeriod"/>
            </a:pPr>
            <a:r>
              <a:rPr 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Vary the input. Is it linear between 0-40uV? </a:t>
            </a:r>
          </a:p>
          <a:p>
            <a:pPr marL="342900" indent="-342900">
              <a:buAutoNum type="arabicPeriod"/>
            </a:pPr>
            <a:r>
              <a:rPr 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happens if you ground the negative supply?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27909F2-8FF9-4ABF-91BC-59F33A642183}"/>
              </a:ext>
            </a:extLst>
          </p:cNvPr>
          <p:cNvSpPr txBox="1"/>
          <p:nvPr/>
        </p:nvSpPr>
        <p:spPr>
          <a:xfrm>
            <a:off x="4297030" y="4837269"/>
            <a:ext cx="43862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+ &amp; - difference is input “offset” voltage</a:t>
            </a: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so output “should be” = Positive Rail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A70F10-6922-4603-B321-963880C9DAA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56663" y="4408507"/>
            <a:ext cx="5299975" cy="28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6364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41E6F-BC00-473D-A58E-CD7FFAA55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8255"/>
            <a:ext cx="12192001" cy="1325563"/>
          </a:xfrm>
        </p:spPr>
        <p:txBody>
          <a:bodyPr/>
          <a:lstStyle/>
          <a:p>
            <a:r>
              <a:rPr lang="en-CA" b="1" dirty="0">
                <a:solidFill>
                  <a:srgbClr val="92D050"/>
                </a:solidFill>
                <a:latin typeface="Arial Black" panose="020B0A04020102020204" pitchFamily="34" charset="0"/>
              </a:rPr>
              <a:t>Experiment 3: Alternate View of “Offset”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0C2CAC-364D-453B-9644-361FF75170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974" y="1597273"/>
            <a:ext cx="3667674" cy="206032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C04B03D-C681-4E96-9FF8-CBC8D0C280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4071" y="1600806"/>
            <a:ext cx="3605572" cy="206032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07F612C-485F-4C97-9506-0402EA1E16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6815" y="3918121"/>
            <a:ext cx="7592485" cy="2705478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62C645C-7928-460A-BA78-9E4783F264C9}"/>
              </a:ext>
            </a:extLst>
          </p:cNvPr>
          <p:cNvCxnSpPr>
            <a:cxnSpLocks/>
          </p:cNvCxnSpPr>
          <p:nvPr/>
        </p:nvCxnSpPr>
        <p:spPr>
          <a:xfrm flipV="1">
            <a:off x="2417523" y="4334005"/>
            <a:ext cx="7002050" cy="2004166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C9C05A4-71CB-49F0-A436-636B2D4674C2}"/>
              </a:ext>
            </a:extLst>
          </p:cNvPr>
          <p:cNvCxnSpPr>
            <a:cxnSpLocks/>
          </p:cNvCxnSpPr>
          <p:nvPr/>
        </p:nvCxnSpPr>
        <p:spPr>
          <a:xfrm flipH="1">
            <a:off x="9507255" y="4321479"/>
            <a:ext cx="147807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AFDADE17-969B-422B-B7D0-55929B8FB4F0}"/>
              </a:ext>
            </a:extLst>
          </p:cNvPr>
          <p:cNvSpPr txBox="1"/>
          <p:nvPr/>
        </p:nvSpPr>
        <p:spPr>
          <a:xfrm>
            <a:off x="10897644" y="4124287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75uV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A075B279-F1B5-49E1-B44B-1B316B4CFE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03346" y="5035903"/>
            <a:ext cx="2388596" cy="822121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2DA502C0-0242-44D6-BCD1-1C1DCE947250}"/>
              </a:ext>
            </a:extLst>
          </p:cNvPr>
          <p:cNvSpPr txBox="1"/>
          <p:nvPr/>
        </p:nvSpPr>
        <p:spPr>
          <a:xfrm>
            <a:off x="7782833" y="1902161"/>
            <a:ext cx="4346537" cy="15711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>
                <a:latin typeface="Arial Black" panose="020B0A0402010202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2400" dirty="0" err="1"/>
              <a:t>Opamp</a:t>
            </a:r>
            <a:r>
              <a:rPr lang="en-US" sz="2400" dirty="0"/>
              <a:t> </a:t>
            </a:r>
            <a:r>
              <a:rPr lang="en-US" sz="2400" u="sng" dirty="0"/>
              <a:t>DOES NOT </a:t>
            </a:r>
            <a:r>
              <a:rPr lang="en-US" sz="2400" dirty="0"/>
              <a:t>set output to positive or negative rail with a small offset.  Huh?</a:t>
            </a:r>
          </a:p>
        </p:txBody>
      </p:sp>
    </p:spTree>
    <p:extLst>
      <p:ext uri="{BB962C8B-B14F-4D97-AF65-F5344CB8AC3E}">
        <p14:creationId xmlns:p14="http://schemas.microsoft.com/office/powerpoint/2010/main" val="24075871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41E6F-BC00-473D-A58E-CD7FFAA55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8255"/>
            <a:ext cx="12192001" cy="1325563"/>
          </a:xfrm>
        </p:spPr>
        <p:txBody>
          <a:bodyPr/>
          <a:lstStyle/>
          <a:p>
            <a:r>
              <a:rPr lang="en-CA" b="1" dirty="0">
                <a:solidFill>
                  <a:srgbClr val="92D050"/>
                </a:solidFill>
                <a:latin typeface="Arial Black" panose="020B0A04020102020204" pitchFamily="34" charset="0"/>
              </a:rPr>
              <a:t>LTSPICE MINUTE: PULSE SOURCE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7F7E20-5659-40A8-9E13-E1E50022B7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93" y="1343818"/>
            <a:ext cx="5231366" cy="40688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6C56E38-4C69-43C0-8138-99AD047CE3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1019" y="1879309"/>
            <a:ext cx="6544588" cy="3194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9432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41E6F-BC00-473D-A58E-CD7FFAA55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CA" b="1" dirty="0">
                <a:solidFill>
                  <a:srgbClr val="92D050"/>
                </a:solidFill>
                <a:latin typeface="Arial Black" panose="020B0A04020102020204" pitchFamily="34" charset="0"/>
              </a:rPr>
              <a:t>Rail to Rail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8031E6E-EA32-4689-BDDB-34E451B0BC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9298" y="2472357"/>
            <a:ext cx="11700158" cy="216380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CA" sz="2400" dirty="0">
                <a:latin typeface="Arial Black" panose="020B0A04020102020204" pitchFamily="34" charset="0"/>
              </a:rPr>
              <a:t>Many </a:t>
            </a:r>
            <a:r>
              <a:rPr lang="en-CA" sz="2400" dirty="0" err="1">
                <a:latin typeface="Arial Black" panose="020B0A04020102020204" pitchFamily="34" charset="0"/>
              </a:rPr>
              <a:t>opamps</a:t>
            </a:r>
            <a:r>
              <a:rPr lang="en-CA" sz="2400" dirty="0">
                <a:latin typeface="Arial Black" panose="020B0A04020102020204" pitchFamily="34" charset="0"/>
              </a:rPr>
              <a:t> don’t swing to the voltage rails.</a:t>
            </a:r>
            <a:r>
              <a:rPr lang="en-US" sz="2400" dirty="0">
                <a:latin typeface="Arial Black" panose="020B0A04020102020204" pitchFamily="34" charset="0"/>
              </a:rPr>
              <a:t> This reduces the useful limit of an </a:t>
            </a:r>
            <a:r>
              <a:rPr lang="en-US" sz="2400" dirty="0" err="1">
                <a:latin typeface="Arial Black" panose="020B0A04020102020204" pitchFamily="34" charset="0"/>
              </a:rPr>
              <a:t>opamp</a:t>
            </a:r>
            <a:r>
              <a:rPr lang="en-US" sz="2400" dirty="0">
                <a:latin typeface="Arial Black" panose="020B0A04020102020204" pitchFamily="34" charset="0"/>
              </a:rPr>
              <a:t>.  BEWARE!!</a:t>
            </a:r>
            <a:endParaRPr lang="en-CA" sz="2400" dirty="0">
              <a:latin typeface="Arial Black" panose="020B0A04020102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endParaRPr lang="en-CA" sz="2400" dirty="0">
              <a:latin typeface="Arial Black" panose="020B0A04020102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CA" sz="2400" dirty="0" err="1">
                <a:latin typeface="Arial Black" panose="020B0A04020102020204" pitchFamily="34" charset="0"/>
              </a:rPr>
              <a:t>Opamps</a:t>
            </a:r>
            <a:r>
              <a:rPr lang="en-CA" sz="2400" dirty="0">
                <a:latin typeface="Arial Black" panose="020B0A04020102020204" pitchFamily="34" charset="0"/>
              </a:rPr>
              <a:t> that swing to both rails are called “rail-to-rail” </a:t>
            </a:r>
            <a:r>
              <a:rPr lang="en-CA" sz="2400" dirty="0" err="1">
                <a:latin typeface="Arial Black" panose="020B0A04020102020204" pitchFamily="34" charset="0"/>
              </a:rPr>
              <a:t>opamps</a:t>
            </a:r>
            <a:endParaRPr lang="en-CA" sz="2400" dirty="0">
              <a:latin typeface="Arial Black" panose="020B0A04020102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endParaRPr lang="en-CA" sz="2400" dirty="0">
              <a:latin typeface="Arial Black" panose="020B0A04020102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endParaRPr lang="en-CA" sz="2400" dirty="0">
              <a:latin typeface="Arial Black" panose="020B0A040201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3C99C0-C142-4E55-A8AC-2FD4BAB41C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311" y="1432626"/>
            <a:ext cx="11258853" cy="40291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465993C-40E8-405E-97B2-B1ED50B15385}"/>
              </a:ext>
            </a:extLst>
          </p:cNvPr>
          <p:cNvSpPr txBox="1"/>
          <p:nvPr/>
        </p:nvSpPr>
        <p:spPr>
          <a:xfrm>
            <a:off x="399311" y="5272984"/>
            <a:ext cx="116001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FINDING 1: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Opamps</a:t>
            </a:r>
            <a:r>
              <a:rPr lang="en-US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have a HUGE gain!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Small input voltage can create output close to or equal to rail voltage</a:t>
            </a:r>
          </a:p>
        </p:txBody>
      </p:sp>
    </p:spTree>
    <p:extLst>
      <p:ext uri="{BB962C8B-B14F-4D97-AF65-F5344CB8AC3E}">
        <p14:creationId xmlns:p14="http://schemas.microsoft.com/office/powerpoint/2010/main" val="23883862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1728</TotalTime>
  <Words>1536</Words>
  <Application>Microsoft Office PowerPoint</Application>
  <PresentationFormat>Widescreen</PresentationFormat>
  <Paragraphs>221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Arial</vt:lpstr>
      <vt:lpstr>Arial Black</vt:lpstr>
      <vt:lpstr>Arial Narrow</vt:lpstr>
      <vt:lpstr>Calibri</vt:lpstr>
      <vt:lpstr>Calibri Light</vt:lpstr>
      <vt:lpstr>Office Theme</vt:lpstr>
      <vt:lpstr>PARC HB   OPAMPS SIMPLIFIED (with LTSpice)</vt:lpstr>
      <vt:lpstr>FOLLOW AND LEARN</vt:lpstr>
      <vt:lpstr>FUNDEMANTALS</vt:lpstr>
      <vt:lpstr>Principal 1: Input Offset Voltage </vt:lpstr>
      <vt:lpstr>Experiment 1: Input Offset Voltage </vt:lpstr>
      <vt:lpstr>Experiment 2: Input “Offset” Voltage </vt:lpstr>
      <vt:lpstr>Experiment 3: Alternate View of “Offset”</vt:lpstr>
      <vt:lpstr>LTSPICE MINUTE: PULSE SOURCE</vt:lpstr>
      <vt:lpstr>Rail to Rail</vt:lpstr>
      <vt:lpstr>Experiment 4: Comparator</vt:lpstr>
      <vt:lpstr>Principal 2: Input Bias Current</vt:lpstr>
      <vt:lpstr>Experiment 5: Input Bias Current</vt:lpstr>
      <vt:lpstr>PowerPoint Presentation</vt:lpstr>
      <vt:lpstr>PowerPoint Presentation</vt:lpstr>
      <vt:lpstr>Principal 2: Negative Feedback </vt:lpstr>
      <vt:lpstr>Experiment 8: DC Voltage Follower or Buffer</vt:lpstr>
      <vt:lpstr>Experiment 9: AC Voltage Follower or Buffer</vt:lpstr>
      <vt:lpstr>Principal 3: Gain and Negative Feedback </vt:lpstr>
      <vt:lpstr>Experiment 10: Inverting Amplifier</vt:lpstr>
      <vt:lpstr>LTSPICE MINUTE: TRACE CALCULATION</vt:lpstr>
      <vt:lpstr>Experiment 11: Non-Inverting Amplifier</vt:lpstr>
      <vt:lpstr>Finding 4: Current Sink</vt:lpstr>
      <vt:lpstr>Single Supply</vt:lpstr>
      <vt:lpstr>Experiment 12: Single Supply</vt:lpstr>
      <vt:lpstr>Experiment 13: Distortion</vt:lpstr>
      <vt:lpstr>OPAMP LIMITATIONS</vt:lpstr>
      <vt:lpstr>Experiment 14: Gain Bandwidth Product</vt:lpstr>
      <vt:lpstr>Experiment 15: Slew Rate </vt:lpstr>
      <vt:lpstr>Experiment 16: SR Simplification </vt:lpstr>
      <vt:lpstr>Finding 4: Slew Rate Calculation</vt:lpstr>
      <vt:lpstr>Principal 4: Opamp Noise</vt:lpstr>
      <vt:lpstr>Modeling Noise in Opamps</vt:lpstr>
      <vt:lpstr>Experiment 17: Calculate Opamp Noise</vt:lpstr>
      <vt:lpstr>Experiment 18: Noise in Audio Range</vt:lpstr>
      <vt:lpstr>NOISE WRAP UP</vt:lpstr>
      <vt:lpstr>FIN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Dave Rajnauth</dc:creator>
  <cp:lastModifiedBy>Dave Rajnauth</cp:lastModifiedBy>
  <cp:revision>111</cp:revision>
  <dcterms:created xsi:type="dcterms:W3CDTF">2020-12-12T17:52:06Z</dcterms:created>
  <dcterms:modified xsi:type="dcterms:W3CDTF">2021-05-20T02:10:07Z</dcterms:modified>
</cp:coreProperties>
</file>