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300" r:id="rId4"/>
    <p:sldId id="302" r:id="rId5"/>
    <p:sldId id="303" r:id="rId6"/>
    <p:sldId id="305" r:id="rId7"/>
    <p:sldId id="304" r:id="rId8"/>
    <p:sldId id="273" r:id="rId9"/>
    <p:sldId id="298" r:id="rId10"/>
    <p:sldId id="258" r:id="rId11"/>
    <p:sldId id="299" r:id="rId12"/>
    <p:sldId id="261" r:id="rId13"/>
    <p:sldId id="292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ajnauth\Desktop\Ham%20Radio\Presentations\HomeBrew\Impedance%20Matching\Impedance%20Matching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65E8-2C28-4D22-AE05-3B1F4C877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238" y="446502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CA" sz="6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PARC </a:t>
            </a:r>
            <a:br>
              <a:rPr lang="en-CA" sz="6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A" sz="6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What’s all this about impedance matching?</a:t>
            </a:r>
            <a:endParaRPr lang="en-US" sz="6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064A85-D430-4324-978D-842E37BA1BE1}"/>
              </a:ext>
            </a:extLst>
          </p:cNvPr>
          <p:cNvSpPr txBox="1">
            <a:spLocks/>
          </p:cNvSpPr>
          <p:nvPr/>
        </p:nvSpPr>
        <p:spPr>
          <a:xfrm>
            <a:off x="9826486" y="5857133"/>
            <a:ext cx="2490168" cy="87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Dave VE3OOI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F69B4-5133-4859-B51C-D760F54A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17" y="2986643"/>
            <a:ext cx="3029975" cy="30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F4CD-93F7-4400-8504-F3A82F5A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90" y="165672"/>
            <a:ext cx="9905998" cy="731311"/>
          </a:xfrm>
        </p:spPr>
        <p:txBody>
          <a:bodyPr/>
          <a:lstStyle/>
          <a:p>
            <a:r>
              <a:rPr lang="en-CA" dirty="0"/>
              <a:t>SIMPLE RADIO Connected TO SIMPLE ANTENNA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264AE-751F-42CC-936D-4CEFB247B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6" y="1168366"/>
            <a:ext cx="8407817" cy="50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6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18352E-BCA4-4EE8-8132-F70F9774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715" y="204056"/>
            <a:ext cx="5091389" cy="713893"/>
          </a:xfrm>
        </p:spPr>
        <p:txBody>
          <a:bodyPr/>
          <a:lstStyle/>
          <a:p>
            <a:r>
              <a:rPr lang="en-CA" dirty="0"/>
              <a:t>The DREADED MATH...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79D8D-E29D-42EB-9AC2-9688338A46F2}"/>
              </a:ext>
            </a:extLst>
          </p:cNvPr>
          <p:cNvSpPr/>
          <p:nvPr/>
        </p:nvSpPr>
        <p:spPr>
          <a:xfrm>
            <a:off x="3938242" y="526810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"Quod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</a:rPr>
              <a:t>Erat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Demonstrandum"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DBC3B-ED9E-4535-8FCE-48A28DD1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76" y="1220563"/>
            <a:ext cx="5646946" cy="37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8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DA2E-5E54-4CB1-9182-EEBFB59F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715" y="204056"/>
            <a:ext cx="9905998" cy="713893"/>
          </a:xfrm>
        </p:spPr>
        <p:txBody>
          <a:bodyPr/>
          <a:lstStyle/>
          <a:p>
            <a:r>
              <a:rPr lang="en-CA" dirty="0"/>
              <a:t>The DREADED MATH...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C5F20-08A0-47F5-84C2-C8AF46AE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04" y="1102535"/>
            <a:ext cx="5011939" cy="3023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DAA439-8677-4AF8-A6AB-6D47321743BC}"/>
              </a:ext>
            </a:extLst>
          </p:cNvPr>
          <p:cNvSpPr txBox="1"/>
          <p:nvPr/>
        </p:nvSpPr>
        <p:spPr>
          <a:xfrm>
            <a:off x="6096000" y="1559876"/>
            <a:ext cx="5819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00"/>
                </a:solidFill>
              </a:rPr>
              <a:t>Same current flows through both resistors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00"/>
                </a:solidFill>
              </a:rPr>
              <a:t>Current will be Voltage divided by sum or both resistances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00"/>
                </a:solidFill>
              </a:rPr>
              <a:t>Power into “antenna” is I^2*R (I-squared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00"/>
                </a:solidFill>
              </a:rPr>
              <a:t>Did your brain melt?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02CF7C-2BA9-47F7-A3F4-A8058BBC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359" y="3969416"/>
            <a:ext cx="4885765" cy="253701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D007E2B-49D2-4503-B4CD-8188EBA93945}"/>
              </a:ext>
            </a:extLst>
          </p:cNvPr>
          <p:cNvSpPr/>
          <p:nvPr/>
        </p:nvSpPr>
        <p:spPr>
          <a:xfrm>
            <a:off x="8510954" y="5433646"/>
            <a:ext cx="2654759" cy="1220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F4CD-93F7-4400-8504-F3A82F5A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90" y="165672"/>
            <a:ext cx="9905998" cy="731311"/>
          </a:xfrm>
        </p:spPr>
        <p:txBody>
          <a:bodyPr/>
          <a:lstStyle/>
          <a:p>
            <a:r>
              <a:rPr lang="en-CA" dirty="0"/>
              <a:t>PLOT the POWER FORMULA</a:t>
            </a: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658AF92-2CED-437B-A6ED-734792E30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4400"/>
              </p:ext>
            </p:extLst>
          </p:nvPr>
        </p:nvGraphicFramePr>
        <p:xfrm>
          <a:off x="4781550" y="2616200"/>
          <a:ext cx="1068388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showAsIcon="1" r:id="rId3" imgW="380942" imgH="792253" progId="Excel.Sheet.12">
                  <p:link updateAutomatic="1"/>
                </p:oleObj>
              </mc:Choice>
              <mc:Fallback>
                <p:oleObj name="Worksheet" showAsIcon="1" r:id="rId3" imgW="380942" imgH="79225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550" y="2616200"/>
                        <a:ext cx="1068388" cy="221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02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1074-913A-4843-BB49-3F297CEB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82" y="117158"/>
            <a:ext cx="10223272" cy="930139"/>
          </a:xfrm>
        </p:spPr>
        <p:txBody>
          <a:bodyPr>
            <a:normAutofit/>
          </a:bodyPr>
          <a:lstStyle/>
          <a:p>
            <a:r>
              <a:rPr lang="en-CA" dirty="0"/>
              <a:t>QUESTIONS?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0CF48-C3E7-48C7-A001-6FD43AFC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100" y="1790574"/>
            <a:ext cx="3033807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EBD59-37BC-4100-B096-3B7F9F021748}"/>
              </a:ext>
            </a:extLst>
          </p:cNvPr>
          <p:cNvSpPr txBox="1"/>
          <p:nvPr/>
        </p:nvSpPr>
        <p:spPr>
          <a:xfrm>
            <a:off x="4205372" y="4351439"/>
            <a:ext cx="2501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Use an Inductor or a Capacitor..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00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6BA-0844-4F9B-9E6E-B10EBE6F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98" y="121920"/>
            <a:ext cx="9905998" cy="904014"/>
          </a:xfrm>
        </p:spPr>
        <p:txBody>
          <a:bodyPr/>
          <a:lstStyle/>
          <a:p>
            <a:r>
              <a:rPr lang="en-CA" dirty="0"/>
              <a:t>Danger will Robinson...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DC4CC-AB1A-4762-A68D-C6354AEC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852" y="121920"/>
            <a:ext cx="1510942" cy="1131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E542A-5615-4743-91A1-26900A8E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1" y="2174105"/>
            <a:ext cx="3293063" cy="3868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232FB-7EB3-4087-ACAD-D4E764302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611" y="2166624"/>
            <a:ext cx="3011669" cy="38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BC67-C159-4553-9C21-480A58C8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685" y="1066799"/>
            <a:ext cx="9905999" cy="4548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Wikipedia</a:t>
            </a:r>
            <a:endParaRPr lang="en-US" dirty="0"/>
          </a:p>
          <a:p>
            <a:r>
              <a:rPr lang="en-CA" dirty="0"/>
              <a:t>Impedance matching is the practice of designing the input impedance of an electrical load or the output impedance of its corresponding signal source to </a:t>
            </a:r>
            <a:r>
              <a:rPr lang="en-CA" b="1" i="1" dirty="0">
                <a:solidFill>
                  <a:schemeClr val="bg1"/>
                </a:solidFill>
              </a:rPr>
              <a:t>maximize the power transfer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/>
              <a:t>or minimize signal reflection from the load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Maximum Power Transfer</a:t>
            </a:r>
          </a:p>
          <a:p>
            <a:r>
              <a:rPr lang="en-CA" dirty="0"/>
              <a:t>DC: Source Resistance is equal to Load Resistance</a:t>
            </a:r>
          </a:p>
          <a:p>
            <a:r>
              <a:rPr lang="en-CA" dirty="0"/>
              <a:t>AC: Source Impedance is equal to conjugate Load Impedance at a frequency</a:t>
            </a:r>
          </a:p>
          <a:p>
            <a:pPr lvl="1"/>
            <a:r>
              <a:rPr lang="en-CA" dirty="0"/>
              <a:t>For two impedances to be complex conjugates their resistances must be equal, and their </a:t>
            </a:r>
            <a:r>
              <a:rPr lang="en-CA" dirty="0" err="1"/>
              <a:t>reactances</a:t>
            </a:r>
            <a:r>
              <a:rPr lang="en-CA" dirty="0"/>
              <a:t> must be equal in magnitude but of opposite signs (i.e. capacitive = inductive or resonance)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85EA8-B188-4036-9610-BF49382E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17" y="121561"/>
            <a:ext cx="9905998" cy="945238"/>
          </a:xfrm>
        </p:spPr>
        <p:txBody>
          <a:bodyPr/>
          <a:lstStyle/>
          <a:p>
            <a:r>
              <a:rPr lang="en-CA" dirty="0"/>
              <a:t>power transfer &amp; signal reflection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12D32-46EA-461C-85B1-EA57C15F85FD}"/>
              </a:ext>
            </a:extLst>
          </p:cNvPr>
          <p:cNvSpPr/>
          <p:nvPr/>
        </p:nvSpPr>
        <p:spPr>
          <a:xfrm>
            <a:off x="2628114" y="5764660"/>
            <a:ext cx="6883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In some cases, low source can drive a high impedance </a:t>
            </a:r>
          </a:p>
          <a:p>
            <a:r>
              <a:rPr lang="en-CA" dirty="0"/>
              <a:t>e.g. </a:t>
            </a:r>
            <a:r>
              <a:rPr lang="en-CA" dirty="0" err="1"/>
              <a:t>opamp</a:t>
            </a:r>
            <a:r>
              <a:rPr lang="en-CA" dirty="0"/>
              <a:t>: higher voltage delivered without high power dissipation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AAB92-4AD4-401D-8F08-DC84C935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36" y="5691809"/>
            <a:ext cx="950978" cy="9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5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85EA8-B188-4036-9610-BF49382E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17" y="121561"/>
            <a:ext cx="9905998" cy="945238"/>
          </a:xfrm>
        </p:spPr>
        <p:txBody>
          <a:bodyPr/>
          <a:lstStyle/>
          <a:p>
            <a:r>
              <a:rPr lang="en-CA" dirty="0"/>
              <a:t>HUH? </a:t>
            </a:r>
            <a:r>
              <a:rPr lang="en-CA" dirty="0" err="1"/>
              <a:t>DumB</a:t>
            </a:r>
            <a:r>
              <a:rPr lang="en-CA" dirty="0"/>
              <a:t> it DOWN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12D32-46EA-461C-85B1-EA57C15F85FD}"/>
              </a:ext>
            </a:extLst>
          </p:cNvPr>
          <p:cNvSpPr/>
          <p:nvPr/>
        </p:nvSpPr>
        <p:spPr>
          <a:xfrm>
            <a:off x="2429331" y="4602309"/>
            <a:ext cx="6883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Resistive Source Driving a Complex Load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6DF81F-5054-43B5-BF81-2DCCF2FD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04" y="1270201"/>
            <a:ext cx="4160014" cy="3221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0F89C-0018-4A0F-8755-A941E99E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11" y="5236292"/>
            <a:ext cx="1597389" cy="10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9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85EA8-B188-4036-9610-BF49382E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17" y="121561"/>
            <a:ext cx="9905998" cy="945238"/>
          </a:xfrm>
        </p:spPr>
        <p:txBody>
          <a:bodyPr/>
          <a:lstStyle/>
          <a:p>
            <a:r>
              <a:rPr lang="en-CA" dirty="0"/>
              <a:t>HUH? </a:t>
            </a:r>
            <a:r>
              <a:rPr lang="en-CA" dirty="0" err="1"/>
              <a:t>DumB</a:t>
            </a:r>
            <a:r>
              <a:rPr lang="en-CA" dirty="0"/>
              <a:t> it DOWN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12D32-46EA-461C-85B1-EA57C15F85FD}"/>
              </a:ext>
            </a:extLst>
          </p:cNvPr>
          <p:cNvSpPr/>
          <p:nvPr/>
        </p:nvSpPr>
        <p:spPr>
          <a:xfrm>
            <a:off x="2111278" y="4254439"/>
            <a:ext cx="76191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Introduce a Matching Device to Introduce the Complex Conjugate</a:t>
            </a:r>
          </a:p>
          <a:p>
            <a:endParaRPr lang="en-CA" sz="2800" dirty="0"/>
          </a:p>
          <a:p>
            <a:r>
              <a:rPr lang="en-CA" sz="2800" dirty="0"/>
              <a:t>At point A, R = R,  +</a:t>
            </a:r>
            <a:r>
              <a:rPr lang="en-CA" sz="2800" dirty="0" err="1"/>
              <a:t>jX</a:t>
            </a:r>
            <a:r>
              <a:rPr lang="en-CA" sz="2800" dirty="0"/>
              <a:t> cancels –</a:t>
            </a:r>
            <a:r>
              <a:rPr lang="en-CA" sz="2800" dirty="0" err="1"/>
              <a:t>jX</a:t>
            </a:r>
            <a:r>
              <a:rPr lang="en-CA" sz="2800" dirty="0"/>
              <a:t> (Life is good)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BF907-1C17-4E1D-B623-0FE618CB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78" y="1482734"/>
            <a:ext cx="6413014" cy="2544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DB74D0-9FE9-483C-95E4-A945142D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643" y="5559484"/>
            <a:ext cx="994227" cy="65992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C71B07-68AF-431D-8A97-17D383A975DF}"/>
              </a:ext>
            </a:extLst>
          </p:cNvPr>
          <p:cNvCxnSpPr>
            <a:cxnSpLocks/>
          </p:cNvCxnSpPr>
          <p:nvPr/>
        </p:nvCxnSpPr>
        <p:spPr>
          <a:xfrm>
            <a:off x="9243392" y="5311467"/>
            <a:ext cx="1341782" cy="1135033"/>
          </a:xfrm>
          <a:prstGeom prst="line">
            <a:avLst/>
          </a:prstGeom>
          <a:ln w="38100">
            <a:solidFill>
              <a:schemeClr val="dk1"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FE7F79-9869-4679-A590-911C642FAE05}"/>
              </a:ext>
            </a:extLst>
          </p:cNvPr>
          <p:cNvCxnSpPr>
            <a:cxnSpLocks/>
          </p:cNvCxnSpPr>
          <p:nvPr/>
        </p:nvCxnSpPr>
        <p:spPr>
          <a:xfrm flipH="1">
            <a:off x="9402418" y="5245388"/>
            <a:ext cx="910573" cy="1264742"/>
          </a:xfrm>
          <a:prstGeom prst="line">
            <a:avLst/>
          </a:prstGeom>
          <a:ln w="38100">
            <a:solidFill>
              <a:schemeClr val="dk1"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8D5872-A42F-4F2B-B89A-60D385088627}"/>
              </a:ext>
            </a:extLst>
          </p:cNvPr>
          <p:cNvSpPr txBox="1"/>
          <p:nvPr/>
        </p:nvSpPr>
        <p:spPr>
          <a:xfrm>
            <a:off x="9084365" y="2117035"/>
            <a:ext cx="2555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Note: </a:t>
            </a:r>
          </a:p>
          <a:p>
            <a:pPr marL="119063" lvl="1"/>
            <a:r>
              <a:rPr lang="en-CA" dirty="0"/>
              <a:t>-Reactance is Capacitive</a:t>
            </a:r>
          </a:p>
          <a:p>
            <a:pPr marL="119063" lvl="1"/>
            <a:r>
              <a:rPr lang="en-CA" dirty="0"/>
              <a:t>+Reactance is Inductive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40EED2-0DED-4CD5-8C74-23586D2C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5" y="1125751"/>
            <a:ext cx="9466729" cy="4330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74FC2C-1B4A-4B88-95D7-361718EA6520}"/>
              </a:ext>
            </a:extLst>
          </p:cNvPr>
          <p:cNvSpPr/>
          <p:nvPr/>
        </p:nvSpPr>
        <p:spPr>
          <a:xfrm>
            <a:off x="8302011" y="5456583"/>
            <a:ext cx="266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https://www.elprocus.com/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CD4B75-0D41-48BF-BA57-768381CF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60" y="63813"/>
            <a:ext cx="9905998" cy="945238"/>
          </a:xfrm>
        </p:spPr>
        <p:txBody>
          <a:bodyPr/>
          <a:lstStyle/>
          <a:p>
            <a:r>
              <a:rPr lang="en-CA" dirty="0"/>
              <a:t>ANTENNA RESONACE?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EB2669-7490-4879-B972-424D14C2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35" y="5573283"/>
            <a:ext cx="3783106" cy="9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0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80F16E3-344C-4140-929B-79CB4174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17" y="121561"/>
            <a:ext cx="9905998" cy="945238"/>
          </a:xfrm>
        </p:spPr>
        <p:txBody>
          <a:bodyPr/>
          <a:lstStyle/>
          <a:p>
            <a:r>
              <a:rPr lang="en-CA" dirty="0"/>
              <a:t>focus on maximum power transfer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BAC0C-B974-4038-A003-3DDDD99A4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46" y="2576512"/>
            <a:ext cx="2686050" cy="1704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BDB0AA-8760-4CB7-A3A0-7E5A8891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001" y="2624137"/>
            <a:ext cx="2762250" cy="165735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E55837-349F-4AE0-8DAC-A9A69B80DBEF}"/>
              </a:ext>
            </a:extLst>
          </p:cNvPr>
          <p:cNvSpPr/>
          <p:nvPr/>
        </p:nvSpPr>
        <p:spPr>
          <a:xfrm>
            <a:off x="4451986" y="3010988"/>
            <a:ext cx="2207623" cy="7968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MAX POWER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CA35C-522C-4AC2-9C6F-36D44F650DC8}"/>
              </a:ext>
            </a:extLst>
          </p:cNvPr>
          <p:cNvSpPr txBox="1"/>
          <p:nvPr/>
        </p:nvSpPr>
        <p:spPr>
          <a:xfrm>
            <a:off x="2146852" y="4770783"/>
            <a:ext cx="696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Ignore complex impedance mumbo jumbo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433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CF68-5DB0-4148-9249-A49E2FA1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17" y="121561"/>
            <a:ext cx="9905998" cy="945238"/>
          </a:xfrm>
        </p:spPr>
        <p:txBody>
          <a:bodyPr/>
          <a:lstStyle/>
          <a:p>
            <a:r>
              <a:rPr lang="en-CA" dirty="0"/>
              <a:t>introduce SIMPLE RADIO</a:t>
            </a:r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761B6FA-B68D-4AA4-8E2D-E0060460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40" y="1633261"/>
            <a:ext cx="5784575" cy="3872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3E0CBB-31E9-4016-8CDE-59ABC764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9" y="2578534"/>
            <a:ext cx="2688569" cy="170093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5561D46-556F-4C5D-93D7-4A628A38FE99}"/>
              </a:ext>
            </a:extLst>
          </p:cNvPr>
          <p:cNvSpPr/>
          <p:nvPr/>
        </p:nvSpPr>
        <p:spPr>
          <a:xfrm>
            <a:off x="3380216" y="3081130"/>
            <a:ext cx="1759226" cy="6659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3B4FD-B027-467E-937F-6D2B6B2F2922}"/>
              </a:ext>
            </a:extLst>
          </p:cNvPr>
          <p:cNvSpPr txBox="1"/>
          <p:nvPr/>
        </p:nvSpPr>
        <p:spPr>
          <a:xfrm>
            <a:off x="6549887" y="1165364"/>
            <a:ext cx="398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Radio output impedance is </a:t>
            </a:r>
            <a:r>
              <a:rPr lang="en-CA" dirty="0" err="1">
                <a:solidFill>
                  <a:schemeClr val="bg1"/>
                </a:solidFill>
              </a:rPr>
              <a:t>R</a:t>
            </a:r>
            <a:r>
              <a:rPr lang="en-CA" baseline="-25000" dirty="0" err="1">
                <a:solidFill>
                  <a:schemeClr val="bg1"/>
                </a:solidFill>
              </a:rPr>
              <a:t>th</a:t>
            </a:r>
            <a:r>
              <a:rPr lang="en-CA" baseline="-25000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</a:rPr>
              <a:t>= 50 Ohms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CF68-5DB0-4148-9249-A49E2FA1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17" y="121561"/>
            <a:ext cx="9905998" cy="945238"/>
          </a:xfrm>
        </p:spPr>
        <p:txBody>
          <a:bodyPr/>
          <a:lstStyle/>
          <a:p>
            <a:r>
              <a:rPr lang="en-CA" dirty="0"/>
              <a:t>QUESTIONS?</a:t>
            </a:r>
            <a:endParaRPr lang="en-US" dirty="0"/>
          </a:p>
        </p:txBody>
      </p:sp>
      <p:pic>
        <p:nvPicPr>
          <p:cNvPr id="4" name="Picture 3" descr="A close up of a cat&#10;&#10;Description automatically generated">
            <a:extLst>
              <a:ext uri="{FF2B5EF4-FFF2-40B4-BE49-F238E27FC236}">
                <a16:creationId xmlns:a16="http://schemas.microsoft.com/office/drawing/2014/main" id="{6D57F4C5-558E-44FB-A4AD-10A62FBD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28" y="2299045"/>
            <a:ext cx="4192562" cy="277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8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1708</TotalTime>
  <Words>298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</vt:lpstr>
      <vt:lpstr>Tw Cen MT</vt:lpstr>
      <vt:lpstr>Circuit</vt:lpstr>
      <vt:lpstr>C:\Users\drajnauth\Desktop\Ham Radio\Presentations\HomeBrew\Impedance Matching\Impedance Matching.xlsx</vt:lpstr>
      <vt:lpstr>PARC  What’s all this about impedance matching?</vt:lpstr>
      <vt:lpstr>Danger will Robinson...</vt:lpstr>
      <vt:lpstr>power transfer &amp; signal reflection</vt:lpstr>
      <vt:lpstr>HUH? DumB it DOWN</vt:lpstr>
      <vt:lpstr>HUH? DumB it DOWN</vt:lpstr>
      <vt:lpstr>ANTENNA RESONACE?</vt:lpstr>
      <vt:lpstr>focus on maximum power transfer</vt:lpstr>
      <vt:lpstr>introduce SIMPLE RADIO</vt:lpstr>
      <vt:lpstr>QUESTIONS?</vt:lpstr>
      <vt:lpstr>SIMPLE RADIO Connected TO SIMPLE ANTENNA</vt:lpstr>
      <vt:lpstr>The DREADED MATH...</vt:lpstr>
      <vt:lpstr>The DREADED MATH...</vt:lpstr>
      <vt:lpstr>PLOT the POWER FORMULA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Network Analyzer</dc:title>
  <dc:creator>Dave Rajnauth</dc:creator>
  <cp:lastModifiedBy>Dave Rajnauth</cp:lastModifiedBy>
  <cp:revision>96</cp:revision>
  <dcterms:created xsi:type="dcterms:W3CDTF">2018-04-05T20:54:14Z</dcterms:created>
  <dcterms:modified xsi:type="dcterms:W3CDTF">2020-07-12T12:59:18Z</dcterms:modified>
</cp:coreProperties>
</file>