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66" r:id="rId4"/>
    <p:sldId id="263" r:id="rId5"/>
    <p:sldId id="268" r:id="rId6"/>
    <p:sldId id="269" r:id="rId7"/>
    <p:sldId id="270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44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FDA7D-EE9E-B6F2-6ED1-CE22EB911A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1663" y="261257"/>
            <a:ext cx="9888674" cy="1538028"/>
          </a:xfrm>
        </p:spPr>
        <p:txBody>
          <a:bodyPr>
            <a:normAutofit fontScale="90000"/>
          </a:bodyPr>
          <a:lstStyle/>
          <a:p>
            <a:pPr algn="ctr"/>
            <a:r>
              <a:rPr lang="en-CA" dirty="0"/>
              <a:t>Update to w8BH’s Morse code tutor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8A412C-3651-56E2-57D3-B76EA4B500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91075" y="2022776"/>
            <a:ext cx="7197726" cy="562913"/>
          </a:xfrm>
        </p:spPr>
        <p:txBody>
          <a:bodyPr/>
          <a:lstStyle/>
          <a:p>
            <a:pPr algn="ctr"/>
            <a:r>
              <a:rPr lang="en-CA" dirty="0"/>
              <a:t>Firmware updated by Ve3OOI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12C37F-2412-BD4B-4466-884ED43209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3224" y="3372095"/>
            <a:ext cx="5285551" cy="1798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790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F0BEF-F2CB-322C-18EC-FD57C361E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0"/>
            <a:ext cx="10131425" cy="798490"/>
          </a:xfrm>
        </p:spPr>
        <p:txBody>
          <a:bodyPr>
            <a:normAutofit/>
          </a:bodyPr>
          <a:lstStyle/>
          <a:p>
            <a:r>
              <a:rPr lang="en-US" sz="4400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2BA8E-438C-5B83-5C86-3EB18470F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098" y="1769618"/>
            <a:ext cx="6614651" cy="3649133"/>
          </a:xfrm>
        </p:spPr>
        <p:txBody>
          <a:bodyPr anchor="t" anchorCtr="0">
            <a:normAutofit lnSpcReduction="10000"/>
          </a:bodyPr>
          <a:lstStyle/>
          <a:p>
            <a:r>
              <a:rPr lang="en-US" sz="2800" dirty="0"/>
              <a:t>Background</a:t>
            </a:r>
          </a:p>
          <a:p>
            <a:pPr lvl="1"/>
            <a:r>
              <a:rPr lang="en-US" sz="2400" dirty="0"/>
              <a:t>Bruce Hall W9BH Morse Tutor Kits (ESP Version)</a:t>
            </a:r>
          </a:p>
          <a:p>
            <a:r>
              <a:rPr lang="en-US" sz="2800" dirty="0"/>
              <a:t>Two Way Communication (Current)</a:t>
            </a:r>
          </a:p>
          <a:p>
            <a:pPr lvl="1"/>
            <a:r>
              <a:rPr lang="en-US" sz="2600" dirty="0"/>
              <a:t>ESP-NOW</a:t>
            </a:r>
          </a:p>
          <a:p>
            <a:r>
              <a:rPr lang="en-US" sz="2800" dirty="0"/>
              <a:t>Proposed Two Way Communication</a:t>
            </a:r>
          </a:p>
          <a:p>
            <a:pPr lvl="1"/>
            <a:r>
              <a:rPr lang="en-US" sz="2600" dirty="0"/>
              <a:t>MQTT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C2F0D3-581C-E8A7-13E9-B913D8A56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2399" y="1712827"/>
            <a:ext cx="4572396" cy="3432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330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DF4559E-1655-9194-6C60-143A1235C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265" y="24881"/>
            <a:ext cx="10800569" cy="912507"/>
          </a:xfrm>
        </p:spPr>
        <p:txBody>
          <a:bodyPr>
            <a:noAutofit/>
          </a:bodyPr>
          <a:lstStyle/>
          <a:p>
            <a:r>
              <a:rPr lang="en-CA" sz="4400" dirty="0"/>
              <a:t>TWO WAY “ADHOC” Communication (AS IS)</a:t>
            </a:r>
            <a:endParaRPr lang="en-US" sz="4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9A5097-B0FF-3DB4-97C3-61C1E31F4C4F}"/>
              </a:ext>
            </a:extLst>
          </p:cNvPr>
          <p:cNvSpPr/>
          <p:nvPr/>
        </p:nvSpPr>
        <p:spPr>
          <a:xfrm>
            <a:off x="3013793" y="1065367"/>
            <a:ext cx="5204298" cy="1916349"/>
          </a:xfrm>
          <a:prstGeom prst="rect">
            <a:avLst/>
          </a:prstGeom>
          <a:solidFill>
            <a:schemeClr val="lt1">
              <a:alpha val="21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D66282-D7D3-14F2-63BD-05BFCE2EC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1448" y="1321321"/>
            <a:ext cx="1870930" cy="14044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1FB7621-5D47-21D1-055F-D9BEF0F7C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9507" y="1321321"/>
            <a:ext cx="1870930" cy="1404445"/>
          </a:xfrm>
          <a:prstGeom prst="rect">
            <a:avLst/>
          </a:prstGeom>
        </p:spPr>
      </p:pic>
      <p:sp>
        <p:nvSpPr>
          <p:cNvPr id="6" name="Arrow: Left-Right 5">
            <a:extLst>
              <a:ext uri="{FF2B5EF4-FFF2-40B4-BE49-F238E27FC236}">
                <a16:creationId xmlns:a16="http://schemas.microsoft.com/office/drawing/2014/main" id="{2856438F-5577-2DF2-1AF3-736021AF95F4}"/>
              </a:ext>
            </a:extLst>
          </p:cNvPr>
          <p:cNvSpPr/>
          <p:nvPr/>
        </p:nvSpPr>
        <p:spPr>
          <a:xfrm>
            <a:off x="5195110" y="1826115"/>
            <a:ext cx="841664" cy="394855"/>
          </a:xfrm>
          <a:prstGeom prst="left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FA7D444-B0BF-4193-D793-19156651E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547" y="3109695"/>
            <a:ext cx="11822442" cy="2376709"/>
          </a:xfrm>
        </p:spPr>
        <p:txBody>
          <a:bodyPr anchor="t" anchorCtr="0">
            <a:normAutofit fontScale="92500" lnSpcReduction="10000"/>
          </a:bodyPr>
          <a:lstStyle/>
          <a:p>
            <a:r>
              <a:rPr lang="en-CA" sz="2400" dirty="0"/>
              <a:t>Uses ESP_NOW library to perform communications between ESP32 Wi-Fi without an Access Point (i.e. no Wi-Fi Router).  This is called ADHOC Network</a:t>
            </a:r>
          </a:p>
          <a:p>
            <a:r>
              <a:rPr lang="en-CA" sz="2400" dirty="0"/>
              <a:t>Limited to a few hundred feet range.  i.e. W8BH kits must be close to each other</a:t>
            </a:r>
          </a:p>
          <a:p>
            <a:r>
              <a:rPr lang="en-CA" sz="2400" dirty="0"/>
              <a:t>Current default firmware is good for “classroom” setting. Not suitable for geographic separation (e.g. hundreds of Km away)</a:t>
            </a:r>
          </a:p>
          <a:p>
            <a:r>
              <a:rPr lang="en-CA" sz="2400" dirty="0"/>
              <a:t>See Bruce’s YouTube Video (https://www.youtube.com/watch?v=tp74gO6lAm0)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51C67B9-3F70-7B97-7E39-83F7CA5562F3}"/>
              </a:ext>
            </a:extLst>
          </p:cNvPr>
          <p:cNvGrpSpPr/>
          <p:nvPr/>
        </p:nvGrpSpPr>
        <p:grpSpPr>
          <a:xfrm>
            <a:off x="5228983" y="2374049"/>
            <a:ext cx="699703" cy="604915"/>
            <a:chOff x="7902669" y="731878"/>
            <a:chExt cx="1244843" cy="1109555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0A92F5AD-0401-EED8-4852-B6FBD00752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92145" y="932921"/>
              <a:ext cx="665893" cy="642531"/>
            </a:xfrm>
            <a:prstGeom prst="rect">
              <a:avLst/>
            </a:prstGeom>
          </p:spPr>
        </p:pic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919296C-2891-A290-2A42-61D2FB8E1435}"/>
                </a:ext>
              </a:extLst>
            </p:cNvPr>
            <p:cNvSpPr/>
            <p:nvPr/>
          </p:nvSpPr>
          <p:spPr>
            <a:xfrm>
              <a:off x="7902669" y="731878"/>
              <a:ext cx="1244843" cy="1109555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442D58E-7B0F-4D01-D69F-17ABE82758EE}"/>
                </a:ext>
              </a:extLst>
            </p:cNvPr>
            <p:cNvCxnSpPr>
              <a:stCxn id="19" idx="3"/>
              <a:endCxn id="19" idx="7"/>
            </p:cNvCxnSpPr>
            <p:nvPr/>
          </p:nvCxnSpPr>
          <p:spPr>
            <a:xfrm flipV="1">
              <a:off x="8084972" y="894369"/>
              <a:ext cx="880237" cy="784573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7A59F35-7AD1-38B6-F8A8-324F85535D32}"/>
                </a:ext>
              </a:extLst>
            </p:cNvPr>
            <p:cNvCxnSpPr>
              <a:cxnSpLocks/>
              <a:stCxn id="19" idx="5"/>
              <a:endCxn id="19" idx="1"/>
            </p:cNvCxnSpPr>
            <p:nvPr/>
          </p:nvCxnSpPr>
          <p:spPr>
            <a:xfrm flipH="1" flipV="1">
              <a:off x="8084972" y="894369"/>
              <a:ext cx="880237" cy="784573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B6EF64D0-81C1-20A0-1C1B-B2CC2C2C1F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547" y="5920612"/>
            <a:ext cx="10736173" cy="68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645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DF4559E-1655-9194-6C60-143A1235C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35" y="96772"/>
            <a:ext cx="12119265" cy="976745"/>
          </a:xfrm>
          <a:effectLst/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CA" sz="4400" dirty="0"/>
              <a:t>TWO WAY IP Communication (VE3OOI Firmware)</a:t>
            </a:r>
            <a:endParaRPr lang="en-US" sz="4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F1F92A-98C5-44EA-A04F-31563A8686EA}"/>
              </a:ext>
            </a:extLst>
          </p:cNvPr>
          <p:cNvSpPr/>
          <p:nvPr/>
        </p:nvSpPr>
        <p:spPr>
          <a:xfrm>
            <a:off x="72735" y="1561426"/>
            <a:ext cx="6217637" cy="3922151"/>
          </a:xfrm>
          <a:prstGeom prst="rect">
            <a:avLst/>
          </a:prstGeom>
          <a:solidFill>
            <a:schemeClr val="lt1">
              <a:alpha val="21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F18794D-FBD4-026A-72C6-DEFA7929E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1725" y="1689549"/>
            <a:ext cx="1499654" cy="11232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CACCE8C-2250-C786-8DFA-7A0F135BD9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090" y="3911888"/>
            <a:ext cx="1870930" cy="140444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5552F46-BB17-4B0A-ACF3-4CA682EACD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0107" y="3914099"/>
            <a:ext cx="1870930" cy="1404445"/>
          </a:xfrm>
          <a:prstGeom prst="rect">
            <a:avLst/>
          </a:prstGeom>
        </p:spPr>
      </p:pic>
      <p:sp>
        <p:nvSpPr>
          <p:cNvPr id="12" name="Arrow: Left-Right 11">
            <a:extLst>
              <a:ext uri="{FF2B5EF4-FFF2-40B4-BE49-F238E27FC236}">
                <a16:creationId xmlns:a16="http://schemas.microsoft.com/office/drawing/2014/main" id="{FE665C4D-C934-06C8-08B6-C36A06FFB130}"/>
              </a:ext>
            </a:extLst>
          </p:cNvPr>
          <p:cNvSpPr/>
          <p:nvPr/>
        </p:nvSpPr>
        <p:spPr>
          <a:xfrm rot="19975589">
            <a:off x="1210763" y="2954913"/>
            <a:ext cx="1204212" cy="394855"/>
          </a:xfrm>
          <a:prstGeom prst="left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Left-Right 12">
            <a:extLst>
              <a:ext uri="{FF2B5EF4-FFF2-40B4-BE49-F238E27FC236}">
                <a16:creationId xmlns:a16="http://schemas.microsoft.com/office/drawing/2014/main" id="{4EF09D8F-210E-AB88-0771-32EAE44CA232}"/>
              </a:ext>
            </a:extLst>
          </p:cNvPr>
          <p:cNvSpPr/>
          <p:nvPr/>
        </p:nvSpPr>
        <p:spPr>
          <a:xfrm rot="12239976">
            <a:off x="3939680" y="2930335"/>
            <a:ext cx="1204212" cy="394855"/>
          </a:xfrm>
          <a:prstGeom prst="left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FA7D444-B0BF-4193-D793-19156651E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3582" y="1561426"/>
            <a:ext cx="5808272" cy="4414371"/>
          </a:xfrm>
        </p:spPr>
        <p:txBody>
          <a:bodyPr anchor="t" anchorCtr="0"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CA" sz="1600" dirty="0"/>
              <a:t>Based on VE3OOI firmware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CA" sz="1400" dirty="0"/>
              <a:t>Original firmware written by Bruce Hall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CA" sz="1400" dirty="0"/>
              <a:t>Compiled using PlatformIO which is compatible with Arduino IDE.  Must use latest IDE and libraries.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CA" sz="1400" dirty="0"/>
              <a:t>Fixed a few issues in the code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CA" sz="1600" dirty="0"/>
              <a:t>Uses MQTT as the underlying messaging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CA" sz="1600" dirty="0"/>
              <a:t>Leverage an internet server to facilitate communications between W8BH kits.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CA" sz="1600" dirty="0"/>
              <a:t>Leverages Free AWS EC2 Linux platform configured for MQTT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CA" sz="1600" dirty="0"/>
              <a:t>W8BH kits must be connected to an Access Point and to the Internet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CA" sz="1400" dirty="0"/>
              <a:t>Must use DHCP to feed gateway address and DNS server to ESP32 Wi-Fi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CA" sz="1600" dirty="0"/>
              <a:t>Each participating W8BH kit MUST use a unique ID. 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CA" sz="1400" dirty="0"/>
              <a:t>This is used to identify the station.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CA" sz="1400" dirty="0"/>
              <a:t>Uses a random 3 character string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10B3262-A065-749C-19AB-0A5CBBA343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001" y="3065082"/>
            <a:ext cx="655881" cy="65588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BB0ABAE-7F40-0F59-879F-FB7AE6101D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2138" y="3065082"/>
            <a:ext cx="664689" cy="66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089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F0BEF-F2CB-322C-18EC-FD57C361E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0"/>
            <a:ext cx="10131425" cy="798490"/>
          </a:xfrm>
        </p:spPr>
        <p:txBody>
          <a:bodyPr>
            <a:normAutofit/>
          </a:bodyPr>
          <a:lstStyle/>
          <a:p>
            <a:r>
              <a:rPr lang="en-US" sz="4400" dirty="0"/>
              <a:t>MQTT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2BA8E-438C-5B83-5C86-3EB18470F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852" y="3208867"/>
            <a:ext cx="8250979" cy="3649133"/>
          </a:xfrm>
        </p:spPr>
        <p:txBody>
          <a:bodyPr anchor="t" anchorCtr="0">
            <a:normAutofit lnSpcReduction="10000"/>
          </a:bodyPr>
          <a:lstStyle/>
          <a:p>
            <a:r>
              <a:rPr lang="en-US" sz="2800" dirty="0"/>
              <a:t>MQ Telemetry Transport</a:t>
            </a:r>
          </a:p>
          <a:p>
            <a:pPr lvl="1"/>
            <a:r>
              <a:rPr lang="en-US" sz="2200" dirty="0"/>
              <a:t>"MQ" came from the IBM 'MQSeries' product line and is "Message Queue“</a:t>
            </a:r>
          </a:p>
          <a:p>
            <a:r>
              <a:rPr lang="en-US" sz="3000" dirty="0"/>
              <a:t>MQTT Broker and Client (Pub/Sub)</a:t>
            </a:r>
          </a:p>
          <a:p>
            <a:pPr lvl="1"/>
            <a:r>
              <a:rPr lang="en-US" sz="2800" dirty="0"/>
              <a:t>Publish to or Subscribe to a “Topic”</a:t>
            </a:r>
          </a:p>
          <a:p>
            <a:pPr lvl="1"/>
            <a:r>
              <a:rPr lang="en-US" sz="2800" dirty="0"/>
              <a:t>E.g. groups.io, twitter, discord</a:t>
            </a:r>
          </a:p>
          <a:p>
            <a:r>
              <a:rPr lang="en-US" sz="2800" dirty="0"/>
              <a:t>MQTT uses text messages (anything).  You parse it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E87EF7-D7CB-7A30-5FAA-66FB364B50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1702" y="170888"/>
            <a:ext cx="6167404" cy="34062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62D0AD4-98D1-69F7-89CC-CBAD9E1118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041" y="806471"/>
            <a:ext cx="3451421" cy="234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846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F0BEF-F2CB-322C-18EC-FD57C361E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0"/>
            <a:ext cx="10131425" cy="798490"/>
          </a:xfrm>
        </p:spPr>
        <p:txBody>
          <a:bodyPr>
            <a:normAutofit/>
          </a:bodyPr>
          <a:lstStyle/>
          <a:p>
            <a:r>
              <a:rPr lang="en-US" sz="4400" dirty="0"/>
              <a:t>MQTT &amp; the morse tutor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2BA8E-438C-5B83-5C86-3EB18470F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5202" y="1705510"/>
            <a:ext cx="5563587" cy="3649133"/>
          </a:xfrm>
        </p:spPr>
        <p:txBody>
          <a:bodyPr anchor="t" anchorCtr="0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Client Connects to MQTT Broker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Uses DNS hardcoded name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Subscribes to a topic (I refer to it as a room)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Paddles/Key generates a character that is “published” to a topic</a:t>
            </a:r>
            <a:endParaRPr lang="en-US" sz="28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Every client that subscribes to the topic receives the message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Publisher ignores messages it sends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DE8C53-89B3-5BDE-1A08-5872B7DE3688}"/>
              </a:ext>
            </a:extLst>
          </p:cNvPr>
          <p:cNvSpPr/>
          <p:nvPr/>
        </p:nvSpPr>
        <p:spPr>
          <a:xfrm>
            <a:off x="72735" y="1561426"/>
            <a:ext cx="6217637" cy="3922151"/>
          </a:xfrm>
          <a:prstGeom prst="rect">
            <a:avLst/>
          </a:prstGeom>
          <a:solidFill>
            <a:schemeClr val="lt1">
              <a:alpha val="21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D9DAB9-6D74-458E-8295-21DC7BFE6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1725" y="1689549"/>
            <a:ext cx="1499654" cy="11232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45A3627-3F8C-B4BE-46D9-9F79D7895D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090" y="3911888"/>
            <a:ext cx="1870930" cy="14044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BB3B557-D2E6-569D-B5C2-5B8790756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0107" y="3914099"/>
            <a:ext cx="1870930" cy="1404445"/>
          </a:xfrm>
          <a:prstGeom prst="rect">
            <a:avLst/>
          </a:prstGeom>
        </p:spPr>
      </p:pic>
      <p:sp>
        <p:nvSpPr>
          <p:cNvPr id="11" name="Arrow: Left-Right 10">
            <a:extLst>
              <a:ext uri="{FF2B5EF4-FFF2-40B4-BE49-F238E27FC236}">
                <a16:creationId xmlns:a16="http://schemas.microsoft.com/office/drawing/2014/main" id="{B8FDF08D-84F7-3EFF-F4FA-0F095384D68C}"/>
              </a:ext>
            </a:extLst>
          </p:cNvPr>
          <p:cNvSpPr/>
          <p:nvPr/>
        </p:nvSpPr>
        <p:spPr>
          <a:xfrm rot="19975589">
            <a:off x="1210763" y="2954913"/>
            <a:ext cx="1204212" cy="394855"/>
          </a:xfrm>
          <a:prstGeom prst="left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Left-Right 11">
            <a:extLst>
              <a:ext uri="{FF2B5EF4-FFF2-40B4-BE49-F238E27FC236}">
                <a16:creationId xmlns:a16="http://schemas.microsoft.com/office/drawing/2014/main" id="{AAF320D7-D77B-3948-7D11-05BD5204345F}"/>
              </a:ext>
            </a:extLst>
          </p:cNvPr>
          <p:cNvSpPr/>
          <p:nvPr/>
        </p:nvSpPr>
        <p:spPr>
          <a:xfrm rot="12239976">
            <a:off x="3939680" y="2930335"/>
            <a:ext cx="1204212" cy="394855"/>
          </a:xfrm>
          <a:prstGeom prst="left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0BB879F-2B31-5EEA-DFB6-3E79E01766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001" y="3065082"/>
            <a:ext cx="655881" cy="65588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6B40C15-AF31-5956-4897-A49A818790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2138" y="3065082"/>
            <a:ext cx="664689" cy="6646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93EAB90-2685-B137-E0CB-E6CE2472213A}"/>
              </a:ext>
            </a:extLst>
          </p:cNvPr>
          <p:cNvSpPr txBox="1"/>
          <p:nvPr/>
        </p:nvSpPr>
        <p:spPr>
          <a:xfrm>
            <a:off x="310513" y="2356127"/>
            <a:ext cx="18322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Publish to “morsetutor”</a:t>
            </a:r>
          </a:p>
          <a:p>
            <a:r>
              <a:rPr lang="en-US" sz="1200" dirty="0"/>
              <a:t>Subscribe to “morsetutor”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79BC97-2EDA-27D9-7EA2-1014083628AC}"/>
              </a:ext>
            </a:extLst>
          </p:cNvPr>
          <p:cNvSpPr txBox="1"/>
          <p:nvPr/>
        </p:nvSpPr>
        <p:spPr>
          <a:xfrm>
            <a:off x="4240695" y="2379512"/>
            <a:ext cx="18322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Publish to “morsetutor”</a:t>
            </a:r>
          </a:p>
          <a:p>
            <a:r>
              <a:rPr lang="en-US" sz="1200" dirty="0"/>
              <a:t>Subscribe to “morsetutor”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C6DE43-5BDF-6548-9FA6-B72ED71FDF84}"/>
              </a:ext>
            </a:extLst>
          </p:cNvPr>
          <p:cNvSpPr txBox="1"/>
          <p:nvPr/>
        </p:nvSpPr>
        <p:spPr>
          <a:xfrm>
            <a:off x="4432058" y="5036678"/>
            <a:ext cx="9836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FF00"/>
                </a:solidFill>
              </a:rPr>
              <a:t>MQTT Client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BA8BAB-CDAE-5B38-D669-BDE830706687}"/>
              </a:ext>
            </a:extLst>
          </p:cNvPr>
          <p:cNvSpPr txBox="1"/>
          <p:nvPr/>
        </p:nvSpPr>
        <p:spPr>
          <a:xfrm>
            <a:off x="264179" y="4984457"/>
            <a:ext cx="964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b="1">
                <a:solidFill>
                  <a:srgbClr val="FFFF00"/>
                </a:solidFill>
              </a:defRPr>
            </a:lvl1pPr>
          </a:lstStyle>
          <a:p>
            <a:r>
              <a:rPr lang="en-US" dirty="0"/>
              <a:t>MQTT Client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B01346-A5D5-0F41-E741-D067E2B125F7}"/>
              </a:ext>
            </a:extLst>
          </p:cNvPr>
          <p:cNvSpPr txBox="1"/>
          <p:nvPr/>
        </p:nvSpPr>
        <p:spPr>
          <a:xfrm>
            <a:off x="2650313" y="2564007"/>
            <a:ext cx="10366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MQTT Broker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0F37E0-6DF9-81BE-CA95-97100AAB97BC}"/>
              </a:ext>
            </a:extLst>
          </p:cNvPr>
          <p:cNvSpPr txBox="1"/>
          <p:nvPr/>
        </p:nvSpPr>
        <p:spPr>
          <a:xfrm rot="20007746">
            <a:off x="1504540" y="3254522"/>
            <a:ext cx="940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F0"/>
                </a:solidFill>
              </a:rPr>
              <a:t>Publish “cq”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4029FB8-4198-E8E6-84E5-F40EDE411FB4}"/>
              </a:ext>
            </a:extLst>
          </p:cNvPr>
          <p:cNvSpPr txBox="1"/>
          <p:nvPr/>
        </p:nvSpPr>
        <p:spPr>
          <a:xfrm rot="1429794">
            <a:off x="3854193" y="3300340"/>
            <a:ext cx="1088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F0"/>
                </a:solidFill>
              </a:rPr>
              <a:t>Subscribe “cq”</a:t>
            </a:r>
          </a:p>
        </p:txBody>
      </p:sp>
    </p:spTree>
    <p:extLst>
      <p:ext uri="{BB962C8B-B14F-4D97-AF65-F5344CB8AC3E}">
        <p14:creationId xmlns:p14="http://schemas.microsoft.com/office/powerpoint/2010/main" val="2796838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19555954-DB2F-4960-2749-4440FE295578}"/>
              </a:ext>
            </a:extLst>
          </p:cNvPr>
          <p:cNvSpPr/>
          <p:nvPr/>
        </p:nvSpPr>
        <p:spPr>
          <a:xfrm>
            <a:off x="0" y="1441788"/>
            <a:ext cx="3828495" cy="4574111"/>
          </a:xfrm>
          <a:prstGeom prst="rect">
            <a:avLst/>
          </a:prstGeom>
          <a:solidFill>
            <a:srgbClr val="FFFF00">
              <a:alpha val="32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89756D-52F9-AB1A-01F8-6AC2DBE9F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867" y="132523"/>
            <a:ext cx="10131425" cy="644907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16570C-FD3C-1EB7-7D32-0497619CD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3429000"/>
            <a:ext cx="2481416" cy="248141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569365A-A48A-32CC-0A5D-96489B34CB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1686" y="421030"/>
            <a:ext cx="2096034" cy="15700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705CDA-0B11-3FF0-2BE5-A0D2B61C01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9320" y="4611454"/>
            <a:ext cx="1870930" cy="1404445"/>
          </a:xfrm>
          <a:prstGeom prst="rect">
            <a:avLst/>
          </a:prstGeom>
        </p:spPr>
      </p:pic>
      <p:sp>
        <p:nvSpPr>
          <p:cNvPr id="6" name="Arrow: Left-Right 5">
            <a:extLst>
              <a:ext uri="{FF2B5EF4-FFF2-40B4-BE49-F238E27FC236}">
                <a16:creationId xmlns:a16="http://schemas.microsoft.com/office/drawing/2014/main" id="{6AA93651-E93B-11E6-052C-778FE6003E13}"/>
              </a:ext>
            </a:extLst>
          </p:cNvPr>
          <p:cNvSpPr/>
          <p:nvPr/>
        </p:nvSpPr>
        <p:spPr>
          <a:xfrm rot="13547451">
            <a:off x="5980574" y="3175583"/>
            <a:ext cx="3140282" cy="394855"/>
          </a:xfrm>
          <a:prstGeom prst="left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6E2981-B4D4-3EA7-3EB5-C86B6C13C1E7}"/>
              </a:ext>
            </a:extLst>
          </p:cNvPr>
          <p:cNvSpPr txBox="1"/>
          <p:nvPr/>
        </p:nvSpPr>
        <p:spPr>
          <a:xfrm>
            <a:off x="4960381" y="2644637"/>
            <a:ext cx="18322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Publish to “morsetutor”</a:t>
            </a:r>
          </a:p>
          <a:p>
            <a:r>
              <a:rPr lang="en-US" sz="1200" dirty="0"/>
              <a:t>Subscribe to “morsetutor”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5D8AFB-886A-40AE-0443-CF88AB8F2128}"/>
              </a:ext>
            </a:extLst>
          </p:cNvPr>
          <p:cNvSpPr txBox="1"/>
          <p:nvPr/>
        </p:nvSpPr>
        <p:spPr>
          <a:xfrm>
            <a:off x="1434707" y="5420136"/>
            <a:ext cx="9836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FF00"/>
                </a:solidFill>
              </a:rPr>
              <a:t>MQTT Client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E1D084-0C5B-10C8-F895-CEF70A192CC4}"/>
              </a:ext>
            </a:extLst>
          </p:cNvPr>
          <p:cNvSpPr txBox="1"/>
          <p:nvPr/>
        </p:nvSpPr>
        <p:spPr>
          <a:xfrm>
            <a:off x="5432840" y="1714033"/>
            <a:ext cx="10366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MQTT Broker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13E7A0-E7EE-2059-F82D-AE9A60D9ABB0}"/>
              </a:ext>
            </a:extLst>
          </p:cNvPr>
          <p:cNvSpPr txBox="1"/>
          <p:nvPr/>
        </p:nvSpPr>
        <p:spPr>
          <a:xfrm>
            <a:off x="8532983" y="6015899"/>
            <a:ext cx="9836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FF00"/>
                </a:solidFill>
              </a:rPr>
              <a:t>MQTT Client</a:t>
            </a:r>
          </a:p>
        </p:txBody>
      </p:sp>
      <p:sp>
        <p:nvSpPr>
          <p:cNvPr id="13" name="Arrow: Left-Right 12">
            <a:extLst>
              <a:ext uri="{FF2B5EF4-FFF2-40B4-BE49-F238E27FC236}">
                <a16:creationId xmlns:a16="http://schemas.microsoft.com/office/drawing/2014/main" id="{53FE1980-CF86-0022-6CB0-4D4BF830B64D}"/>
              </a:ext>
            </a:extLst>
          </p:cNvPr>
          <p:cNvSpPr/>
          <p:nvPr/>
        </p:nvSpPr>
        <p:spPr>
          <a:xfrm rot="19086036">
            <a:off x="2506989" y="3076766"/>
            <a:ext cx="3140282" cy="394855"/>
          </a:xfrm>
          <a:prstGeom prst="left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5395D59-BEBA-88ED-B5F3-54A37D64CB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7609" y="2020307"/>
            <a:ext cx="1427096" cy="142709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15A3E6F-33BF-2741-1AA9-B6A7C80A3F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9889" y="2029945"/>
            <a:ext cx="1427096" cy="142709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F5EFB9B-EEDD-E8AF-D6DC-FFFD6F53CFD3}"/>
              </a:ext>
            </a:extLst>
          </p:cNvPr>
          <p:cNvSpPr txBox="1"/>
          <p:nvPr/>
        </p:nvSpPr>
        <p:spPr>
          <a:xfrm>
            <a:off x="8787059" y="4016370"/>
            <a:ext cx="18322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Publish to “morsetutor”</a:t>
            </a:r>
          </a:p>
          <a:p>
            <a:r>
              <a:rPr lang="en-US" sz="1200" dirty="0"/>
              <a:t>Subscribe to “morsetutor”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ABD19B-30AF-915F-5850-FD433E9ECA73}"/>
              </a:ext>
            </a:extLst>
          </p:cNvPr>
          <p:cNvSpPr txBox="1"/>
          <p:nvPr/>
        </p:nvSpPr>
        <p:spPr>
          <a:xfrm>
            <a:off x="2039353" y="1512273"/>
            <a:ext cx="1028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Publish to </a:t>
            </a:r>
          </a:p>
          <a:p>
            <a:pPr algn="ctr"/>
            <a:r>
              <a:rPr lang="en-US" sz="1200" dirty="0"/>
              <a:t>“</a:t>
            </a:r>
            <a:r>
              <a:rPr lang="en-US" sz="1200" dirty="0" err="1"/>
              <a:t>morsetutor</a:t>
            </a:r>
            <a:r>
              <a:rPr lang="en-US" sz="1200" dirty="0"/>
              <a:t>”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EB1CA42-0B82-C0FE-0037-F126AB49FF30}"/>
              </a:ext>
            </a:extLst>
          </p:cNvPr>
          <p:cNvSpPr txBox="1"/>
          <p:nvPr/>
        </p:nvSpPr>
        <p:spPr>
          <a:xfrm>
            <a:off x="457073" y="1521287"/>
            <a:ext cx="1028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Subscribe to </a:t>
            </a:r>
          </a:p>
          <a:p>
            <a:pPr algn="ctr"/>
            <a:r>
              <a:rPr lang="en-US" sz="1200" dirty="0"/>
              <a:t>“</a:t>
            </a:r>
            <a:r>
              <a:rPr lang="en-US" sz="1200" dirty="0" err="1"/>
              <a:t>morsetutor</a:t>
            </a:r>
            <a:r>
              <a:rPr lang="en-US" sz="1200" dirty="0"/>
              <a:t>”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CF3F98D-D151-52DC-A9F3-B1A393DF0C33}"/>
              </a:ext>
            </a:extLst>
          </p:cNvPr>
          <p:cNvSpPr txBox="1"/>
          <p:nvPr/>
        </p:nvSpPr>
        <p:spPr>
          <a:xfrm>
            <a:off x="457073" y="870551"/>
            <a:ext cx="3980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Don’t have 2 W8BH Morse Tutors to Test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400CFA-DD66-1C8A-9E4D-0E1D8E0CAC62}"/>
              </a:ext>
            </a:extLst>
          </p:cNvPr>
          <p:cNvSpPr txBox="1"/>
          <p:nvPr/>
        </p:nvSpPr>
        <p:spPr>
          <a:xfrm>
            <a:off x="4154103" y="5310251"/>
            <a:ext cx="37443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Outstanding (TODO):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Live test with another morse tutor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Add configuration parameters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Figure out distribution</a:t>
            </a:r>
          </a:p>
        </p:txBody>
      </p:sp>
    </p:spTree>
    <p:extLst>
      <p:ext uri="{BB962C8B-B14F-4D97-AF65-F5344CB8AC3E}">
        <p14:creationId xmlns:p14="http://schemas.microsoft.com/office/powerpoint/2010/main" val="4010733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E3D0B6A-E885-D134-9122-64A411DA5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7106" y="2027870"/>
            <a:ext cx="3741160" cy="2802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1762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370</TotalTime>
  <Words>467</Words>
  <Application>Microsoft Office PowerPoint</Application>
  <PresentationFormat>Widescreen</PresentationFormat>
  <Paragraphs>67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Celestial</vt:lpstr>
      <vt:lpstr>Update to w8BH’s Morse code tutor</vt:lpstr>
      <vt:lpstr>AGENDA</vt:lpstr>
      <vt:lpstr>TWO WAY “ADHOC” Communication (AS IS)</vt:lpstr>
      <vt:lpstr>TWO WAY IP Communication (VE3OOI Firmware)</vt:lpstr>
      <vt:lpstr>MQTT</vt:lpstr>
      <vt:lpstr>MQTT &amp; the morse tutor</vt:lpstr>
      <vt:lpstr>DEMO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OSEAD (One SATurday evening at Dave’s)</dc:title>
  <dc:creator>Dave Rajnauth</dc:creator>
  <cp:lastModifiedBy>Dave Rajnauth</cp:lastModifiedBy>
  <cp:revision>13</cp:revision>
  <dcterms:created xsi:type="dcterms:W3CDTF">2022-06-13T13:03:17Z</dcterms:created>
  <dcterms:modified xsi:type="dcterms:W3CDTF">2022-06-22T21:25:45Z</dcterms:modified>
</cp:coreProperties>
</file>