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obster"/>
      <p:regular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obster-regular.fntdata"/><Relationship Id="rId21" Type="http://schemas.openxmlformats.org/officeDocument/2006/relationships/font" Target="fonts/Raleway-bold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29bec681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29bec681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29bec681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29bec681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29bec6818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29bec6818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29bec681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29bec681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29bec681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29bec681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29bec681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29bec681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29bec6818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29bec6818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29bec681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29bec681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29bec6818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29bec6818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29bec6818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29bec6818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29bec6818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29bec6818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754850"/>
            <a:ext cx="8520600" cy="10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a:t>
            </a:r>
            <a:endParaRPr/>
          </a:p>
        </p:txBody>
      </p:sp>
      <p:sp>
        <p:nvSpPr>
          <p:cNvPr id="87" name="Google Shape;87;p13"/>
          <p:cNvSpPr txBox="1"/>
          <p:nvPr>
            <p:ph idx="1" type="subTitle"/>
          </p:nvPr>
        </p:nvSpPr>
        <p:spPr>
          <a:xfrm>
            <a:off x="293925" y="3029350"/>
            <a:ext cx="50808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report, </a:t>
            </a:r>
            <a:r>
              <a:rPr lang="en"/>
              <a:t>analysis</a:t>
            </a:r>
            <a:r>
              <a:rPr lang="en"/>
              <a:t> and recommendations</a:t>
            </a:r>
            <a:endParaRPr/>
          </a:p>
        </p:txBody>
      </p:sp>
      <p:cxnSp>
        <p:nvCxnSpPr>
          <p:cNvPr id="88" name="Google Shape;88;p13"/>
          <p:cNvCxnSpPr/>
          <p:nvPr/>
        </p:nvCxnSpPr>
        <p:spPr>
          <a:xfrm>
            <a:off x="293925" y="2913200"/>
            <a:ext cx="8566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7650" y="62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&amp; Analysis (Trams &amp; Skiable terrain area)</a:t>
            </a:r>
            <a:endParaRPr/>
          </a:p>
        </p:txBody>
      </p:sp>
      <p:pic>
        <p:nvPicPr>
          <p:cNvPr id="156" name="Google Shape;156;p22"/>
          <p:cNvPicPr preferRelativeResize="0"/>
          <p:nvPr/>
        </p:nvPicPr>
        <p:blipFill rotWithShape="1">
          <a:blip r:embed="rId3">
            <a:alphaModFix/>
          </a:blip>
          <a:srcRect b="2005" l="0" r="0" t="2015"/>
          <a:stretch/>
        </p:blipFill>
        <p:spPr>
          <a:xfrm>
            <a:off x="4619767" y="1933838"/>
            <a:ext cx="4306692" cy="2209475"/>
          </a:xfrm>
          <a:prstGeom prst="rect">
            <a:avLst/>
          </a:prstGeom>
          <a:noFill/>
          <a:ln>
            <a:noFill/>
          </a:ln>
        </p:spPr>
      </p:pic>
      <p:pic>
        <p:nvPicPr>
          <p:cNvPr id="157" name="Google Shape;157;p22"/>
          <p:cNvPicPr preferRelativeResize="0"/>
          <p:nvPr/>
        </p:nvPicPr>
        <p:blipFill rotWithShape="1">
          <a:blip r:embed="rId4">
            <a:alphaModFix/>
          </a:blip>
          <a:srcRect b="219" l="0" r="0" t="228"/>
          <a:stretch/>
        </p:blipFill>
        <p:spPr>
          <a:xfrm>
            <a:off x="402425" y="1933813"/>
            <a:ext cx="4134050" cy="2209500"/>
          </a:xfrm>
          <a:prstGeom prst="rect">
            <a:avLst/>
          </a:prstGeom>
          <a:noFill/>
          <a:ln>
            <a:noFill/>
          </a:ln>
        </p:spPr>
      </p:pic>
      <p:sp>
        <p:nvSpPr>
          <p:cNvPr id="158" name="Google Shape;158;p22"/>
          <p:cNvSpPr txBox="1"/>
          <p:nvPr/>
        </p:nvSpPr>
        <p:spPr>
          <a:xfrm>
            <a:off x="727650" y="4244475"/>
            <a:ext cx="375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The vast majority of resorts, such as Big Mountain, have no trams.</a:t>
            </a:r>
            <a:endParaRPr sz="1000">
              <a:latin typeface="Lato"/>
              <a:ea typeface="Lato"/>
              <a:cs typeface="Lato"/>
              <a:sym typeface="Lato"/>
            </a:endParaRPr>
          </a:p>
        </p:txBody>
      </p:sp>
      <p:sp>
        <p:nvSpPr>
          <p:cNvPr id="159" name="Google Shape;159;p22"/>
          <p:cNvSpPr txBox="1"/>
          <p:nvPr/>
        </p:nvSpPr>
        <p:spPr>
          <a:xfrm>
            <a:off x="4893600" y="4244475"/>
            <a:ext cx="37590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latin typeface="Lato"/>
                <a:ea typeface="Lato"/>
                <a:cs typeface="Lato"/>
                <a:sym typeface="Lato"/>
              </a:rPr>
              <a:t>Big Mountain is amongst the resorts with the largest amount of skiable terrain.</a:t>
            </a:r>
            <a:endParaRPr sz="1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7650" y="62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Conclusion</a:t>
            </a:r>
            <a:endParaRPr/>
          </a:p>
        </p:txBody>
      </p:sp>
      <p:sp>
        <p:nvSpPr>
          <p:cNvPr id="165" name="Google Shape;165;p23"/>
          <p:cNvSpPr txBox="1"/>
          <p:nvPr/>
        </p:nvSpPr>
        <p:spPr>
          <a:xfrm>
            <a:off x="838525" y="1564650"/>
            <a:ext cx="7688700" cy="2185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Verdana"/>
              <a:buChar char="●"/>
            </a:pPr>
            <a:r>
              <a:rPr lang="en" sz="1300">
                <a:latin typeface="Verdana"/>
                <a:ea typeface="Verdana"/>
                <a:cs typeface="Verdana"/>
                <a:sym typeface="Verdana"/>
              </a:rPr>
              <a:t>The Big Mountain resort has to increase it’s ticket prices and the </a:t>
            </a:r>
            <a:r>
              <a:rPr lang="en" sz="1300">
                <a:latin typeface="Verdana"/>
                <a:ea typeface="Verdana"/>
                <a:cs typeface="Verdana"/>
                <a:sym typeface="Verdana"/>
              </a:rPr>
              <a:t>increase</a:t>
            </a:r>
            <a:r>
              <a:rPr lang="en" sz="1300">
                <a:latin typeface="Verdana"/>
                <a:ea typeface="Verdana"/>
                <a:cs typeface="Verdana"/>
                <a:sym typeface="Verdana"/>
              </a:rPr>
              <a:t> should take place gradually from $83.3 to $104.61. While in the process of </a:t>
            </a:r>
            <a:r>
              <a:rPr lang="en" sz="1300">
                <a:latin typeface="Verdana"/>
                <a:ea typeface="Verdana"/>
                <a:cs typeface="Verdana"/>
                <a:sym typeface="Verdana"/>
              </a:rPr>
              <a:t>increasing</a:t>
            </a:r>
            <a:r>
              <a:rPr lang="en" sz="1300">
                <a:latin typeface="Verdana"/>
                <a:ea typeface="Verdana"/>
                <a:cs typeface="Verdana"/>
                <a:sym typeface="Verdana"/>
              </a:rPr>
              <a:t> the ticket price need to closely </a:t>
            </a:r>
            <a:r>
              <a:rPr lang="en" sz="1300">
                <a:latin typeface="Verdana"/>
                <a:ea typeface="Verdana"/>
                <a:cs typeface="Verdana"/>
                <a:sym typeface="Verdana"/>
              </a:rPr>
              <a:t>monitor</a:t>
            </a:r>
            <a:r>
              <a:rPr lang="en" sz="1300">
                <a:latin typeface="Verdana"/>
                <a:ea typeface="Verdana"/>
                <a:cs typeface="Verdana"/>
                <a:sym typeface="Verdana"/>
              </a:rPr>
              <a:t> the sales data to makes sure the increment only </a:t>
            </a:r>
            <a:r>
              <a:rPr lang="en" sz="1300">
                <a:latin typeface="Verdana"/>
                <a:ea typeface="Verdana"/>
                <a:cs typeface="Verdana"/>
                <a:sym typeface="Verdana"/>
              </a:rPr>
              <a:t>yielding</a:t>
            </a:r>
            <a:r>
              <a:rPr lang="en" sz="1300">
                <a:latin typeface="Verdana"/>
                <a:ea typeface="Verdana"/>
                <a:cs typeface="Verdana"/>
                <a:sym typeface="Verdana"/>
              </a:rPr>
              <a:t> positive results. </a:t>
            </a:r>
            <a:r>
              <a:rPr lang="en" sz="1300">
                <a:latin typeface="Verdana"/>
                <a:ea typeface="Verdana"/>
                <a:cs typeface="Verdana"/>
                <a:sym typeface="Verdana"/>
              </a:rPr>
              <a:t>During</a:t>
            </a:r>
            <a:r>
              <a:rPr lang="en" sz="1300">
                <a:latin typeface="Verdana"/>
                <a:ea typeface="Verdana"/>
                <a:cs typeface="Verdana"/>
                <a:sym typeface="Verdana"/>
              </a:rPr>
              <a:t> this increase the expected revenue is anywhere between $4.95M to $41.32M</a:t>
            </a:r>
            <a:br>
              <a:rPr lang="en" sz="1300">
                <a:latin typeface="Verdana"/>
                <a:ea typeface="Verdana"/>
                <a:cs typeface="Verdana"/>
                <a:sym typeface="Verdana"/>
              </a:rPr>
            </a:br>
            <a:endParaRPr sz="1300">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sz="1300">
                <a:latin typeface="Verdana"/>
                <a:ea typeface="Verdana"/>
                <a:cs typeface="Verdana"/>
                <a:sym typeface="Verdana"/>
              </a:rPr>
              <a:t>To reduce the optimize the operational costs need to close the lease used runs</a:t>
            </a:r>
            <a:br>
              <a:rPr lang="en" sz="1300">
                <a:latin typeface="Verdana"/>
                <a:ea typeface="Verdana"/>
                <a:cs typeface="Verdana"/>
                <a:sym typeface="Verdana"/>
              </a:rPr>
            </a:br>
            <a:endParaRPr sz="1300">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sz="1300">
                <a:latin typeface="Verdana"/>
                <a:ea typeface="Verdana"/>
                <a:cs typeface="Verdana"/>
                <a:sym typeface="Verdana"/>
              </a:rPr>
              <a:t>Increasing the vertical drop by 150 ft and </a:t>
            </a:r>
            <a:r>
              <a:rPr lang="en" sz="1300">
                <a:latin typeface="Verdana"/>
                <a:ea typeface="Verdana"/>
                <a:cs typeface="Verdana"/>
                <a:sym typeface="Verdana"/>
              </a:rPr>
              <a:t>including</a:t>
            </a:r>
            <a:r>
              <a:rPr lang="en" sz="1300">
                <a:latin typeface="Verdana"/>
                <a:ea typeface="Verdana"/>
                <a:cs typeface="Verdana"/>
                <a:sym typeface="Verdana"/>
              </a:rPr>
              <a:t> additional run, chairlift will help the resort to increase the </a:t>
            </a:r>
            <a:r>
              <a:rPr lang="en" sz="1300">
                <a:latin typeface="Verdana"/>
                <a:ea typeface="Verdana"/>
                <a:cs typeface="Verdana"/>
                <a:sym typeface="Verdana"/>
              </a:rPr>
              <a:t>annual</a:t>
            </a:r>
            <a:r>
              <a:rPr lang="en" sz="1300">
                <a:latin typeface="Verdana"/>
                <a:ea typeface="Verdana"/>
                <a:cs typeface="Verdana"/>
                <a:sym typeface="Verdana"/>
              </a:rPr>
              <a:t> </a:t>
            </a:r>
            <a:r>
              <a:rPr lang="en" sz="1300">
                <a:latin typeface="Verdana"/>
                <a:ea typeface="Verdana"/>
                <a:cs typeface="Verdana"/>
                <a:sym typeface="Verdana"/>
              </a:rPr>
              <a:t>revenue</a:t>
            </a:r>
            <a:endParaRPr sz="13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nvSpPr>
        <p:spPr>
          <a:xfrm>
            <a:off x="812575" y="1409050"/>
            <a:ext cx="497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Project By: D Rajsagar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1" name="Google Shape;171;p24"/>
          <p:cNvSpPr txBox="1"/>
          <p:nvPr/>
        </p:nvSpPr>
        <p:spPr>
          <a:xfrm>
            <a:off x="2082300" y="2171550"/>
            <a:ext cx="4979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latin typeface="Lobster"/>
                <a:ea typeface="Lobster"/>
                <a:cs typeface="Lobster"/>
                <a:sym typeface="Lobster"/>
              </a:rPr>
              <a:t>Thank </a:t>
            </a:r>
            <a:r>
              <a:rPr lang="en" sz="4000">
                <a:latin typeface="Lobster"/>
                <a:ea typeface="Lobster"/>
                <a:cs typeface="Lobster"/>
                <a:sym typeface="Lobster"/>
              </a:rPr>
              <a:t>you</a:t>
            </a:r>
            <a:endParaRPr sz="40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94" name="Google Shape;94;p14"/>
          <p:cNvSpPr txBox="1"/>
          <p:nvPr>
            <p:ph idx="1" type="body"/>
          </p:nvPr>
        </p:nvSpPr>
        <p:spPr>
          <a:xfrm>
            <a:off x="729450" y="2078875"/>
            <a:ext cx="7688700" cy="1145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rgbClr val="000000"/>
              </a:buClr>
              <a:buFont typeface="Arial"/>
              <a:buNone/>
            </a:pPr>
            <a:r>
              <a:rPr b="1" lang="en" sz="1000" u="sng">
                <a:solidFill>
                  <a:srgbClr val="000000"/>
                </a:solidFill>
                <a:latin typeface="Verdana"/>
                <a:ea typeface="Verdana"/>
                <a:cs typeface="Verdana"/>
                <a:sym typeface="Verdana"/>
              </a:rPr>
              <a:t>Problem </a:t>
            </a:r>
            <a:r>
              <a:rPr b="1" lang="en" sz="1000" u="sng">
                <a:solidFill>
                  <a:srgbClr val="000000"/>
                </a:solidFill>
                <a:latin typeface="Verdana"/>
                <a:ea typeface="Verdana"/>
                <a:cs typeface="Verdana"/>
                <a:sym typeface="Verdana"/>
              </a:rPr>
              <a:t>Statement</a:t>
            </a:r>
            <a:r>
              <a:rPr b="1" lang="en" sz="1000" u="sng">
                <a:solidFill>
                  <a:srgbClr val="000000"/>
                </a:solidFill>
                <a:latin typeface="Verdana"/>
                <a:ea typeface="Verdana"/>
                <a:cs typeface="Verdana"/>
                <a:sym typeface="Verdana"/>
              </a:rPr>
              <a:t>:</a:t>
            </a:r>
            <a:r>
              <a:rPr b="1" lang="en" sz="1000">
                <a:solidFill>
                  <a:srgbClr val="000000"/>
                </a:solidFill>
                <a:latin typeface="Verdana"/>
                <a:ea typeface="Verdana"/>
                <a:cs typeface="Verdana"/>
                <a:sym typeface="Verdana"/>
              </a:rPr>
              <a:t> </a:t>
            </a:r>
            <a:br>
              <a:rPr b="1" lang="en" sz="1000">
                <a:solidFill>
                  <a:srgbClr val="000000"/>
                </a:solidFill>
                <a:latin typeface="Verdana"/>
                <a:ea typeface="Verdana"/>
                <a:cs typeface="Verdana"/>
                <a:sym typeface="Verdana"/>
              </a:rPr>
            </a:br>
            <a:br>
              <a:rPr b="1" lang="en" sz="1000">
                <a:solidFill>
                  <a:srgbClr val="000000"/>
                </a:solidFill>
                <a:latin typeface="Verdana"/>
                <a:ea typeface="Verdana"/>
                <a:cs typeface="Verdana"/>
                <a:sym typeface="Verdana"/>
              </a:rPr>
            </a:br>
            <a:r>
              <a:rPr lang="en" sz="1000">
                <a:solidFill>
                  <a:srgbClr val="000000"/>
                </a:solidFill>
                <a:latin typeface="Verdana"/>
                <a:ea typeface="Verdana"/>
                <a:cs typeface="Verdana"/>
                <a:sym typeface="Verdana"/>
              </a:rPr>
              <a:t>Big Mountain Resort wants to increase their ticket charge a premium above the average price of resorts in its market segment. Given the facilities and services that Big Mountain Resort is providing the current price on just the market average. So now the Resorts want to revise their ticket prices to capitalise on its facilities as much as it could. Also, they are considering a number of changes to cut down the maintenance costs. With these analysis we should be able to identity a price hike that shouldn’t undermining the ticket price or will support an even higher ticket price</a:t>
            </a:r>
            <a:endParaRPr sz="1000">
              <a:latin typeface="Verdana"/>
              <a:ea typeface="Verdana"/>
              <a:cs typeface="Verdana"/>
              <a:sym typeface="Verdana"/>
            </a:endParaRPr>
          </a:p>
        </p:txBody>
      </p:sp>
      <p:sp>
        <p:nvSpPr>
          <p:cNvPr id="95" name="Google Shape;95;p14"/>
          <p:cNvSpPr txBox="1"/>
          <p:nvPr>
            <p:ph idx="1" type="body"/>
          </p:nvPr>
        </p:nvSpPr>
        <p:spPr>
          <a:xfrm>
            <a:off x="727650" y="3145350"/>
            <a:ext cx="7688700" cy="843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000" u="sng">
                <a:solidFill>
                  <a:srgbClr val="000000"/>
                </a:solidFill>
                <a:latin typeface="Verdana"/>
                <a:ea typeface="Verdana"/>
                <a:cs typeface="Verdana"/>
                <a:sym typeface="Verdana"/>
              </a:rPr>
              <a:t>Objective</a:t>
            </a:r>
            <a:r>
              <a:rPr b="1" lang="en" sz="1000" u="sng">
                <a:solidFill>
                  <a:srgbClr val="000000"/>
                </a:solidFill>
                <a:latin typeface="Verdana"/>
                <a:ea typeface="Verdana"/>
                <a:cs typeface="Verdana"/>
                <a:sym typeface="Verdana"/>
              </a:rPr>
              <a:t>:</a:t>
            </a:r>
            <a:r>
              <a:rPr b="1" lang="en" sz="1000">
                <a:solidFill>
                  <a:srgbClr val="000000"/>
                </a:solidFill>
                <a:latin typeface="Verdana"/>
                <a:ea typeface="Verdana"/>
                <a:cs typeface="Verdana"/>
                <a:sym typeface="Verdana"/>
              </a:rPr>
              <a:t> </a:t>
            </a:r>
            <a:br>
              <a:rPr b="1" lang="en" sz="1000">
                <a:solidFill>
                  <a:srgbClr val="000000"/>
                </a:solidFill>
                <a:latin typeface="Verdana"/>
                <a:ea typeface="Verdana"/>
                <a:cs typeface="Verdana"/>
                <a:sym typeface="Verdana"/>
              </a:rPr>
            </a:br>
            <a:br>
              <a:rPr b="1" lang="en" sz="1000">
                <a:solidFill>
                  <a:srgbClr val="000000"/>
                </a:solidFill>
                <a:latin typeface="Verdana"/>
                <a:ea typeface="Verdana"/>
                <a:cs typeface="Verdana"/>
                <a:sym typeface="Verdana"/>
              </a:rPr>
            </a:br>
            <a:r>
              <a:rPr lang="en" sz="1000">
                <a:solidFill>
                  <a:srgbClr val="000000"/>
                </a:solidFill>
                <a:latin typeface="Verdana"/>
                <a:ea typeface="Verdana"/>
                <a:cs typeface="Verdana"/>
                <a:sym typeface="Verdana"/>
              </a:rPr>
              <a:t>By using Data exploration methods and using machine learning algorithms we want to reduce the current obtaining cost and increase the ticket price to be align with the market pricing</a:t>
            </a:r>
            <a:endParaRPr sz="1000">
              <a:latin typeface="Verdana"/>
              <a:ea typeface="Verdana"/>
              <a:cs typeface="Verdana"/>
              <a:sym typeface="Verdana"/>
            </a:endParaRPr>
          </a:p>
        </p:txBody>
      </p:sp>
      <p:sp>
        <p:nvSpPr>
          <p:cNvPr id="96" name="Google Shape;96;p14"/>
          <p:cNvSpPr txBox="1"/>
          <p:nvPr>
            <p:ph idx="1" type="body"/>
          </p:nvPr>
        </p:nvSpPr>
        <p:spPr>
          <a:xfrm>
            <a:off x="727650" y="3833225"/>
            <a:ext cx="7688700" cy="652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000" u="sng">
                <a:solidFill>
                  <a:srgbClr val="000000"/>
                </a:solidFill>
                <a:latin typeface="Verdana"/>
                <a:ea typeface="Verdana"/>
                <a:cs typeface="Verdana"/>
                <a:sym typeface="Verdana"/>
              </a:rPr>
              <a:t>Data Source</a:t>
            </a:r>
            <a:r>
              <a:rPr b="1" lang="en" sz="1000" u="sng">
                <a:solidFill>
                  <a:srgbClr val="000000"/>
                </a:solidFill>
                <a:latin typeface="Verdana"/>
                <a:ea typeface="Verdana"/>
                <a:cs typeface="Verdana"/>
                <a:sym typeface="Verdana"/>
              </a:rPr>
              <a:t>:</a:t>
            </a:r>
            <a:r>
              <a:rPr b="1" lang="en" sz="1000">
                <a:solidFill>
                  <a:srgbClr val="000000"/>
                </a:solidFill>
                <a:latin typeface="Verdana"/>
                <a:ea typeface="Verdana"/>
                <a:cs typeface="Verdana"/>
                <a:sym typeface="Verdana"/>
              </a:rPr>
              <a:t> </a:t>
            </a:r>
            <a:br>
              <a:rPr b="1" lang="en" sz="1000">
                <a:solidFill>
                  <a:srgbClr val="000000"/>
                </a:solidFill>
                <a:latin typeface="Verdana"/>
                <a:ea typeface="Verdana"/>
                <a:cs typeface="Verdana"/>
                <a:sym typeface="Verdana"/>
              </a:rPr>
            </a:br>
            <a:br>
              <a:rPr b="1" lang="en" sz="1000">
                <a:solidFill>
                  <a:srgbClr val="000000"/>
                </a:solidFill>
                <a:latin typeface="Verdana"/>
                <a:ea typeface="Verdana"/>
                <a:cs typeface="Verdana"/>
                <a:sym typeface="Verdana"/>
              </a:rPr>
            </a:br>
            <a:r>
              <a:rPr lang="en" sz="1000">
                <a:solidFill>
                  <a:srgbClr val="000000"/>
                </a:solidFill>
                <a:latin typeface="Verdana"/>
                <a:ea typeface="Verdana"/>
                <a:cs typeface="Verdana"/>
                <a:sym typeface="Verdana"/>
              </a:rPr>
              <a:t>Ski_report_data.csv Ski Resort Data collected over last year</a:t>
            </a:r>
            <a:endParaRPr sz="1000">
              <a:latin typeface="Verdana"/>
              <a:ea typeface="Verdana"/>
              <a:cs typeface="Verdana"/>
              <a:sym typeface="Verdana"/>
            </a:endParaRPr>
          </a:p>
        </p:txBody>
      </p:sp>
      <p:sp>
        <p:nvSpPr>
          <p:cNvPr id="97" name="Google Shape;97;p14"/>
          <p:cNvSpPr txBox="1"/>
          <p:nvPr>
            <p:ph idx="1" type="body"/>
          </p:nvPr>
        </p:nvSpPr>
        <p:spPr>
          <a:xfrm>
            <a:off x="727650" y="4381025"/>
            <a:ext cx="7688700" cy="652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000" u="sng">
                <a:solidFill>
                  <a:srgbClr val="000000"/>
                </a:solidFill>
                <a:latin typeface="Verdana"/>
                <a:ea typeface="Verdana"/>
                <a:cs typeface="Verdana"/>
                <a:sym typeface="Verdana"/>
              </a:rPr>
              <a:t>Target Feature</a:t>
            </a:r>
            <a:r>
              <a:rPr b="1" lang="en" sz="1000" u="sng">
                <a:solidFill>
                  <a:srgbClr val="000000"/>
                </a:solidFill>
                <a:latin typeface="Verdana"/>
                <a:ea typeface="Verdana"/>
                <a:cs typeface="Verdana"/>
                <a:sym typeface="Verdana"/>
              </a:rPr>
              <a:t>:</a:t>
            </a:r>
            <a:r>
              <a:rPr b="1" lang="en" sz="1000">
                <a:solidFill>
                  <a:srgbClr val="000000"/>
                </a:solidFill>
                <a:latin typeface="Verdana"/>
                <a:ea typeface="Verdana"/>
                <a:cs typeface="Verdana"/>
                <a:sym typeface="Verdana"/>
              </a:rPr>
              <a:t> </a:t>
            </a:r>
            <a:br>
              <a:rPr b="1" lang="en" sz="1000">
                <a:solidFill>
                  <a:srgbClr val="000000"/>
                </a:solidFill>
                <a:latin typeface="Verdana"/>
                <a:ea typeface="Verdana"/>
                <a:cs typeface="Verdana"/>
                <a:sym typeface="Verdana"/>
              </a:rPr>
            </a:br>
            <a:br>
              <a:rPr b="1" lang="en" sz="1000">
                <a:solidFill>
                  <a:srgbClr val="000000"/>
                </a:solidFill>
                <a:latin typeface="Verdana"/>
                <a:ea typeface="Verdana"/>
                <a:cs typeface="Verdana"/>
                <a:sym typeface="Verdana"/>
              </a:rPr>
            </a:br>
            <a:r>
              <a:rPr lang="en" sz="1000">
                <a:solidFill>
                  <a:srgbClr val="000000"/>
                </a:solidFill>
                <a:latin typeface="Verdana"/>
                <a:ea typeface="Verdana"/>
                <a:cs typeface="Verdana"/>
                <a:sym typeface="Verdana"/>
              </a:rPr>
              <a:t>Ticket Price</a:t>
            </a:r>
            <a:endParaRPr sz="10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03" name="Google Shape;103;p15"/>
          <p:cNvSpPr txBox="1"/>
          <p:nvPr>
            <p:ph idx="1" type="body"/>
          </p:nvPr>
        </p:nvSpPr>
        <p:spPr>
          <a:xfrm>
            <a:off x="729450" y="2078875"/>
            <a:ext cx="7688700" cy="2779500"/>
          </a:xfrm>
          <a:prstGeom prst="rect">
            <a:avLst/>
          </a:prstGeom>
        </p:spPr>
        <p:txBody>
          <a:bodyPr anchorCtr="0" anchor="t" bIns="91425" lIns="91425" spcFirstLastPara="1" rIns="91425" wrap="square" tIns="91425">
            <a:noAutofit/>
          </a:bodyPr>
          <a:lstStyle/>
          <a:p>
            <a:pPr indent="0" lvl="0" marL="0" rtl="0" algn="just">
              <a:spcBef>
                <a:spcPts val="1800"/>
              </a:spcBef>
              <a:spcAft>
                <a:spcPts val="0"/>
              </a:spcAft>
              <a:buNone/>
            </a:pPr>
            <a:r>
              <a:rPr b="1" lang="en" sz="1000">
                <a:solidFill>
                  <a:srgbClr val="000000"/>
                </a:solidFill>
                <a:latin typeface="Verdana"/>
                <a:ea typeface="Verdana"/>
                <a:cs typeface="Verdana"/>
                <a:sym typeface="Verdana"/>
              </a:rPr>
              <a:t>Immediate Recommendations:</a:t>
            </a:r>
            <a:endParaRPr b="1" sz="1000">
              <a:solidFill>
                <a:srgbClr val="000000"/>
              </a:solidFill>
              <a:latin typeface="Verdana"/>
              <a:ea typeface="Verdana"/>
              <a:cs typeface="Verdana"/>
              <a:sym typeface="Verdana"/>
            </a:endParaRPr>
          </a:p>
          <a:p>
            <a:pPr indent="-228600" lvl="0" marL="228600" rtl="0" algn="just">
              <a:spcBef>
                <a:spcPts val="1200"/>
              </a:spcBef>
              <a:spcAft>
                <a:spcPts val="0"/>
              </a:spcAft>
              <a:buNone/>
            </a:pPr>
            <a:r>
              <a:rPr lang="en" sz="1000">
                <a:solidFill>
                  <a:srgbClr val="000000"/>
                </a:solidFill>
                <a:latin typeface="Verdana"/>
                <a:ea typeface="Verdana"/>
                <a:cs typeface="Verdana"/>
                <a:sym typeface="Verdana"/>
              </a:rPr>
              <a:t>1. 	Increase the price of the ticket to a minimum amount recommended by the model which is $83.83 per day ticket. So the slight increase of $3.83 should drive the revenue to 2.3% high and this can be validated using the recent sales data</a:t>
            </a:r>
            <a:endParaRPr sz="1000">
              <a:solidFill>
                <a:srgbClr val="000000"/>
              </a:solidFill>
              <a:latin typeface="Verdana"/>
              <a:ea typeface="Verdana"/>
              <a:cs typeface="Verdana"/>
              <a:sym typeface="Verdana"/>
            </a:endParaRPr>
          </a:p>
          <a:p>
            <a:pPr indent="-228600" lvl="0" marL="228600" rtl="0" algn="just">
              <a:spcBef>
                <a:spcPts val="1200"/>
              </a:spcBef>
              <a:spcAft>
                <a:spcPts val="0"/>
              </a:spcAft>
              <a:buNone/>
            </a:pPr>
            <a:r>
              <a:rPr lang="en" sz="1000">
                <a:solidFill>
                  <a:srgbClr val="000000"/>
                </a:solidFill>
                <a:latin typeface="Verdana"/>
                <a:ea typeface="Verdana"/>
                <a:cs typeface="Verdana"/>
                <a:sym typeface="Verdana"/>
              </a:rPr>
              <a:t>2. 	Our plan is to bring up the ticket price all the way up to $104.61 from observing the positive results from step by step price increasing</a:t>
            </a:r>
            <a:endParaRPr sz="1000">
              <a:solidFill>
                <a:srgbClr val="000000"/>
              </a:solidFill>
              <a:latin typeface="Verdana"/>
              <a:ea typeface="Verdana"/>
              <a:cs typeface="Verdana"/>
              <a:sym typeface="Verdana"/>
            </a:endParaRPr>
          </a:p>
          <a:p>
            <a:pPr indent="-228600" lvl="0" marL="228600" rtl="0" algn="just">
              <a:spcBef>
                <a:spcPts val="1200"/>
              </a:spcBef>
              <a:spcAft>
                <a:spcPts val="0"/>
              </a:spcAft>
              <a:buNone/>
            </a:pPr>
            <a:r>
              <a:rPr lang="en" sz="1000">
                <a:solidFill>
                  <a:srgbClr val="000000"/>
                </a:solidFill>
                <a:latin typeface="Verdana"/>
                <a:ea typeface="Verdana"/>
                <a:cs typeface="Verdana"/>
                <a:sym typeface="Verdana"/>
              </a:rPr>
              <a:t>3.  One of the main agendas of our model is to decrease some operating costs, the model suggests to close the runs which are less popular or least traveled. Per the results yield by the model it’s expected closing one run shouldn't affect the revenue however, closing multiple runs will lead to a non profit. Consider operating these runs only when observed an increase in demand. In the meantime, the operating costs saved during off days can be added to the resort’s savings.</a:t>
            </a:r>
            <a:endParaRPr sz="1000">
              <a:solidFill>
                <a:srgbClr val="000000"/>
              </a:solidFill>
              <a:latin typeface="Verdana"/>
              <a:ea typeface="Verdana"/>
              <a:cs typeface="Verdana"/>
              <a:sym typeface="Verdana"/>
            </a:endParaRPr>
          </a:p>
          <a:p>
            <a:pPr indent="0" lvl="0" marL="0" rtl="0" algn="l">
              <a:spcBef>
                <a:spcPts val="800"/>
              </a:spcBef>
              <a:spcAft>
                <a:spcPts val="120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09" name="Google Shape;109;p16"/>
          <p:cNvSpPr txBox="1"/>
          <p:nvPr>
            <p:ph idx="1" type="body"/>
          </p:nvPr>
        </p:nvSpPr>
        <p:spPr>
          <a:xfrm>
            <a:off x="729450" y="2078875"/>
            <a:ext cx="7688700" cy="2779500"/>
          </a:xfrm>
          <a:prstGeom prst="rect">
            <a:avLst/>
          </a:prstGeom>
        </p:spPr>
        <p:txBody>
          <a:bodyPr anchorCtr="0" anchor="t" bIns="91425" lIns="91425" spcFirstLastPara="1" rIns="91425" wrap="square" tIns="91425">
            <a:noAutofit/>
          </a:bodyPr>
          <a:lstStyle/>
          <a:p>
            <a:pPr indent="0" lvl="0" marL="0" rtl="0" algn="just">
              <a:spcBef>
                <a:spcPts val="1800"/>
              </a:spcBef>
              <a:spcAft>
                <a:spcPts val="0"/>
              </a:spcAft>
              <a:buNone/>
            </a:pPr>
            <a:r>
              <a:rPr b="1" lang="en" sz="1000">
                <a:solidFill>
                  <a:srgbClr val="000000"/>
                </a:solidFill>
                <a:latin typeface="Verdana"/>
                <a:ea typeface="Verdana"/>
                <a:cs typeface="Verdana"/>
                <a:sym typeface="Verdana"/>
              </a:rPr>
              <a:t>Short Term Recommendations:</a:t>
            </a:r>
            <a:endParaRPr b="1" sz="1000">
              <a:solidFill>
                <a:srgbClr val="000000"/>
              </a:solidFill>
              <a:latin typeface="Verdana"/>
              <a:ea typeface="Verdana"/>
              <a:cs typeface="Verdana"/>
              <a:sym typeface="Verdana"/>
            </a:endParaRPr>
          </a:p>
          <a:p>
            <a:pPr indent="-228600" lvl="0" marL="228600" rtl="0" algn="just">
              <a:spcBef>
                <a:spcPts val="1200"/>
              </a:spcBef>
              <a:spcAft>
                <a:spcPts val="0"/>
              </a:spcAft>
              <a:buNone/>
            </a:pPr>
            <a:r>
              <a:rPr lang="en" sz="1000">
                <a:solidFill>
                  <a:srgbClr val="000000"/>
                </a:solidFill>
                <a:latin typeface="Verdana"/>
                <a:ea typeface="Verdana"/>
                <a:cs typeface="Verdana"/>
                <a:sym typeface="Verdana"/>
              </a:rPr>
              <a:t>1.  As mentioned earlier the key features that can support the ticket pricing greatly are Snow Making, Runs and Vertical drops. By considering the suggestions yield from the model adding a run, increasing the vertical drop by 150 feet, and installing an additional chair lift increases the ticket price by $1.99 and this can increase the revenue by about $3.48M per season. These add ons accommodate and offset the $1.54M increase in resort’s operational cost and bring in profit of $1.94M above that amount.</a:t>
            </a:r>
            <a:endParaRPr sz="1000">
              <a:solidFill>
                <a:srgbClr val="000000"/>
              </a:solidFill>
              <a:latin typeface="Verdana"/>
              <a:ea typeface="Verdana"/>
              <a:cs typeface="Verdana"/>
              <a:sym typeface="Verdana"/>
            </a:endParaRPr>
          </a:p>
          <a:p>
            <a:pPr indent="-228600" lvl="0" marL="228600" rtl="0" algn="just">
              <a:spcBef>
                <a:spcPts val="1200"/>
              </a:spcBef>
              <a:spcAft>
                <a:spcPts val="0"/>
              </a:spcAft>
              <a:buNone/>
            </a:pPr>
            <a:r>
              <a:rPr lang="en" sz="1000">
                <a:solidFill>
                  <a:srgbClr val="000000"/>
                </a:solidFill>
                <a:latin typeface="Verdana"/>
                <a:ea typeface="Verdana"/>
                <a:cs typeface="Verdana"/>
                <a:sym typeface="Verdana"/>
              </a:rPr>
              <a:t>2.   One of the suggestions is increasing the snow making space and these may not make any difference in the pricing from the last recommendations and increase in ticket price by $1.99 and annual revenue increase to $3.48M. This change can attract more visitors and eventually helps in increasing the overall revenue.</a:t>
            </a:r>
            <a:endParaRPr sz="1000">
              <a:solidFill>
                <a:srgbClr val="000000"/>
              </a:solidFill>
              <a:latin typeface="Verdana"/>
              <a:ea typeface="Verdana"/>
              <a:cs typeface="Verdana"/>
              <a:sym typeface="Verdana"/>
            </a:endParaRPr>
          </a:p>
          <a:p>
            <a:pPr indent="0" lvl="0" marL="0" rtl="0" algn="l">
              <a:spcBef>
                <a:spcPts val="800"/>
              </a:spcBef>
              <a:spcAft>
                <a:spcPts val="1200"/>
              </a:spcAft>
              <a:buNone/>
            </a:pPr>
            <a:r>
              <a:t/>
            </a:r>
            <a:endParaRPr b="1" sz="1000">
              <a:solidFill>
                <a:srgbClr val="000000"/>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pic>
        <p:nvPicPr>
          <p:cNvPr id="115" name="Google Shape;115;p17"/>
          <p:cNvPicPr preferRelativeResize="0"/>
          <p:nvPr/>
        </p:nvPicPr>
        <p:blipFill>
          <a:blip r:embed="rId3">
            <a:alphaModFix/>
          </a:blip>
          <a:stretch>
            <a:fillRect/>
          </a:stretch>
        </p:blipFill>
        <p:spPr>
          <a:xfrm>
            <a:off x="256125" y="1897075"/>
            <a:ext cx="5775338" cy="2984850"/>
          </a:xfrm>
          <a:prstGeom prst="rect">
            <a:avLst/>
          </a:prstGeom>
          <a:noFill/>
          <a:ln>
            <a:noFill/>
          </a:ln>
        </p:spPr>
      </p:pic>
      <p:sp>
        <p:nvSpPr>
          <p:cNvPr id="116" name="Google Shape;116;p17"/>
          <p:cNvSpPr txBox="1"/>
          <p:nvPr/>
        </p:nvSpPr>
        <p:spPr>
          <a:xfrm>
            <a:off x="6120325" y="1897075"/>
            <a:ext cx="27576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en" sz="1100" u="sng">
                <a:latin typeface="Verdana"/>
                <a:ea typeface="Verdana"/>
                <a:cs typeface="Verdana"/>
                <a:sym typeface="Verdana"/>
              </a:rPr>
              <a:t>Observation from Model</a:t>
            </a:r>
            <a:br>
              <a:rPr lang="en" sz="1100" u="sng">
                <a:latin typeface="Verdana"/>
                <a:ea typeface="Verdana"/>
                <a:cs typeface="Verdana"/>
                <a:sym typeface="Verdana"/>
              </a:rPr>
            </a:br>
            <a:endParaRPr sz="1100" u="sng">
              <a:latin typeface="Verdana"/>
              <a:ea typeface="Verdana"/>
              <a:cs typeface="Verdana"/>
              <a:sym typeface="Verdana"/>
            </a:endParaRPr>
          </a:p>
          <a:p>
            <a:pPr indent="0" lvl="0" marL="0" rtl="0" algn="l">
              <a:spcBef>
                <a:spcPts val="0"/>
              </a:spcBef>
              <a:spcAft>
                <a:spcPts val="0"/>
              </a:spcAft>
              <a:buNone/>
            </a:pPr>
            <a:r>
              <a:rPr lang="en" sz="1100">
                <a:latin typeface="Verdana"/>
                <a:ea typeface="Verdana"/>
                <a:cs typeface="Verdana"/>
                <a:sym typeface="Verdana"/>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sz="11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7650" y="62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&amp; Analysis (Ticket Prices)</a:t>
            </a:r>
            <a:endParaRPr/>
          </a:p>
        </p:txBody>
      </p:sp>
      <p:pic>
        <p:nvPicPr>
          <p:cNvPr id="122" name="Google Shape;122;p18"/>
          <p:cNvPicPr preferRelativeResize="0"/>
          <p:nvPr/>
        </p:nvPicPr>
        <p:blipFill>
          <a:blip r:embed="rId3">
            <a:alphaModFix/>
          </a:blip>
          <a:stretch>
            <a:fillRect/>
          </a:stretch>
        </p:blipFill>
        <p:spPr>
          <a:xfrm>
            <a:off x="4619767" y="1933838"/>
            <a:ext cx="4306691" cy="2209475"/>
          </a:xfrm>
          <a:prstGeom prst="rect">
            <a:avLst/>
          </a:prstGeom>
          <a:noFill/>
          <a:ln>
            <a:noFill/>
          </a:ln>
        </p:spPr>
      </p:pic>
      <p:pic>
        <p:nvPicPr>
          <p:cNvPr id="123" name="Google Shape;123;p18"/>
          <p:cNvPicPr preferRelativeResize="0"/>
          <p:nvPr/>
        </p:nvPicPr>
        <p:blipFill>
          <a:blip r:embed="rId4">
            <a:alphaModFix/>
          </a:blip>
          <a:stretch>
            <a:fillRect/>
          </a:stretch>
        </p:blipFill>
        <p:spPr>
          <a:xfrm>
            <a:off x="402425" y="1933813"/>
            <a:ext cx="4134050" cy="220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7650" y="62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&amp; Analysis (Vertical drop &amp; Snowmaking area)</a:t>
            </a:r>
            <a:endParaRPr/>
          </a:p>
        </p:txBody>
      </p:sp>
      <p:pic>
        <p:nvPicPr>
          <p:cNvPr id="129" name="Google Shape;129;p19"/>
          <p:cNvPicPr preferRelativeResize="0"/>
          <p:nvPr/>
        </p:nvPicPr>
        <p:blipFill rotWithShape="1">
          <a:blip r:embed="rId3">
            <a:alphaModFix/>
          </a:blip>
          <a:srcRect b="2189" l="0" r="0" t="2189"/>
          <a:stretch/>
        </p:blipFill>
        <p:spPr>
          <a:xfrm>
            <a:off x="4619767" y="1933838"/>
            <a:ext cx="4306691" cy="2209474"/>
          </a:xfrm>
          <a:prstGeom prst="rect">
            <a:avLst/>
          </a:prstGeom>
          <a:noFill/>
          <a:ln>
            <a:noFill/>
          </a:ln>
        </p:spPr>
      </p:pic>
      <p:pic>
        <p:nvPicPr>
          <p:cNvPr id="130" name="Google Shape;130;p19"/>
          <p:cNvPicPr preferRelativeResize="0"/>
          <p:nvPr/>
        </p:nvPicPr>
        <p:blipFill rotWithShape="1">
          <a:blip r:embed="rId4">
            <a:alphaModFix/>
          </a:blip>
          <a:srcRect b="387" l="0" r="0" t="377"/>
          <a:stretch/>
        </p:blipFill>
        <p:spPr>
          <a:xfrm>
            <a:off x="402425" y="1933813"/>
            <a:ext cx="4134050" cy="2209500"/>
          </a:xfrm>
          <a:prstGeom prst="rect">
            <a:avLst/>
          </a:prstGeom>
          <a:noFill/>
          <a:ln>
            <a:noFill/>
          </a:ln>
        </p:spPr>
      </p:pic>
      <p:sp>
        <p:nvSpPr>
          <p:cNvPr id="131" name="Google Shape;131;p19"/>
          <p:cNvSpPr txBox="1"/>
          <p:nvPr/>
        </p:nvSpPr>
        <p:spPr>
          <a:xfrm>
            <a:off x="727650" y="4244475"/>
            <a:ext cx="37590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000">
                <a:latin typeface="Lato"/>
                <a:ea typeface="Lato"/>
                <a:cs typeface="Lato"/>
                <a:sym typeface="Lato"/>
              </a:rPr>
              <a:t>Big Mountain is doing well for vertical drop, but there are still quite a few resorts with a greater drop.</a:t>
            </a:r>
            <a:endParaRPr sz="1000">
              <a:latin typeface="Lato"/>
              <a:ea typeface="Lato"/>
              <a:cs typeface="Lato"/>
              <a:sym typeface="Lato"/>
            </a:endParaRPr>
          </a:p>
          <a:p>
            <a:pPr indent="0" lvl="0" marL="0" rtl="0" algn="l">
              <a:spcBef>
                <a:spcPts val="1200"/>
              </a:spcBef>
              <a:spcAft>
                <a:spcPts val="0"/>
              </a:spcAft>
              <a:buNone/>
            </a:pPr>
            <a:r>
              <a:t/>
            </a:r>
            <a:endParaRPr sz="1000">
              <a:latin typeface="Lato"/>
              <a:ea typeface="Lato"/>
              <a:cs typeface="Lato"/>
              <a:sym typeface="Lato"/>
            </a:endParaRPr>
          </a:p>
        </p:txBody>
      </p:sp>
      <p:sp>
        <p:nvSpPr>
          <p:cNvPr id="132" name="Google Shape;132;p19"/>
          <p:cNvSpPr txBox="1"/>
          <p:nvPr/>
        </p:nvSpPr>
        <p:spPr>
          <a:xfrm>
            <a:off x="4893613" y="4244475"/>
            <a:ext cx="37590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latin typeface="Lato"/>
                <a:ea typeface="Lato"/>
                <a:cs typeface="Lato"/>
                <a:sym typeface="Lato"/>
              </a:rPr>
              <a:t>Big Mountain is very high up the league table of </a:t>
            </a:r>
            <a:r>
              <a:rPr lang="en" sz="1000">
                <a:latin typeface="Lato"/>
                <a:ea typeface="Lato"/>
                <a:cs typeface="Lato"/>
                <a:sym typeface="Lato"/>
              </a:rPr>
              <a:t>snowmaking</a:t>
            </a:r>
            <a:r>
              <a:rPr lang="en" sz="1000">
                <a:latin typeface="Lato"/>
                <a:ea typeface="Lato"/>
                <a:cs typeface="Lato"/>
                <a:sym typeface="Lato"/>
              </a:rPr>
              <a:t> area.</a:t>
            </a:r>
            <a:endParaRPr sz="1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7650" y="62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&amp; Analysis (No. of Chairs &amp; Fast quads)</a:t>
            </a:r>
            <a:endParaRPr/>
          </a:p>
        </p:txBody>
      </p:sp>
      <p:pic>
        <p:nvPicPr>
          <p:cNvPr id="138" name="Google Shape;138;p20"/>
          <p:cNvPicPr preferRelativeResize="0"/>
          <p:nvPr/>
        </p:nvPicPr>
        <p:blipFill rotWithShape="1">
          <a:blip r:embed="rId3">
            <a:alphaModFix/>
          </a:blip>
          <a:srcRect b="0" l="661" r="661" t="0"/>
          <a:stretch/>
        </p:blipFill>
        <p:spPr>
          <a:xfrm>
            <a:off x="4619767" y="1933838"/>
            <a:ext cx="4306692" cy="2209474"/>
          </a:xfrm>
          <a:prstGeom prst="rect">
            <a:avLst/>
          </a:prstGeom>
          <a:noFill/>
          <a:ln>
            <a:noFill/>
          </a:ln>
        </p:spPr>
      </p:pic>
      <p:pic>
        <p:nvPicPr>
          <p:cNvPr id="139" name="Google Shape;139;p20"/>
          <p:cNvPicPr preferRelativeResize="0"/>
          <p:nvPr/>
        </p:nvPicPr>
        <p:blipFill rotWithShape="1">
          <a:blip r:embed="rId4">
            <a:alphaModFix/>
          </a:blip>
          <a:srcRect b="661" l="0" r="0" t="661"/>
          <a:stretch/>
        </p:blipFill>
        <p:spPr>
          <a:xfrm>
            <a:off x="402425" y="1933813"/>
            <a:ext cx="4134051" cy="2209500"/>
          </a:xfrm>
          <a:prstGeom prst="rect">
            <a:avLst/>
          </a:prstGeom>
          <a:noFill/>
          <a:ln>
            <a:noFill/>
          </a:ln>
        </p:spPr>
      </p:pic>
      <p:sp>
        <p:nvSpPr>
          <p:cNvPr id="140" name="Google Shape;140;p20"/>
          <p:cNvSpPr txBox="1"/>
          <p:nvPr/>
        </p:nvSpPr>
        <p:spPr>
          <a:xfrm>
            <a:off x="727650" y="4244475"/>
            <a:ext cx="375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Big Mountain has amongst the highest number of total chairs, resorts with more appear to be outliers.</a:t>
            </a:r>
            <a:endParaRPr sz="1000">
              <a:latin typeface="Lato"/>
              <a:ea typeface="Lato"/>
              <a:cs typeface="Lato"/>
              <a:sym typeface="Lato"/>
            </a:endParaRPr>
          </a:p>
        </p:txBody>
      </p:sp>
      <p:sp>
        <p:nvSpPr>
          <p:cNvPr id="141" name="Google Shape;141;p20"/>
          <p:cNvSpPr txBox="1"/>
          <p:nvPr/>
        </p:nvSpPr>
        <p:spPr>
          <a:xfrm>
            <a:off x="4893613" y="4244475"/>
            <a:ext cx="37590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latin typeface="Lato"/>
                <a:ea typeface="Lato"/>
                <a:cs typeface="Lato"/>
                <a:sym typeface="Lato"/>
              </a:rPr>
              <a:t>Most resorts have no fast quads. Big Mountain has 3, which puts it high up that league table. </a:t>
            </a:r>
            <a:endParaRPr sz="1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7650" y="62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&amp; Analysis (Runs)</a:t>
            </a:r>
            <a:endParaRPr/>
          </a:p>
        </p:txBody>
      </p:sp>
      <p:pic>
        <p:nvPicPr>
          <p:cNvPr id="147" name="Google Shape;147;p21"/>
          <p:cNvPicPr preferRelativeResize="0"/>
          <p:nvPr/>
        </p:nvPicPr>
        <p:blipFill rotWithShape="1">
          <a:blip r:embed="rId3">
            <a:alphaModFix/>
          </a:blip>
          <a:srcRect b="2534" l="0" r="0" t="2525"/>
          <a:stretch/>
        </p:blipFill>
        <p:spPr>
          <a:xfrm>
            <a:off x="4619767" y="1933838"/>
            <a:ext cx="4306692" cy="2209475"/>
          </a:xfrm>
          <a:prstGeom prst="rect">
            <a:avLst/>
          </a:prstGeom>
          <a:noFill/>
          <a:ln>
            <a:noFill/>
          </a:ln>
        </p:spPr>
      </p:pic>
      <p:pic>
        <p:nvPicPr>
          <p:cNvPr id="148" name="Google Shape;148;p21"/>
          <p:cNvPicPr preferRelativeResize="0"/>
          <p:nvPr/>
        </p:nvPicPr>
        <p:blipFill rotWithShape="1">
          <a:blip r:embed="rId4">
            <a:alphaModFix/>
          </a:blip>
          <a:srcRect b="768" l="0" r="0" t="768"/>
          <a:stretch/>
        </p:blipFill>
        <p:spPr>
          <a:xfrm>
            <a:off x="402425" y="1933813"/>
            <a:ext cx="4134051" cy="2209500"/>
          </a:xfrm>
          <a:prstGeom prst="rect">
            <a:avLst/>
          </a:prstGeom>
          <a:noFill/>
          <a:ln>
            <a:noFill/>
          </a:ln>
        </p:spPr>
      </p:pic>
      <p:sp>
        <p:nvSpPr>
          <p:cNvPr id="149" name="Google Shape;149;p21"/>
          <p:cNvSpPr txBox="1"/>
          <p:nvPr/>
        </p:nvSpPr>
        <p:spPr>
          <a:xfrm>
            <a:off x="727650" y="4244475"/>
            <a:ext cx="375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Big Mountain compares well for the number of runs. There are some resorts with more, but not many.</a:t>
            </a:r>
            <a:endParaRPr sz="1000">
              <a:latin typeface="Lato"/>
              <a:ea typeface="Lato"/>
              <a:cs typeface="Lato"/>
              <a:sym typeface="Lato"/>
            </a:endParaRPr>
          </a:p>
        </p:txBody>
      </p:sp>
      <p:sp>
        <p:nvSpPr>
          <p:cNvPr id="150" name="Google Shape;150;p21"/>
          <p:cNvSpPr txBox="1"/>
          <p:nvPr/>
        </p:nvSpPr>
        <p:spPr>
          <a:xfrm>
            <a:off x="4893613" y="4244475"/>
            <a:ext cx="37590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latin typeface="Lato"/>
                <a:ea typeface="Lato"/>
                <a:cs typeface="Lato"/>
                <a:sym typeface="Lato"/>
              </a:rPr>
              <a:t>Big Mountain has one of the longest runs. Although it is just over half the length of the longest, the longer ones are rare.</a:t>
            </a:r>
            <a:endParaRPr sz="1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