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U ovoj tablici možemo vidjeti kako s malim udjelom originalnog skupa za treniranje možemo postići visoku točnost zahvaljujući kompresiji HOSVD-om, npr za kompresiju od 99.2% postižemo točnost od 95.4%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sz="1600">
                <a:solidFill>
                  <a:schemeClr val="accent1"/>
                </a:solidFill>
                <a:latin typeface="Lato"/>
                <a:ea typeface="Lato"/>
                <a:cs typeface="Lato"/>
                <a:sym typeface="Lato"/>
              </a:rPr>
              <a:t>tj. znantnom manjem utrošku memoriji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Naš glavni problem je kako pridružiti nepoznati objekt jednoj od 10 unaprijed zadanih klasa.U našem radu proučit ćemo dva jednostavna algoritma koja se temelje na singularnoj dekompoziciji višeg reda tenzora. Često se klasifikacijski algoritmi testiraju na rukom pisanim znamenkama. Konkretno, mi u ovom radu testiramo algoritme na podacima iz USPS-a. Koristile smo cijelu bazu, od približno 9000 znamenki, koju smo na slučajan način podijelile na dva jednaka dijela.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U oba algoritma najbitniji rezultat koji koristimo je singularna dekompozicija višeg reda tenzora. Tu nam je izrazito korisno svojstvo (2) (b) koje kaže da su norme “slice-ova” jezgrenog tenzora opadajuće, tj. ”masa” jezgre tenzora S jekoncentrirana u okolini koordinate (1,1,1). To je svojstvo koje  omogu´cava da koristimo HOSVD za kompresiju podataka.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Uspješnost je visoka čak i kada smo znatno reducirali broj baznih matrica. Uočavamo da za samo 1 baznu matricu po klasi imamo uspješnost višu od 84%, dok je najveća uspješnost postignuta za 15 baznih matrica i iznosi oko 96%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Na slici vidimo da su za male vrijednosti p i q gdje su podaci reducirani za više od 98% rezultati iznenađujuće dobri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h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h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222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Primjena HOSVD-a u klasifikaciji rukom pisanih znamenki</a:t>
            </a:r>
            <a:endParaRPr/>
          </a:p>
        </p:txBody>
      </p:sp>
      <p:sp>
        <p:nvSpPr>
          <p:cNvPr id="87" name="Shape 87"/>
          <p:cNvSpPr txBox="1"/>
          <p:nvPr>
            <p:ph idx="1" type="subTitle"/>
          </p:nvPr>
        </p:nvSpPr>
        <p:spPr>
          <a:xfrm>
            <a:off x="727952" y="3914425"/>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hr"/>
              <a:t>Dorotea Rajšel, Iva Sokač</a:t>
            </a:r>
            <a:endParaRPr b="1" i="1"/>
          </a:p>
        </p:txBody>
      </p:sp>
      <p:sp>
        <p:nvSpPr>
          <p:cNvPr id="88" name="Shape 88"/>
          <p:cNvSpPr txBox="1"/>
          <p:nvPr/>
        </p:nvSpPr>
        <p:spPr>
          <a:xfrm>
            <a:off x="1906800" y="4522800"/>
            <a:ext cx="5333400" cy="6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hr"/>
              <a:t>seminarski rad iz kolegija Matematičko modeliranje pretraživača</a:t>
            </a:r>
            <a:endParaRPr/>
          </a:p>
          <a:p>
            <a:pPr indent="0" lvl="0" marL="0" algn="ctr">
              <a:spcBef>
                <a:spcPts val="0"/>
              </a:spcBef>
              <a:spcAft>
                <a:spcPts val="0"/>
              </a:spcAft>
              <a:buNone/>
            </a:pPr>
            <a:r>
              <a:rPr lang="hr"/>
              <a:t>mentor: prof. dr. sc. Zlatko Drmač</a:t>
            </a:r>
            <a:endParaRPr/>
          </a:p>
        </p:txBody>
      </p:sp>
      <p:sp>
        <p:nvSpPr>
          <p:cNvPr id="89" name="Shape 89"/>
          <p:cNvSpPr txBox="1"/>
          <p:nvPr/>
        </p:nvSpPr>
        <p:spPr>
          <a:xfrm>
            <a:off x="2589300" y="0"/>
            <a:ext cx="3965400" cy="4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hr"/>
              <a:t>Sveučilište u Zagrebu</a:t>
            </a:r>
            <a:endParaRPr/>
          </a:p>
          <a:p>
            <a:pPr indent="0" lvl="0" marL="0" rtl="0" algn="ctr">
              <a:spcBef>
                <a:spcPts val="0"/>
              </a:spcBef>
              <a:spcAft>
                <a:spcPts val="0"/>
              </a:spcAft>
              <a:buNone/>
            </a:pPr>
            <a:r>
              <a:rPr lang="hr"/>
              <a:t>Prirodoslovno-matematički fakultet</a:t>
            </a:r>
            <a:endParaRPr/>
          </a:p>
          <a:p>
            <a:pPr indent="0" lvl="0" marL="0" rtl="0" algn="ctr">
              <a:spcBef>
                <a:spcPts val="0"/>
              </a:spcBef>
              <a:spcAft>
                <a:spcPts val="0"/>
              </a:spcAft>
              <a:buNone/>
            </a:pPr>
            <a:r>
              <a:rPr lang="hr"/>
              <a:t>Matematički odsjek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txBox="1"/>
          <p:nvPr>
            <p:ph idx="1" type="body"/>
          </p:nvPr>
        </p:nvSpPr>
        <p:spPr>
          <a:xfrm>
            <a:off x="793650" y="4572000"/>
            <a:ext cx="79503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hr"/>
              <a:t>Rezultati klasifikacije drugim algoritmom za različite brojeve baznih matrica i parametara p i q</a:t>
            </a:r>
            <a:endParaRPr b="1"/>
          </a:p>
          <a:p>
            <a:pPr indent="0" lvl="0" marL="0" rtl="0" algn="ctr">
              <a:spcBef>
                <a:spcPts val="1600"/>
              </a:spcBef>
              <a:spcAft>
                <a:spcPts val="0"/>
              </a:spcAft>
              <a:buNone/>
            </a:pPr>
            <a:r>
              <a:t/>
            </a:r>
            <a:endParaRPr b="1"/>
          </a:p>
          <a:p>
            <a:pPr indent="0" lvl="0" marL="0">
              <a:spcBef>
                <a:spcPts val="1600"/>
              </a:spcBef>
              <a:spcAft>
                <a:spcPts val="1600"/>
              </a:spcAft>
              <a:buNone/>
            </a:pPr>
            <a:r>
              <a:t/>
            </a:r>
            <a:endParaRPr b="1"/>
          </a:p>
        </p:txBody>
      </p:sp>
      <p:pic>
        <p:nvPicPr>
          <p:cNvPr id="148" name="Shape 148"/>
          <p:cNvPicPr preferRelativeResize="0"/>
          <p:nvPr/>
        </p:nvPicPr>
        <p:blipFill>
          <a:blip r:embed="rId3">
            <a:alphaModFix/>
          </a:blip>
          <a:stretch>
            <a:fillRect/>
          </a:stretch>
        </p:blipFill>
        <p:spPr>
          <a:xfrm>
            <a:off x="1905000" y="571500"/>
            <a:ext cx="5334000" cy="40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679088" y="1583975"/>
            <a:ext cx="5785825" cy="1545175"/>
          </a:xfrm>
          <a:prstGeom prst="rect">
            <a:avLst/>
          </a:prstGeom>
          <a:noFill/>
          <a:ln>
            <a:noFill/>
          </a:ln>
        </p:spPr>
      </p:pic>
      <p:sp>
        <p:nvSpPr>
          <p:cNvPr id="154" name="Shape 154"/>
          <p:cNvSpPr txBox="1"/>
          <p:nvPr/>
        </p:nvSpPr>
        <p:spPr>
          <a:xfrm>
            <a:off x="1569450" y="3420550"/>
            <a:ext cx="6005100" cy="5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hr" sz="1300">
                <a:latin typeface="Lato"/>
                <a:ea typeface="Lato"/>
                <a:cs typeface="Lato"/>
                <a:sym typeface="Lato"/>
              </a:rPr>
              <a:t>Prikaz postotka točnosti algoritma 2 </a:t>
            </a:r>
            <a:endParaRPr b="1" sz="1300">
              <a:latin typeface="Lato"/>
              <a:ea typeface="Lato"/>
              <a:cs typeface="Lato"/>
              <a:sym typeface="Lato"/>
            </a:endParaRPr>
          </a:p>
          <a:p>
            <a:pPr indent="0" lvl="0" marL="0" algn="ctr">
              <a:spcBef>
                <a:spcPts val="0"/>
              </a:spcBef>
              <a:spcAft>
                <a:spcPts val="0"/>
              </a:spcAft>
              <a:buNone/>
            </a:pPr>
            <a:r>
              <a:rPr b="1" lang="hr" sz="1300">
                <a:latin typeface="Lato"/>
                <a:ea typeface="Lato"/>
                <a:cs typeface="Lato"/>
                <a:sym typeface="Lato"/>
              </a:rPr>
              <a:t>(postotka redukcije podataka za treniranje) </a:t>
            </a:r>
            <a:endParaRPr b="1" sz="13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Zaključak</a:t>
            </a:r>
            <a:endParaRPr/>
          </a:p>
        </p:txBody>
      </p:sp>
      <p:sp>
        <p:nvSpPr>
          <p:cNvPr id="160" name="Shape 1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sz="1600"/>
              <a:t>Oba algoritma su jednostavna za implementirati i efikasna, bazirana na multilinearnoj algebri. </a:t>
            </a:r>
            <a:endParaRPr sz="1600"/>
          </a:p>
          <a:p>
            <a:pPr indent="0" lvl="0" marL="0">
              <a:spcBef>
                <a:spcPts val="1600"/>
              </a:spcBef>
              <a:spcAft>
                <a:spcPts val="0"/>
              </a:spcAft>
              <a:buNone/>
            </a:pPr>
            <a:r>
              <a:rPr lang="hr" sz="1600"/>
              <a:t>Postotak točnosti je u oba algoritma visok, čak iznad 96%. </a:t>
            </a:r>
            <a:endParaRPr sz="1600"/>
          </a:p>
          <a:p>
            <a:pPr indent="0" lvl="0" marL="0">
              <a:spcBef>
                <a:spcPts val="1600"/>
              </a:spcBef>
              <a:spcAft>
                <a:spcPts val="1600"/>
              </a:spcAft>
              <a:buNone/>
            </a:pPr>
            <a:r>
              <a:rPr lang="hr" sz="1600"/>
              <a:t>Glavni rezultat: točnost drugog algoritma unatoč velikoj redukciji podataka!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Uvod</a:t>
            </a:r>
            <a:endParaRPr/>
          </a:p>
        </p:txBody>
      </p:sp>
      <p:sp>
        <p:nvSpPr>
          <p:cNvPr id="95" name="Shape 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hr" sz="1600"/>
              <a:t>Problem</a:t>
            </a:r>
            <a:r>
              <a:rPr lang="hr" sz="1600"/>
              <a:t>: pridružiti nepoznati objekt jednoj od 10 unaprijed zadanih klasa</a:t>
            </a:r>
            <a:endParaRPr sz="1600"/>
          </a:p>
          <a:p>
            <a:pPr indent="457200" lvl="0" marL="0">
              <a:spcBef>
                <a:spcPts val="1600"/>
              </a:spcBef>
              <a:spcAft>
                <a:spcPts val="0"/>
              </a:spcAft>
              <a:buNone/>
            </a:pPr>
            <a:r>
              <a:rPr lang="hr" sz="1600"/>
              <a:t>Proučavamo dva algoritma koja se temelje na singularnoj dekompoziciji višeg reda tenzora.</a:t>
            </a:r>
            <a:endParaRPr sz="1600"/>
          </a:p>
          <a:p>
            <a:pPr indent="457200" lvl="0" marL="0">
              <a:spcBef>
                <a:spcPts val="1600"/>
              </a:spcBef>
              <a:spcAft>
                <a:spcPts val="1600"/>
              </a:spcAft>
              <a:buNone/>
            </a:pPr>
            <a:r>
              <a:rPr lang="hr" sz="1600"/>
              <a:t>Algoritme testiramo na rukom pisanim znamenkama iz baze podataka američke poštanske službe USPS.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ph idx="1" type="body"/>
          </p:nvPr>
        </p:nvSpPr>
        <p:spPr>
          <a:xfrm>
            <a:off x="727650" y="3833075"/>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hr"/>
              <a:t>Primjeri rukom pisanih znamenki iz USPS baze</a:t>
            </a:r>
            <a:endParaRPr b="1"/>
          </a:p>
        </p:txBody>
      </p:sp>
      <p:pic>
        <p:nvPicPr>
          <p:cNvPr id="102" name="Shape 102"/>
          <p:cNvPicPr preferRelativeResize="0"/>
          <p:nvPr/>
        </p:nvPicPr>
        <p:blipFill>
          <a:blip r:embed="rId3">
            <a:alphaModFix/>
          </a:blip>
          <a:stretch>
            <a:fillRect/>
          </a:stretch>
        </p:blipFill>
        <p:spPr>
          <a:xfrm>
            <a:off x="2175200" y="1499125"/>
            <a:ext cx="4381225" cy="200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HOSVD</a:t>
            </a:r>
            <a:endParaRPr/>
          </a:p>
        </p:txBody>
      </p:sp>
      <p:pic>
        <p:nvPicPr>
          <p:cNvPr id="108" name="Shape 108"/>
          <p:cNvPicPr preferRelativeResize="0"/>
          <p:nvPr/>
        </p:nvPicPr>
        <p:blipFill>
          <a:blip r:embed="rId3">
            <a:alphaModFix/>
          </a:blip>
          <a:stretch>
            <a:fillRect/>
          </a:stretch>
        </p:blipFill>
        <p:spPr>
          <a:xfrm>
            <a:off x="1900675" y="1993575"/>
            <a:ext cx="5524500"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Algoritam 1</a:t>
            </a:r>
            <a:endParaRPr/>
          </a:p>
        </p:txBody>
      </p:sp>
      <p:sp>
        <p:nvSpPr>
          <p:cNvPr id="114" name="Shape 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sz="1600"/>
              <a:t>Koristi HOSVD kako bi izračunao mali skup baznih matrica koje razapinju dominantan potprostor za svaku klasu znamenki.</a:t>
            </a:r>
            <a:endParaRPr sz="1600"/>
          </a:p>
          <a:p>
            <a:pPr indent="0" lvl="0" marL="0" rtl="0">
              <a:spcBef>
                <a:spcPts val="1600"/>
              </a:spcBef>
              <a:spcAft>
                <a:spcPts val="0"/>
              </a:spcAft>
              <a:buNone/>
            </a:pPr>
            <a:r>
              <a:rPr lang="hr" sz="1600"/>
              <a:t>Nepoznata znamenka se opisuje pomoću baznih matrica:</a:t>
            </a:r>
            <a:endParaRPr sz="1600"/>
          </a:p>
          <a:p>
            <a:pPr indent="-330200" lvl="0" marL="457200" rtl="0">
              <a:spcBef>
                <a:spcPts val="1600"/>
              </a:spcBef>
              <a:spcAft>
                <a:spcPts val="0"/>
              </a:spcAft>
              <a:buSzPts val="1600"/>
              <a:buChar char="●"/>
            </a:pPr>
            <a:r>
              <a:rPr lang="hr" sz="1600"/>
              <a:t>izračun baznih matrica se implementira pomoću HOSVD-a</a:t>
            </a:r>
            <a:endParaRPr sz="1600"/>
          </a:p>
          <a:p>
            <a:pPr indent="-330200" lvl="0" marL="457200" rtl="0">
              <a:spcBef>
                <a:spcPts val="0"/>
              </a:spcBef>
              <a:spcAft>
                <a:spcPts val="0"/>
              </a:spcAft>
              <a:buSzPts val="1600"/>
              <a:buChar char="●"/>
            </a:pPr>
            <a:r>
              <a:rPr lang="hr" sz="1600"/>
              <a:t>za svaku klasu znamenki rješavamo problem najmanjih kvadrata</a:t>
            </a:r>
            <a:endParaRPr sz="1600"/>
          </a:p>
          <a:p>
            <a:pPr indent="-330200" lvl="0" marL="457200" rtl="0">
              <a:spcBef>
                <a:spcPts val="0"/>
              </a:spcBef>
              <a:spcAft>
                <a:spcPts val="0"/>
              </a:spcAft>
              <a:buSzPts val="1600"/>
              <a:buChar char="●"/>
            </a:pPr>
            <a:r>
              <a:rPr lang="hr" sz="1600"/>
              <a:t>dodjeljujemo je klasi za koju je aproksimacijska greška najmanja </a:t>
            </a:r>
            <a:endParaRPr sz="1600"/>
          </a:p>
          <a:p>
            <a:pPr indent="0" lvl="0" marL="0">
              <a:spcBef>
                <a:spcPts val="1600"/>
              </a:spcBef>
              <a:spcAft>
                <a:spcPts val="0"/>
              </a:spcAft>
              <a:buNone/>
            </a:pPr>
            <a:r>
              <a:rPr lang="hr" sz="1600"/>
              <a:t>Kod testiranja variramo broj baznih matrica (najviše 16).</a:t>
            </a:r>
            <a:endParaRPr sz="1600"/>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txBox="1"/>
          <p:nvPr>
            <p:ph idx="1" type="body"/>
          </p:nvPr>
        </p:nvSpPr>
        <p:spPr>
          <a:xfrm>
            <a:off x="656725" y="4572000"/>
            <a:ext cx="7614600" cy="5352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hr"/>
              <a:t>Rezultati klasifikacije prvim algoritmom za različite brojeve baznih matrica</a:t>
            </a:r>
            <a:endParaRPr b="1"/>
          </a:p>
        </p:txBody>
      </p:sp>
      <p:pic>
        <p:nvPicPr>
          <p:cNvPr id="121" name="Shape 121"/>
          <p:cNvPicPr preferRelativeResize="0"/>
          <p:nvPr/>
        </p:nvPicPr>
        <p:blipFill rotWithShape="1">
          <a:blip r:embed="rId3">
            <a:alphaModFix/>
          </a:blip>
          <a:srcRect b="0" l="0" r="0" t="4734"/>
          <a:stretch/>
        </p:blipFill>
        <p:spPr>
          <a:xfrm>
            <a:off x="1664300" y="532788"/>
            <a:ext cx="5707500" cy="407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hr"/>
              <a:t>Algoritam 2</a:t>
            </a:r>
            <a:endParaRPr/>
          </a:p>
        </p:txBody>
      </p:sp>
      <p:sp>
        <p:nvSpPr>
          <p:cNvPr id="127" name="Shape 127"/>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lang="hr" sz="1600"/>
              <a:t>Sastavljamo jedan tenzor čiji se svaki frontalni slice sastoji od prikaza znamenki iste klase iz skupa za treniranje u vektoriziranom obliku. </a:t>
            </a:r>
            <a:endParaRPr sz="1600"/>
          </a:p>
          <a:p>
            <a:pPr indent="457200" lvl="0" marL="0">
              <a:spcBef>
                <a:spcPts val="1600"/>
              </a:spcBef>
              <a:spcAft>
                <a:spcPts val="0"/>
              </a:spcAft>
              <a:buNone/>
            </a:pPr>
            <a:r>
              <a:rPr lang="hr" sz="1600"/>
              <a:t>Algoritam k</a:t>
            </a:r>
            <a:r>
              <a:rPr lang="hr" sz="1600"/>
              <a:t>oristi HOSVD za kompresiju skupa podataka za treniranje  prije izračuna baznih vektora za različite klase.</a:t>
            </a:r>
            <a:endParaRPr sz="1600"/>
          </a:p>
          <a:p>
            <a:pPr indent="457200" lvl="0" marL="0">
              <a:spcBef>
                <a:spcPts val="1600"/>
              </a:spcBef>
              <a:spcAft>
                <a:spcPts val="0"/>
              </a:spcAft>
              <a:buNone/>
            </a:pPr>
            <a:r>
              <a:rPr lang="hr" sz="1600"/>
              <a:t>Glavna prednost je da nepoznatu znamenku projiciramo samo jednom u zajednički potprostor.</a:t>
            </a:r>
            <a:endParaRPr sz="1600"/>
          </a:p>
          <a:p>
            <a:pPr indent="457200" lvl="0" marL="0">
              <a:spcBef>
                <a:spcPts val="1600"/>
              </a:spcBef>
              <a:spcAft>
                <a:spcPts val="1600"/>
              </a:spcAft>
              <a:buNone/>
            </a:pPr>
            <a:r>
              <a:rPr lang="hr" sz="1600"/>
              <a:t>Variramo broj baznih vektora k i parametre p i q koji  određuju kompresiju podataka.</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ph idx="1" type="body"/>
          </p:nvPr>
        </p:nvSpPr>
        <p:spPr>
          <a:xfrm>
            <a:off x="363575" y="4571875"/>
            <a:ext cx="83079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hr"/>
              <a:t>Rezultati klasifikacije drugim algoritmom za različite brojeve baznih matrica i parametara p i q</a:t>
            </a:r>
            <a:endParaRPr b="1"/>
          </a:p>
          <a:p>
            <a:pPr indent="0" lvl="0" marL="0" algn="ctr">
              <a:spcBef>
                <a:spcPts val="1600"/>
              </a:spcBef>
              <a:spcAft>
                <a:spcPts val="1600"/>
              </a:spcAft>
              <a:buNone/>
            </a:pPr>
            <a:r>
              <a:t/>
            </a:r>
            <a:endParaRPr b="1"/>
          </a:p>
        </p:txBody>
      </p:sp>
      <p:pic>
        <p:nvPicPr>
          <p:cNvPr id="134" name="Shape 134"/>
          <p:cNvPicPr preferRelativeResize="0"/>
          <p:nvPr/>
        </p:nvPicPr>
        <p:blipFill>
          <a:blip r:embed="rId3">
            <a:alphaModFix/>
          </a:blip>
          <a:stretch>
            <a:fillRect/>
          </a:stretch>
        </p:blipFill>
        <p:spPr>
          <a:xfrm>
            <a:off x="1905000" y="571500"/>
            <a:ext cx="5334000" cy="400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txBox="1"/>
          <p:nvPr>
            <p:ph idx="1" type="body"/>
          </p:nvPr>
        </p:nvSpPr>
        <p:spPr>
          <a:xfrm>
            <a:off x="729450" y="45720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hr"/>
              <a:t>Rezultati klasifikacije drugim algoritmom za različite brojeve baznih matrica i parametara p i q</a:t>
            </a:r>
            <a:endParaRPr b="1"/>
          </a:p>
          <a:p>
            <a:pPr indent="0" lvl="0" marL="0" rtl="0" algn="ctr">
              <a:spcBef>
                <a:spcPts val="1600"/>
              </a:spcBef>
              <a:spcAft>
                <a:spcPts val="0"/>
              </a:spcAft>
              <a:buNone/>
            </a:pPr>
            <a:r>
              <a:t/>
            </a:r>
            <a:endParaRPr b="1"/>
          </a:p>
          <a:p>
            <a:pPr indent="0" lvl="0" marL="0">
              <a:spcBef>
                <a:spcPts val="1600"/>
              </a:spcBef>
              <a:spcAft>
                <a:spcPts val="1600"/>
              </a:spcAft>
              <a:buNone/>
            </a:pPr>
            <a:r>
              <a:t/>
            </a:r>
            <a:endParaRPr b="1"/>
          </a:p>
        </p:txBody>
      </p:sp>
      <p:pic>
        <p:nvPicPr>
          <p:cNvPr id="141" name="Shape 141"/>
          <p:cNvPicPr preferRelativeResize="0"/>
          <p:nvPr/>
        </p:nvPicPr>
        <p:blipFill>
          <a:blip r:embed="rId3">
            <a:alphaModFix/>
          </a:blip>
          <a:stretch>
            <a:fillRect/>
          </a:stretch>
        </p:blipFill>
        <p:spPr>
          <a:xfrm>
            <a:off x="1905000" y="571500"/>
            <a:ext cx="5334000" cy="400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