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97" r:id="rId3"/>
    <p:sldId id="273" r:id="rId4"/>
    <p:sldId id="289" r:id="rId5"/>
    <p:sldId id="288" r:id="rId6"/>
    <p:sldId id="290" r:id="rId7"/>
    <p:sldId id="286" r:id="rId8"/>
    <p:sldId id="291" r:id="rId9"/>
    <p:sldId id="292" r:id="rId10"/>
    <p:sldId id="293" r:id="rId11"/>
    <p:sldId id="264" r:id="rId12"/>
    <p:sldId id="295" r:id="rId13"/>
    <p:sldId id="296" r:id="rId14"/>
    <p:sldId id="299" r:id="rId15"/>
    <p:sldId id="298" r:id="rId16"/>
    <p:sldId id="280" r:id="rId17"/>
  </p:sldIdLst>
  <p:sldSz cx="9144000" cy="5143500" type="screen16x9"/>
  <p:notesSz cx="6858000" cy="9144000"/>
  <p:embeddedFontLst>
    <p:embeddedFont>
      <p:font typeface="Oswald" panose="020B0604020202020204" charset="-18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3D8540-E8C2-4D93-99BF-EBC9B054B5C5}">
  <a:tblStyle styleId="{CA3D8540-E8C2-4D93-99BF-EBC9B054B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73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4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4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3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3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4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9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4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8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0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46DEFD9D-4266-458D-8820-3CA6FD80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27356"/>
            <a:ext cx="3238500" cy="828675"/>
          </a:xfrm>
          <a:prstGeom prst="rect">
            <a:avLst/>
          </a:prstGeom>
        </p:spPr>
      </p:pic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00038" y="3363425"/>
            <a:ext cx="875109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400" dirty="0">
                <a:latin typeface="Quicksand" panose="02070303000000060000" pitchFamily="18" charset="0"/>
              </a:rPr>
              <a:t>Mozgalo 2019.</a:t>
            </a:r>
            <a:br>
              <a:rPr lang="hr-HR" sz="4400" dirty="0">
                <a:latin typeface="Quicksand" panose="02070303000000060000" pitchFamily="18" charset="0"/>
              </a:rPr>
            </a:br>
            <a:r>
              <a:rPr lang="hr-HR" sz="4400" dirty="0" err="1">
                <a:latin typeface="Quicksand" panose="02070303000000060000" pitchFamily="18" charset="0"/>
              </a:rPr>
              <a:t>Client</a:t>
            </a:r>
            <a:r>
              <a:rPr lang="hr-HR" sz="4400" dirty="0">
                <a:latin typeface="Quicksand" panose="02070303000000060000" pitchFamily="18" charset="0"/>
              </a:rPr>
              <a:t> </a:t>
            </a:r>
            <a:r>
              <a:rPr lang="hr-HR" sz="4400" dirty="0" err="1">
                <a:latin typeface="Quicksand" panose="02070303000000060000" pitchFamily="18" charset="0"/>
              </a:rPr>
              <a:t>Behaviour</a:t>
            </a:r>
            <a:r>
              <a:rPr lang="hr-HR" sz="4400" dirty="0">
                <a:latin typeface="Quicksand" panose="02070303000000060000" pitchFamily="18" charset="0"/>
              </a:rPr>
              <a:t> </a:t>
            </a:r>
            <a:r>
              <a:rPr lang="hr-HR" sz="4400" dirty="0" err="1">
                <a:latin typeface="Quicksand" panose="02070303000000060000" pitchFamily="18" charset="0"/>
              </a:rPr>
              <a:t>Prediction</a:t>
            </a:r>
            <a:endParaRPr sz="4400" dirty="0">
              <a:latin typeface="Quicksand" panose="02070303000000060000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 err="1">
                <a:latin typeface="Quicksand" panose="02070303000000060000" pitchFamily="18" charset="0"/>
              </a:rPr>
              <a:t>Feature</a:t>
            </a:r>
            <a:r>
              <a:rPr lang="hr-HR" dirty="0">
                <a:latin typeface="Quicksand" panose="02070303000000060000" pitchFamily="18" charset="0"/>
              </a:rPr>
              <a:t> </a:t>
            </a:r>
            <a:r>
              <a:rPr lang="hr-HR" dirty="0" err="1">
                <a:latin typeface="Quicksand" panose="02070303000000060000" pitchFamily="18" charset="0"/>
              </a:rPr>
              <a:t>engineering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6665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10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336112" y="765988"/>
            <a:ext cx="2865976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HR" b="1" dirty="0"/>
              <a:t>Makroekonomski pokazatelji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HNB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DZS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r-HR" dirty="0"/>
              <a:t>RBA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156204" y="2083803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b="1" dirty="0"/>
              <a:t>Nove značajke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Planirana duljina ugovora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Broj produljenja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856511" y="1081997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b="1" dirty="0"/>
              <a:t>Korištene metode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Univarijantni odabir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l-PL" dirty="0"/>
              <a:t>XGBoost Classifier</a:t>
            </a:r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11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76A96CC-FB55-476D-B3A1-B358B3A57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4" y="127356"/>
            <a:ext cx="1843086" cy="4716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Model </a:t>
            </a:r>
            <a:r>
              <a:rPr lang="hr-HR" dirty="0" err="1">
                <a:latin typeface="Quicksand" panose="02070303000000060000" pitchFamily="18" charset="0"/>
              </a:rPr>
              <a:t>training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12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EVALUIRANI ALGORITMI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r-HR" dirty="0"/>
              <a:t>Slučajne šume</a:t>
            </a:r>
          </a:p>
          <a:p>
            <a:r>
              <a:rPr lang="hr-HR" dirty="0"/>
              <a:t>Neuronske mreže</a:t>
            </a:r>
          </a:p>
          <a:p>
            <a:r>
              <a:rPr lang="hr-HR" dirty="0" err="1"/>
              <a:t>XGBoost</a:t>
            </a:r>
            <a:r>
              <a:rPr lang="hr-HR" dirty="0"/>
              <a:t> </a:t>
            </a: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299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13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3" name="Grafika 2" descr="Kvačica">
            <a:extLst>
              <a:ext uri="{FF2B5EF4-FFF2-40B4-BE49-F238E27FC236}">
                <a16:creationId xmlns:a16="http://schemas.microsoft.com/office/drawing/2014/main" id="{F319A102-2CF3-4611-80E6-04769C718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174" y="2477620"/>
            <a:ext cx="366433" cy="3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REZULTATI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743500" y="1345441"/>
            <a:ext cx="2956433" cy="3040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Testni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/>
              <a:t>Accuracy – 0.75</a:t>
            </a:r>
          </a:p>
          <a:p>
            <a:pPr lvl="1"/>
            <a:r>
              <a:rPr lang="en-US" dirty="0"/>
              <a:t>F1 score – 0.78 </a:t>
            </a:r>
          </a:p>
          <a:p>
            <a:pPr lvl="0"/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 smtClean="0"/>
              <a:pPr/>
              <a:t>14</a:t>
            </a:fld>
            <a:r>
              <a:rPr lang="hr-HR" dirty="0"/>
              <a:t> / 16</a:t>
            </a:r>
          </a:p>
          <a:p>
            <a:pPr lvl="0"/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sp>
        <p:nvSpPr>
          <p:cNvPr id="7" name="Google Shape;500;p18"/>
          <p:cNvSpPr txBox="1">
            <a:spLocks/>
          </p:cNvSpPr>
          <p:nvPr/>
        </p:nvSpPr>
        <p:spPr>
          <a:xfrm>
            <a:off x="4536567" y="1361610"/>
            <a:ext cx="4023233" cy="304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 err="1"/>
              <a:t>Validacijski</a:t>
            </a:r>
            <a:r>
              <a:rPr lang="pl-PL" dirty="0"/>
              <a:t> skup podataka</a:t>
            </a:r>
          </a:p>
          <a:p>
            <a:pPr lvl="1"/>
            <a:r>
              <a:rPr lang="pl-PL" dirty="0"/>
              <a:t>Accuracy</a:t>
            </a:r>
            <a:r>
              <a:rPr lang="en-US" dirty="0"/>
              <a:t> – 0.58</a:t>
            </a:r>
            <a:endParaRPr lang="pl-PL" dirty="0"/>
          </a:p>
          <a:p>
            <a:pPr lvl="1"/>
            <a:r>
              <a:rPr lang="pl-PL" dirty="0"/>
              <a:t>F1 score</a:t>
            </a:r>
            <a:r>
              <a:rPr lang="en-US" dirty="0"/>
              <a:t> – 0.52 </a:t>
            </a:r>
            <a:endParaRPr lang="pl-PL" dirty="0"/>
          </a:p>
          <a:p>
            <a:endParaRPr lang="pl-PL" dirty="0"/>
          </a:p>
          <a:p>
            <a:pPr marL="0" indent="0">
              <a:buFont typeface="Source Sans Pro"/>
              <a:buNone/>
            </a:pPr>
            <a:endParaRPr lang="pl-PL" dirty="0"/>
          </a:p>
        </p:txBody>
      </p:sp>
      <p:sp>
        <p:nvSpPr>
          <p:cNvPr id="14" name="Google Shape;908;p40"/>
          <p:cNvSpPr/>
          <p:nvPr/>
        </p:nvSpPr>
        <p:spPr>
          <a:xfrm>
            <a:off x="1872221" y="2641597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09;p40"/>
          <p:cNvSpPr/>
          <p:nvPr/>
        </p:nvSpPr>
        <p:spPr>
          <a:xfrm>
            <a:off x="5809218" y="2641597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4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  <p:bldP spid="7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0466D7-72A1-4D64-815D-F1949D51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400" dirty="0"/>
              <a:t>ZAKLJUČAK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3E79973-56A6-4E70-B5E2-BB5207F76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r-HR" dirty="0"/>
              <a:t>Zahtjevan problem</a:t>
            </a:r>
          </a:p>
          <a:p>
            <a:pPr lvl="0"/>
            <a:r>
              <a:rPr lang="hr-HR" dirty="0" err="1"/>
              <a:t>XGBoost</a:t>
            </a:r>
            <a:r>
              <a:rPr lang="hr-HR" dirty="0"/>
              <a:t> – dobar model</a:t>
            </a:r>
            <a:endParaRPr lang="en-US" dirty="0"/>
          </a:p>
          <a:p>
            <a:pPr lvl="0"/>
            <a:r>
              <a:rPr lang="en-US" dirty="0"/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Privilegirano učenje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Neuronske mreže</a:t>
            </a:r>
            <a:endParaRPr lang="en-US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7C2F465-298B-427B-A7BC-80D1AC6CAF5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 </a:t>
            </a:r>
            <a:fld id="{00000000-1234-1234-1234-123412341234}" type="slidenum">
              <a:rPr lang="en" smtClean="0"/>
              <a:t>15</a:t>
            </a:fld>
            <a:r>
              <a:rPr lang="hr-HR" dirty="0"/>
              <a:t> / 16</a:t>
            </a:r>
            <a:endParaRPr lang="en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FCC82B1-6961-4D47-9BEB-563D1C2F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49"/>
            <a:ext cx="6593700" cy="2654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Hvala na pažnji!</a:t>
            </a:r>
            <a:endParaRPr sz="10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58191" y="3825093"/>
            <a:ext cx="2086615" cy="65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lnSpc>
                <a:spcPct val="115000"/>
              </a:lnSpc>
              <a:buSzPts val="2400"/>
              <a:buNone/>
            </a:pPr>
            <a:r>
              <a:rPr lang="en-US" sz="800" dirty="0"/>
              <a:t>Presentation template by </a:t>
            </a:r>
            <a:r>
              <a:rPr lang="en-US" sz="800" u="sng" dirty="0" err="1">
                <a:hlinkClick r:id="rId3"/>
              </a:rPr>
              <a:t>SlidesCarnival</a:t>
            </a:r>
            <a:endParaRPr lang="en-US" sz="8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en-US" sz="800" dirty="0"/>
              <a:t>Photographs by </a:t>
            </a:r>
            <a:r>
              <a:rPr lang="en-US" sz="800" u="sng" dirty="0" err="1">
                <a:hlinkClick r:id="rId4"/>
              </a:rPr>
              <a:t>Unsplash</a:t>
            </a:r>
            <a:endParaRPr lang="en-US" sz="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16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09FFF3F-7DE5-4A1E-9D3E-72CA988D34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ZADATAK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ponašanja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endParaRPr lang="hr-HR" dirty="0"/>
          </a:p>
          <a:p>
            <a:r>
              <a:rPr lang="en-US" dirty="0"/>
              <a:t>17 </a:t>
            </a:r>
            <a:r>
              <a:rPr lang="en-US" dirty="0" err="1"/>
              <a:t>značajki</a:t>
            </a:r>
            <a:endParaRPr lang="en-US" dirty="0"/>
          </a:p>
          <a:p>
            <a:r>
              <a:rPr lang="en-US" dirty="0" err="1"/>
              <a:t>Klasifikacijski</a:t>
            </a:r>
            <a:r>
              <a:rPr lang="en-US" dirty="0"/>
              <a:t> problem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2</a:t>
            </a:fld>
            <a:r>
              <a:rPr lang="hr-HR" dirty="0"/>
              <a:t> / 16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800" dirty="0"/>
              <a:t>ODABRANA METODOLOGIJA</a:t>
            </a:r>
            <a:endParaRPr sz="2800" dirty="0"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preprocessing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</a:t>
            </a: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</a:t>
            </a:r>
            <a:r>
              <a:rPr lang="hr-HR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5265BD5-BE1F-4D2A-A938-081BC753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Data </a:t>
            </a:r>
            <a:r>
              <a:rPr lang="hr-HR" dirty="0" err="1">
                <a:latin typeface="Quicksand" panose="02070303000000060000" pitchFamily="18" charset="0"/>
              </a:rPr>
              <a:t>preprocessing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95299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PROBLEMI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370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r-HR" dirty="0"/>
              <a:t>Nebalansiranost skupa</a:t>
            </a:r>
            <a:endParaRPr lang="en-US" dirty="0"/>
          </a:p>
          <a:p>
            <a:pPr lvl="0"/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serije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kvartalima</a:t>
            </a:r>
            <a:endParaRPr lang="hr-HR" dirty="0"/>
          </a:p>
          <a:p>
            <a:r>
              <a:rPr lang="en-US" dirty="0"/>
              <a:t>Ne</a:t>
            </a:r>
            <a:r>
              <a:rPr lang="hr-HR" dirty="0"/>
              <a:t>poznate </a:t>
            </a:r>
            <a:r>
              <a:rPr lang="en-US"/>
              <a:t>vrijednosti</a:t>
            </a:r>
            <a:endParaRPr lang="en-US" dirty="0"/>
          </a:p>
          <a:p>
            <a:r>
              <a:rPr lang="hr-HR" dirty="0"/>
              <a:t>Nelogičnosti u podacima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602023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5</a:t>
            </a:fld>
            <a:r>
              <a:rPr lang="hr-HR" dirty="0"/>
              <a:t> / 16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44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Quicksand" panose="02070303000000060000" pitchFamily="18" charset="0"/>
              </a:rPr>
              <a:t>Data </a:t>
            </a:r>
            <a:r>
              <a:rPr lang="hr-HR" dirty="0" err="1">
                <a:latin typeface="Quicksand" panose="02070303000000060000" pitchFamily="18" charset="0"/>
              </a:rPr>
              <a:t>visualization</a:t>
            </a:r>
            <a:endParaRPr dirty="0">
              <a:latin typeface="Quicksand" panose="02070303000000060000" pitchFamily="18" charset="0"/>
            </a:endParaRP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628425" y="4857444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6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4058812F-A954-4A52-8742-0DFADEE2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ACB843D1-597E-4DC0-8D9D-A8CB058B0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57" y="4109675"/>
            <a:ext cx="748992" cy="7776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4D8FFC07-428C-4DE3-AF1E-68D97F063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3" y="2884325"/>
            <a:ext cx="831262" cy="77760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7FA52FD-FF13-4B50-A16B-794FACA455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28" t="10563" r="13803" b="17334"/>
          <a:stretch/>
        </p:blipFill>
        <p:spPr>
          <a:xfrm>
            <a:off x="1845698" y="3273125"/>
            <a:ext cx="804062" cy="7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/>
              <a:t>VIZUALIZACIJA</a:t>
            </a:r>
            <a:endParaRPr sz="24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299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7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2" name="Slika 1">
            <a:extLst>
              <a:ext uri="{FF2B5EF4-FFF2-40B4-BE49-F238E27FC236}">
                <a16:creationId xmlns:a16="http://schemas.microsoft.com/office/drawing/2014/main" id="{D8BC1D9D-80AD-437E-8953-4C8D3E3B2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3"/>
          <a:stretch/>
        </p:blipFill>
        <p:spPr>
          <a:xfrm>
            <a:off x="1207434" y="833713"/>
            <a:ext cx="6419850" cy="3187946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4F19B3C6-1399-4525-BDA4-CD33C09AEB01}"/>
              </a:ext>
            </a:extLst>
          </p:cNvPr>
          <p:cNvSpPr txBox="1"/>
          <p:nvPr/>
        </p:nvSpPr>
        <p:spPr>
          <a:xfrm>
            <a:off x="1185293" y="398914"/>
            <a:ext cx="543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godini otvaranja ugovora</a:t>
            </a:r>
          </a:p>
        </p:txBody>
      </p:sp>
    </p:spTree>
    <p:extLst>
      <p:ext uri="{BB962C8B-B14F-4D97-AF65-F5344CB8AC3E}">
        <p14:creationId xmlns:p14="http://schemas.microsoft.com/office/powerpoint/2010/main" val="35860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8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7CA868B2-0F08-444A-A02B-D1BFAD3CCFA3}"/>
              </a:ext>
            </a:extLst>
          </p:cNvPr>
          <p:cNvSpPr txBox="1"/>
          <p:nvPr/>
        </p:nvSpPr>
        <p:spPr>
          <a:xfrm>
            <a:off x="365025" y="389965"/>
            <a:ext cx="354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valutama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76F6A068-F39B-40AE-9313-44A22F30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206" y="697742"/>
            <a:ext cx="4685183" cy="2998087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7207E2C6-6C6E-4706-959C-8D7E2BB12905}"/>
              </a:ext>
            </a:extLst>
          </p:cNvPr>
          <p:cNvSpPr txBox="1"/>
          <p:nvPr/>
        </p:nvSpPr>
        <p:spPr>
          <a:xfrm>
            <a:off x="4524932" y="3758456"/>
            <a:ext cx="3780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Broj izvještaja prema tipu kamate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34B9EEE0-E573-4FBF-8964-8DB349EE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0" y="1094817"/>
            <a:ext cx="2857500" cy="304800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E7CB5529-97EC-4CE5-8FC9-5DE2DEB38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2" y="961740"/>
            <a:ext cx="28670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95300" y="48261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fld id="{00000000-1234-1234-1234-123412341234}" type="slidenum">
              <a:rPr lang="en" smtClean="0"/>
              <a:pPr lvl="0"/>
              <a:t>9</a:t>
            </a:fld>
            <a:r>
              <a:rPr lang="hr-HR" dirty="0"/>
              <a:t> / 16</a:t>
            </a:r>
            <a:endParaRPr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7C9C7D6-56CE-45A8-81C2-0159340CC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913" y="127356"/>
            <a:ext cx="1843086" cy="47161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21F2BDC3-3FAE-42B9-826F-B97831EE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03" y="127356"/>
            <a:ext cx="4038580" cy="4182529"/>
          </a:xfrm>
          <a:prstGeom prst="rect">
            <a:avLst/>
          </a:prstGeom>
        </p:spPr>
      </p:pic>
      <p:sp>
        <p:nvSpPr>
          <p:cNvPr id="14" name="Google Shape;500;p18">
            <a:extLst>
              <a:ext uri="{FF2B5EF4-FFF2-40B4-BE49-F238E27FC236}">
                <a16:creationId xmlns:a16="http://schemas.microsoft.com/office/drawing/2014/main" id="{56CA7701-27C2-42B9-A4D0-28486922A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464" y="1532776"/>
            <a:ext cx="3498300" cy="163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Kategorizacija raskida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Odnos štednje i kredita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Tipovi klijenata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pl-PL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Starosne grupe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6999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187</Words>
  <Application>Microsoft Office PowerPoint</Application>
  <PresentationFormat>Prikaz na zaslonu (16:9)</PresentationFormat>
  <Paragraphs>76</Paragraphs>
  <Slides>16</Slides>
  <Notes>15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2" baseType="lpstr">
      <vt:lpstr>Quicksand</vt:lpstr>
      <vt:lpstr>Wingdings</vt:lpstr>
      <vt:lpstr>Arial</vt:lpstr>
      <vt:lpstr>Oswald</vt:lpstr>
      <vt:lpstr>Source Sans Pro</vt:lpstr>
      <vt:lpstr>Quince template</vt:lpstr>
      <vt:lpstr>Mozgalo 2019. Client Behaviour Prediction</vt:lpstr>
      <vt:lpstr>ZADATAK</vt:lpstr>
      <vt:lpstr>ODABRANA METODOLOGIJA</vt:lpstr>
      <vt:lpstr>Data preprocessing</vt:lpstr>
      <vt:lpstr>PROBLEMI</vt:lpstr>
      <vt:lpstr>Data visualization</vt:lpstr>
      <vt:lpstr>VIZUALIZACIJA</vt:lpstr>
      <vt:lpstr>PowerPoint prezentacija</vt:lpstr>
      <vt:lpstr>PowerPoint prezentacija</vt:lpstr>
      <vt:lpstr>Feature engineering</vt:lpstr>
      <vt:lpstr>PowerPoint prezentacija</vt:lpstr>
      <vt:lpstr>Model training</vt:lpstr>
      <vt:lpstr>EVALUIRANI ALGORITMI</vt:lpstr>
      <vt:lpstr>REZULTATI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Mozgalo 2019. Client Behaviour Prediction</dc:title>
  <dc:creator>Darija Strmečki</dc:creator>
  <cp:lastModifiedBy>Darija Strmečki</cp:lastModifiedBy>
  <cp:revision>24</cp:revision>
  <dcterms:modified xsi:type="dcterms:W3CDTF">2019-06-18T16:38:09Z</dcterms:modified>
</cp:coreProperties>
</file>