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7" r:id="rId3"/>
    <p:sldId id="268" r:id="rId4"/>
    <p:sldId id="271" r:id="rId5"/>
    <p:sldId id="270" r:id="rId6"/>
    <p:sldId id="262" r:id="rId7"/>
    <p:sldId id="260" r:id="rId8"/>
    <p:sldId id="263" r:id="rId9"/>
    <p:sldId id="264" r:id="rId10"/>
    <p:sldId id="261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1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61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794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77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4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7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5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4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4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Višeklasno spektralno klasteriranje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Dorotea Rajšel, Iva Sokač</a:t>
            </a:r>
          </a:p>
          <a:p>
            <a:r>
              <a:rPr lang="hr-HR" dirty="0" smtClean="0"/>
              <a:t>mentor: prof. dr. sc. Zlatko Drmač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7067" y="210739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 smtClean="0"/>
              <a:t>Prirodoslovno-matematički fakultet</a:t>
            </a:r>
          </a:p>
          <a:p>
            <a:pPr algn="ctr"/>
            <a:r>
              <a:rPr lang="hr-HR" dirty="0" smtClean="0"/>
              <a:t>Matematički odsjek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73738" y="6392423"/>
            <a:ext cx="7766936" cy="80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 smtClean="0"/>
              <a:t>seminarski rad iz kolegija Uvod u složeno pretraživanje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Eksperimenti – segmentacija slika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7" t="17894" r="26160" b="32687"/>
          <a:stretch/>
        </p:blipFill>
        <p:spPr>
          <a:xfrm>
            <a:off x="5919310" y="2575775"/>
            <a:ext cx="3621241" cy="2021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2" t="16294" r="25683" b="31971"/>
          <a:stretch/>
        </p:blipFill>
        <p:spPr>
          <a:xfrm>
            <a:off x="1403796" y="2485622"/>
            <a:ext cx="3658815" cy="21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1" t="14751" r="25877" b="28353"/>
          <a:stretch/>
        </p:blipFill>
        <p:spPr>
          <a:xfrm>
            <a:off x="6027312" y="2009105"/>
            <a:ext cx="4072745" cy="30265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6" t="14751" r="25923" b="28001"/>
          <a:stretch/>
        </p:blipFill>
        <p:spPr>
          <a:xfrm>
            <a:off x="914398" y="1983346"/>
            <a:ext cx="4063483" cy="3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16485" r="26204" b="31681"/>
          <a:stretch/>
        </p:blipFill>
        <p:spPr>
          <a:xfrm>
            <a:off x="6065949" y="3425780"/>
            <a:ext cx="3258356" cy="2047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3" t="14713" r="26199" b="28635"/>
          <a:stretch/>
        </p:blipFill>
        <p:spPr>
          <a:xfrm>
            <a:off x="3724811" y="270456"/>
            <a:ext cx="3400023" cy="2279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16130" r="26268" b="30922"/>
          <a:stretch/>
        </p:blipFill>
        <p:spPr>
          <a:xfrm>
            <a:off x="1468192" y="3425780"/>
            <a:ext cx="3206840" cy="20518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7443" y="5602310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k=3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0276" y="5602310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4921" r="26446" b="27648"/>
          <a:stretch/>
        </p:blipFill>
        <p:spPr>
          <a:xfrm>
            <a:off x="1674253" y="2189409"/>
            <a:ext cx="3322749" cy="2627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4" t="15138" r="26591" b="27862"/>
          <a:stretch/>
        </p:blipFill>
        <p:spPr>
          <a:xfrm>
            <a:off x="6323527" y="2228045"/>
            <a:ext cx="3279799" cy="25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spektralno klasteriranje grafa </a:t>
            </a:r>
            <a:r>
              <a:rPr lang="hr-HR" dirty="0" smtClean="0">
                <a:sym typeface="Wingdings" panose="05000000000000000000" pitchFamily="2" charset="2"/>
              </a:rPr>
              <a:t> </a:t>
            </a:r>
            <a:r>
              <a:rPr lang="hr-HR" dirty="0" smtClean="0"/>
              <a:t>segmentacija slika, balansiranje opterećenja, strujni krugovi</a:t>
            </a:r>
          </a:p>
          <a:p>
            <a:r>
              <a:rPr lang="hr-HR" dirty="0" smtClean="0"/>
              <a:t>globalni optimum metode na kontinuiranoj domeni se dobiva preko spektralne dekompozicije </a:t>
            </a:r>
          </a:p>
          <a:p>
            <a:r>
              <a:rPr lang="hr-HR" dirty="0" smtClean="0"/>
              <a:t>diskretno rješenje dobivamo rješavanjem problema klasteriranja u nižedimenzionalnom prostoru</a:t>
            </a:r>
          </a:p>
          <a:p>
            <a:r>
              <a:rPr lang="hr-HR" dirty="0"/>
              <a:t>problem je </a:t>
            </a:r>
            <a:r>
              <a:rPr lang="hr-HR" dirty="0" smtClean="0"/>
              <a:t>NP-potpun</a:t>
            </a:r>
            <a:endParaRPr lang="hr-HR" dirty="0"/>
          </a:p>
          <a:p>
            <a:r>
              <a:rPr lang="hr-HR" dirty="0"/>
              <a:t>algoritam prikazan u ovom radu dolazi do gotovo globalnog rješenja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Reprezentacija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</a:t>
            </a:r>
            <a:r>
              <a:rPr lang="hr-HR" dirty="0" smtClean="0"/>
              <a:t>ražimo matricu X koja nam daje particiju</a:t>
            </a:r>
          </a:p>
          <a:p>
            <a:endParaRPr lang="hr-HR" dirty="0"/>
          </a:p>
          <a:p>
            <a:r>
              <a:rPr lang="hr-HR" dirty="0" smtClean="0"/>
              <a:t>maksimiziramo funkciju cilja	</a:t>
            </a:r>
          </a:p>
          <a:p>
            <a:pPr marL="0" indent="0">
              <a:buNone/>
            </a:pPr>
            <a:r>
              <a:rPr lang="hr-HR" dirty="0" smtClean="0"/>
              <a:t>		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uz uvjet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91" y="1930400"/>
            <a:ext cx="24669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2" r="5538" b="12223"/>
          <a:stretch/>
        </p:blipFill>
        <p:spPr>
          <a:xfrm>
            <a:off x="4125264" y="2725484"/>
            <a:ext cx="6010409" cy="96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93" y="3806494"/>
            <a:ext cx="22383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Prvi korak – pronalaženje optimalnog rješenja na neprekidnoj domeni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515"/>
          </a:xfrm>
        </p:spPr>
        <p:txBody>
          <a:bodyPr>
            <a:normAutofit/>
          </a:bodyPr>
          <a:lstStyle/>
          <a:p>
            <a:r>
              <a:rPr lang="hr-HR" dirty="0"/>
              <a:t>t</a:t>
            </a:r>
            <a:r>
              <a:rPr lang="hr-HR" dirty="0" smtClean="0"/>
              <a:t>ražimo par		   koji optimizira: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		maksimizirati</a:t>
            </a:r>
          </a:p>
          <a:p>
            <a:pPr marL="0" indent="0">
              <a:buNone/>
            </a:pPr>
            <a:r>
              <a:rPr lang="hr-HR" dirty="0"/>
              <a:t>	</a:t>
            </a:r>
            <a:r>
              <a:rPr lang="hr-HR" dirty="0" smtClean="0"/>
              <a:t>			uz uvjet </a:t>
            </a:r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nađemo skaliranu matricu particije	   :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skup rješenja na kontinuiranoj domeni je tada </a:t>
            </a:r>
          </a:p>
          <a:p>
            <a:pPr marL="0" indent="0">
              <a:buNone/>
            </a:pPr>
            <a:r>
              <a:rPr lang="hr-HR" dirty="0" smtClean="0"/>
              <a:t> 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47" y="2074091"/>
            <a:ext cx="773877" cy="50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4009" y="2453252"/>
            <a:ext cx="2530686" cy="1101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908" t="58798" r="64746" b="12434"/>
          <a:stretch/>
        </p:blipFill>
        <p:spPr>
          <a:xfrm>
            <a:off x="4846879" y="3746633"/>
            <a:ext cx="257577" cy="386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9093" y="3939816"/>
            <a:ext cx="4432614" cy="1255626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69529" r="26448" b="16498"/>
          <a:stretch/>
        </p:blipFill>
        <p:spPr>
          <a:xfrm>
            <a:off x="1828800" y="5877843"/>
            <a:ext cx="5480713" cy="6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Drugi korak – diskretizacija rješenja iz prvog koraka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tražimo matricu particije najbližu rješenju na neprekidnoj domeni </a:t>
            </a:r>
            <a:r>
              <a:rPr lang="hr-HR" dirty="0" smtClean="0">
                <a:sym typeface="Wingdings" panose="05000000000000000000" pitchFamily="2" charset="2"/>
              </a:rPr>
              <a:t> rješavamo problem: </a:t>
            </a:r>
          </a:p>
          <a:p>
            <a:pPr marL="0" indent="0">
              <a:buNone/>
            </a:pPr>
            <a:r>
              <a:rPr lang="hr-HR" dirty="0">
                <a:sym typeface="Wingdings" panose="05000000000000000000" pitchFamily="2" charset="2"/>
              </a:rPr>
              <a:t>	</a:t>
            </a:r>
            <a:r>
              <a:rPr lang="hr-HR" dirty="0" smtClean="0">
                <a:sym typeface="Wingdings" panose="05000000000000000000" pitchFamily="2" charset="2"/>
              </a:rPr>
              <a:t>				minimizirati</a:t>
            </a:r>
          </a:p>
          <a:p>
            <a:pPr marL="0" indent="0">
              <a:buNone/>
            </a:pPr>
            <a:r>
              <a:rPr lang="hr-HR" dirty="0">
                <a:sym typeface="Wingdings" panose="05000000000000000000" pitchFamily="2" charset="2"/>
              </a:rPr>
              <a:t>	</a:t>
            </a:r>
            <a:r>
              <a:rPr lang="hr-HR" dirty="0" smtClean="0">
                <a:sym typeface="Wingdings" panose="05000000000000000000" pitchFamily="2" charset="2"/>
              </a:rPr>
              <a:t>				uz uvjet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ovaj problem rješavamo iterativno:</a:t>
            </a:r>
          </a:p>
          <a:p>
            <a:pPr>
              <a:buFont typeface="+mj-lt"/>
              <a:buAutoNum type="arabicPeriod"/>
            </a:pPr>
            <a:r>
              <a:rPr lang="hr-HR" dirty="0">
                <a:sym typeface="Wingdings" panose="05000000000000000000" pitchFamily="2" charset="2"/>
              </a:rPr>
              <a:t>	</a:t>
            </a:r>
            <a:r>
              <a:rPr lang="hr-HR" dirty="0" smtClean="0">
                <a:sym typeface="Wingdings" panose="05000000000000000000" pitchFamily="2" charset="2"/>
              </a:rPr>
              <a:t>Za dano rješenje			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smtClean="0">
                <a:sym typeface="Wingdings" panose="05000000000000000000" pitchFamily="2" charset="2"/>
              </a:rPr>
              <a:t>     na neprekidnoj domeni , nađemo 	     </a:t>
            </a:r>
          </a:p>
          <a:p>
            <a:pPr marL="0" indent="0">
              <a:buNone/>
            </a:pP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smtClean="0">
                <a:sym typeface="Wingdings" panose="05000000000000000000" pitchFamily="2" charset="2"/>
              </a:rPr>
              <a:t>   pomoću</a:t>
            </a:r>
          </a:p>
          <a:p>
            <a:pPr marL="0" indent="0">
              <a:buNone/>
            </a:pPr>
            <a:endParaRPr lang="hr-H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 startAt="2"/>
            </a:pPr>
            <a:r>
              <a:rPr lang="hr-HR" dirty="0">
                <a:sym typeface="Wingdings" panose="05000000000000000000" pitchFamily="2" charset="2"/>
              </a:rPr>
              <a:t>Z</a:t>
            </a:r>
            <a:r>
              <a:rPr lang="hr-HR" dirty="0" smtClean="0">
                <a:sym typeface="Wingdings" panose="05000000000000000000" pitchFamily="2" charset="2"/>
              </a:rPr>
              <a:t>a dano diskretno rješenje	  	nađemo 		preko:</a:t>
            </a:r>
          </a:p>
          <a:p>
            <a:pPr marL="0" indent="0">
              <a:buNone/>
            </a:pPr>
            <a:r>
              <a:rPr lang="hr-HR" dirty="0">
                <a:sym typeface="Wingdings" panose="05000000000000000000" pitchFamily="2" charset="2"/>
              </a:rPr>
              <a:t>	</a:t>
            </a:r>
            <a:endParaRPr lang="hr-H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r-H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hr-HR" dirty="0" smtClean="0">
              <a:sym typeface="Wingdings" panose="05000000000000000000" pitchFamily="2" charset="2"/>
            </a:endParaRPr>
          </a:p>
          <a:p>
            <a:pPr marL="2286000" lvl="5" indent="0">
              <a:buNone/>
            </a:pP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3530" y="2683988"/>
            <a:ext cx="5289062" cy="1029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4788" y="3935715"/>
            <a:ext cx="1263877" cy="529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8871" y="4412800"/>
            <a:ext cx="4609506" cy="560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18" y="5117052"/>
            <a:ext cx="35242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5568" y="5650452"/>
            <a:ext cx="6096000" cy="581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4130" y="3943271"/>
            <a:ext cx="438150" cy="514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419" y="5146465"/>
            <a:ext cx="4381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48" y="1030310"/>
            <a:ext cx="7063715" cy="49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Eksperimenti – klasteriranje skupova točaka</a:t>
            </a:r>
            <a:endParaRPr lang="en-US" dirty="0"/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37" y="2059815"/>
            <a:ext cx="5334000" cy="4000500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7" y="205981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86" y="1428750"/>
            <a:ext cx="5334000" cy="40005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6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76" y="1093897"/>
            <a:ext cx="6148589" cy="4611442"/>
          </a:xfrm>
          <a:prstGeom prst="rect">
            <a:avLst/>
          </a:prstGeom>
        </p:spPr>
      </p:pic>
      <p:pic>
        <p:nvPicPr>
          <p:cNvPr id="3" name="Slik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4" y="1541034"/>
            <a:ext cx="5552407" cy="41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366</TotalTime>
  <Words>130</Words>
  <Application>Microsoft Office PowerPoint</Application>
  <PresentationFormat>Široki zaslon</PresentationFormat>
  <Paragraphs>45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Višeklasno spektralno klasteriranje</vt:lpstr>
      <vt:lpstr>Uvod</vt:lpstr>
      <vt:lpstr>Reprezentacija</vt:lpstr>
      <vt:lpstr>Prvi korak – pronalaženje optimalnog rješenja na neprekidnoj domeni</vt:lpstr>
      <vt:lpstr>Drugi korak – diskretizacija rješenja iz prvog koraka</vt:lpstr>
      <vt:lpstr>PowerPointova prezentacija</vt:lpstr>
      <vt:lpstr>Eksperimenti – klasteriranje skupova točaka</vt:lpstr>
      <vt:lpstr>PowerPointova prezentacija</vt:lpstr>
      <vt:lpstr>PowerPointova prezentacija</vt:lpstr>
      <vt:lpstr>Eksperimenti – segmentacija slika</vt:lpstr>
      <vt:lpstr>PowerPointova prezentacija</vt:lpstr>
      <vt:lpstr>PowerPointova prezentacija</vt:lpstr>
      <vt:lpstr>PowerPointova prezentacija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Višeklasno spektralno klasteriranje</dc:title>
  <dc:creator>Bartol Janes</dc:creator>
  <cp:lastModifiedBy>Windows User</cp:lastModifiedBy>
  <cp:revision>17</cp:revision>
  <dcterms:created xsi:type="dcterms:W3CDTF">2018-02-17T06:12:05Z</dcterms:created>
  <dcterms:modified xsi:type="dcterms:W3CDTF">2018-02-19T06:12:11Z</dcterms:modified>
</cp:coreProperties>
</file>