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9" r:id="rId3"/>
    <p:sldId id="260" r:id="rId4"/>
    <p:sldId id="263" r:id="rId5"/>
    <p:sldId id="262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3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00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613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79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9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61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57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18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541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170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122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D52339-B103-45ED-9D2D-5643F4E19C39}" type="datetimeFigureOut">
              <a:rPr lang="hr-HR" smtClean="0"/>
              <a:t>4.12.2017.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C21512-D5C8-4A35-B27B-2928E52A109A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Ubrzanje k-sredina pomoću nejednakosti trokuta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Dorotea Rajšel, Iva Sokač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06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60" y="0"/>
            <a:ext cx="9144000" cy="5318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7764" y="5318975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/>
              <a:t>R15, k=3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9451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7" y="0"/>
            <a:ext cx="9144000" cy="5396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2158" y="5396248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/>
              <a:t>R15, </a:t>
            </a:r>
            <a:r>
              <a:rPr lang="hr-HR" sz="2000" b="1" dirty="0" smtClean="0"/>
              <a:t>k=20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36693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65" y="0"/>
            <a:ext cx="9144000" cy="5331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3217" y="533185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/>
              <a:t>R15, </a:t>
            </a:r>
            <a:r>
              <a:rPr lang="hr-HR" sz="2000" b="1" dirty="0" smtClean="0"/>
              <a:t>k=100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2258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38" y="103031"/>
            <a:ext cx="9144000" cy="5293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9177" y="5396248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/>
              <a:t>R15, </a:t>
            </a:r>
            <a:r>
              <a:rPr lang="hr-HR" sz="2000" b="1" dirty="0" smtClean="0"/>
              <a:t>k=500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28094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7651"/>
          </a:xfrm>
        </p:spPr>
        <p:txBody>
          <a:bodyPr/>
          <a:lstStyle/>
          <a:p>
            <a:r>
              <a:rPr lang="hr-HR" dirty="0" smtClean="0"/>
              <a:t>Još neka ubrzanja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7436"/>
            <a:ext cx="10058400" cy="43916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r-HR" sz="2400" dirty="0"/>
              <a:t> </a:t>
            </a:r>
            <a:r>
              <a:rPr lang="hr-HR" sz="2400" dirty="0" smtClean="0"/>
              <a:t>Compare-means: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r-HR" sz="2000" dirty="0" err="1" smtClean="0"/>
              <a:t>Orchardova</a:t>
            </a:r>
            <a:r>
              <a:rPr lang="hr-HR" sz="2000" dirty="0" smtClean="0"/>
              <a:t> metoda </a:t>
            </a:r>
            <a:r>
              <a:rPr lang="hr-HR" sz="2000" dirty="0"/>
              <a:t>za pronalaženje najbližeg </a:t>
            </a:r>
            <a:r>
              <a:rPr lang="hr-HR" sz="2000" dirty="0" smtClean="0"/>
              <a:t>susjeda:</a:t>
            </a:r>
          </a:p>
          <a:p>
            <a:pPr marL="566928" lvl="3" indent="0">
              <a:buNone/>
            </a:pPr>
            <a:r>
              <a:rPr lang="hr-HR" sz="2000" dirty="0"/>
              <a:t> </a:t>
            </a:r>
            <a:r>
              <a:rPr lang="hr-HR" sz="2000" dirty="0" smtClean="0"/>
              <a:t>       neka su </a:t>
            </a:r>
            <a:r>
              <a:rPr lang="hr-HR" sz="2000" i="1" dirty="0" smtClean="0"/>
              <a:t>x, y, z </a:t>
            </a:r>
            <a:r>
              <a:rPr lang="hr-HR" sz="2000" dirty="0" smtClean="0"/>
              <a:t>točke</a:t>
            </a:r>
          </a:p>
          <a:p>
            <a:pPr marL="566928" lvl="3" indent="0">
              <a:buNone/>
            </a:pPr>
            <a:r>
              <a:rPr lang="hr-HR" sz="2000" dirty="0"/>
              <a:t>	  </a:t>
            </a:r>
            <a:r>
              <a:rPr lang="hr-HR" sz="2000" dirty="0" smtClean="0"/>
              <a:t>tada </a:t>
            </a:r>
            <a:r>
              <a:rPr lang="hr-HR" sz="2000" i="1" dirty="0" smtClean="0"/>
              <a:t>z</a:t>
            </a:r>
            <a:r>
              <a:rPr lang="hr-HR" sz="2000" dirty="0" smtClean="0"/>
              <a:t> </a:t>
            </a:r>
            <a:r>
              <a:rPr lang="hr-HR" sz="2000" dirty="0"/>
              <a:t>ne može biti bliža točki </a:t>
            </a:r>
            <a:r>
              <a:rPr lang="hr-HR" sz="2000" i="1" dirty="0"/>
              <a:t>x</a:t>
            </a:r>
            <a:r>
              <a:rPr lang="hr-HR" sz="2000" dirty="0"/>
              <a:t> od </a:t>
            </a:r>
            <a:r>
              <a:rPr lang="hr-HR" sz="2000" i="1" dirty="0"/>
              <a:t>y</a:t>
            </a:r>
            <a:r>
              <a:rPr lang="hr-HR" sz="2000" dirty="0"/>
              <a:t> ako vrijedi </a:t>
            </a:r>
            <a:r>
              <a:rPr lang="hr-HR" sz="2000" i="1" dirty="0" smtClean="0"/>
              <a:t>norm(z </a:t>
            </a:r>
            <a:r>
              <a:rPr lang="hr-HR" sz="2000" i="1" dirty="0"/>
              <a:t>− </a:t>
            </a:r>
            <a:r>
              <a:rPr lang="hr-HR" sz="2000" i="1" dirty="0" smtClean="0"/>
              <a:t>y) &gt; 2norm(x </a:t>
            </a:r>
            <a:r>
              <a:rPr lang="hr-HR" sz="2000" i="1" dirty="0"/>
              <a:t>− </a:t>
            </a:r>
            <a:r>
              <a:rPr lang="hr-HR" sz="2000" i="1" dirty="0" smtClean="0"/>
              <a:t>y)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r-HR" sz="2000" dirty="0" smtClean="0"/>
              <a:t>Problem memorije (brži samo za male dimenzije)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r-HR" sz="2600" dirty="0"/>
              <a:t> </a:t>
            </a:r>
            <a:r>
              <a:rPr lang="hr-HR" sz="2400" dirty="0" smtClean="0"/>
              <a:t>Sort-means: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r-HR" sz="2000" dirty="0" smtClean="0"/>
              <a:t>Poboljšava </a:t>
            </a:r>
            <a:r>
              <a:rPr lang="hr-HR" sz="2000" dirty="0"/>
              <a:t>compare-means (sortiranjem tablice udaljenosti među </a:t>
            </a:r>
            <a:r>
              <a:rPr lang="hr-HR" sz="2000" dirty="0" smtClean="0"/>
              <a:t>centrima)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r-HR" sz="2000" dirty="0" smtClean="0"/>
              <a:t>Dobar za ne prevelik broj klastera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r-HR" sz="2400" dirty="0"/>
              <a:t>Partial distance search (PDS</a:t>
            </a:r>
            <a:r>
              <a:rPr lang="hr-HR" sz="24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 smtClean="0"/>
              <a:t>Kada </a:t>
            </a:r>
            <a:r>
              <a:rPr lang="hr-HR" sz="2000" dirty="0"/>
              <a:t>točki određujemo najbliži centar, mogli bismo stati u računanju udaljenosti točke i kandidata za novi najbliži centar kada parcijalna suma kvadrata norme prijeđe određenu granicu na tu </a:t>
            </a:r>
            <a:r>
              <a:rPr lang="hr-HR" sz="2000" dirty="0" smtClean="0"/>
              <a:t>udaljenost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 smtClean="0"/>
              <a:t>Ubrzanje </a:t>
            </a:r>
            <a:r>
              <a:rPr lang="pl-PL" sz="2000" dirty="0"/>
              <a:t>tek za podatke velikih dimenzija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29021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sz="2400" dirty="0"/>
              <a:t>Elkanov algoritam pomoću nejednakosti trokuta uvodi ograde na </a:t>
            </a:r>
            <a:r>
              <a:rPr lang="hr-HR" sz="2400" dirty="0" smtClean="0"/>
              <a:t>udaljenosti</a:t>
            </a:r>
            <a:endParaRPr lang="hr-HR" dirty="0" smtClean="0"/>
          </a:p>
          <a:p>
            <a:pPr marL="0" indent="0">
              <a:buNone/>
            </a:pPr>
            <a:r>
              <a:rPr lang="hr-HR" sz="2400" dirty="0" smtClean="0"/>
              <a:t>	→ manje izračuna udaljenost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 smtClean="0"/>
              <a:t> Hamerly </a:t>
            </a:r>
            <a:r>
              <a:rPr lang="hr-HR" sz="2400" dirty="0"/>
              <a:t>uvodi manji broj </a:t>
            </a:r>
            <a:r>
              <a:rPr lang="hr-HR" sz="2400" dirty="0" smtClean="0"/>
              <a:t>ograda</a:t>
            </a:r>
          </a:p>
          <a:p>
            <a:pPr marL="0" indent="0">
              <a:buNone/>
            </a:pPr>
            <a:r>
              <a:rPr lang="hr-HR" sz="2400" dirty="0"/>
              <a:t>	</a:t>
            </a:r>
            <a:r>
              <a:rPr lang="hr-HR" sz="2400" dirty="0" smtClean="0"/>
              <a:t>→ više izračuna udaljenosti, ali češće preskakanje najdublje petlje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 smtClean="0"/>
              <a:t> Hamerly i Elkan komplementarni (dimenzije)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9762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Hvala na pažnji!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3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 smtClean="0"/>
              <a:t> k-means - metoda u data mining-u za grupiranje podataka</a:t>
            </a:r>
          </a:p>
          <a:p>
            <a:pPr marL="0" indent="0">
              <a:buNone/>
            </a:pPr>
            <a:r>
              <a:rPr lang="hr-HR" sz="2400" dirty="0"/>
              <a:t>	</a:t>
            </a:r>
            <a:r>
              <a:rPr lang="hr-HR" sz="2400" dirty="0" smtClean="0"/>
              <a:t>      - tržišna istraživanja, statistička analiza, kompresija slika...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 smtClean="0"/>
              <a:t> Lloydov algoritam</a:t>
            </a:r>
          </a:p>
          <a:p>
            <a:pPr marL="0" indent="0">
              <a:buNone/>
            </a:pPr>
            <a:r>
              <a:rPr lang="hr-HR" sz="2400" dirty="0" smtClean="0"/>
              <a:t>      - najčešće korišteni algoritam za pronalaženje klastera u podacima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 smtClean="0"/>
              <a:t> Elkanov i Hamerlyjev algoritam </a:t>
            </a:r>
          </a:p>
          <a:p>
            <a:pPr marL="0" indent="0">
              <a:buNone/>
            </a:pPr>
            <a:r>
              <a:rPr lang="hr-HR" sz="2400" dirty="0"/>
              <a:t> </a:t>
            </a:r>
            <a:r>
              <a:rPr lang="hr-HR" sz="2400" dirty="0" smtClean="0"/>
              <a:t>     - nadogradnje Lloydovog uz pomoć nejednakosti trokuta</a:t>
            </a:r>
          </a:p>
        </p:txBody>
      </p:sp>
    </p:spTree>
    <p:extLst>
      <p:ext uri="{BB962C8B-B14F-4D97-AF65-F5344CB8AC3E}">
        <p14:creationId xmlns:p14="http://schemas.microsoft.com/office/powerpoint/2010/main" val="18167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Lloydov 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 smtClean="0"/>
              <a:t> Za unaprijed zadan broj klastera </a:t>
            </a:r>
            <a:r>
              <a:rPr lang="hr-HR" sz="2400" i="1" dirty="0" smtClean="0"/>
              <a:t>k</a:t>
            </a:r>
            <a:r>
              <a:rPr lang="hr-HR" sz="2400" dirty="0" smtClean="0"/>
              <a:t> odabere </a:t>
            </a:r>
            <a:r>
              <a:rPr lang="hr-HR" sz="2400" i="1" dirty="0" smtClean="0"/>
              <a:t>k</a:t>
            </a:r>
            <a:r>
              <a:rPr lang="hr-HR" sz="2400" dirty="0" smtClean="0"/>
              <a:t> centara te ponavlja iduća 2 koraka:</a:t>
            </a:r>
          </a:p>
          <a:p>
            <a:pPr marL="806958" lvl="1" indent="-514350">
              <a:buFont typeface="+mj-lt"/>
              <a:buAutoNum type="arabicParenR"/>
            </a:pPr>
            <a:r>
              <a:rPr lang="pl-PL" sz="2400" dirty="0" smtClean="0"/>
              <a:t>Pridružuje točke klasteru s najbližim centrom</a:t>
            </a:r>
          </a:p>
          <a:p>
            <a:pPr marL="806958" lvl="1" indent="-514350">
              <a:buFont typeface="+mj-lt"/>
              <a:buAutoNum type="arabicParenR"/>
            </a:pPr>
            <a:r>
              <a:rPr lang="pl-PL" sz="2400" dirty="0" smtClean="0"/>
              <a:t>Određuje centre za novi raspored točaka u klasterima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 Algoritam staje kada prestane dolaziti do promjena u koraku (1)</a:t>
            </a:r>
          </a:p>
          <a:p>
            <a:endParaRPr lang="pl-P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 Problem: </a:t>
            </a:r>
            <a:r>
              <a:rPr lang="hr-HR" sz="2400" dirty="0" smtClean="0"/>
              <a:t>većina izračunatih udaljenosti objekata suvišna!</a:t>
            </a:r>
            <a:endParaRPr lang="pl-PL" sz="2400" dirty="0" smtClean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1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1374" y="1571222"/>
            <a:ext cx="8100811" cy="184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hr-HR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Prirodni zahtjevi za ubrzanja:</a:t>
            </a:r>
          </a:p>
          <a:p>
            <a:pPr marL="806958" lvl="1" indent="-5143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arenR"/>
            </a:pPr>
            <a:r>
              <a:rPr lang="hr-HR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„neosjetljivost” na početno inicijalizirane centre</a:t>
            </a:r>
          </a:p>
          <a:p>
            <a:pPr marL="806958" lvl="1" indent="-5143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arenR"/>
            </a:pPr>
            <a:r>
              <a:rPr lang="hr-HR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jednaki inicijalni centri → jednaki završni centri</a:t>
            </a:r>
          </a:p>
          <a:p>
            <a:pPr marL="806958" lvl="1" indent="-5143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+mj-lt"/>
              <a:buAutoNum type="arabicParenR"/>
            </a:pPr>
            <a:r>
              <a:rPr lang="hr-HR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hr-HR" sz="28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roizvoljna </a:t>
            </a:r>
            <a:r>
              <a:rPr lang="hr-HR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metrika za udaljenost</a:t>
            </a:r>
          </a:p>
        </p:txBody>
      </p:sp>
    </p:spTree>
    <p:extLst>
      <p:ext uri="{BB962C8B-B14F-4D97-AF65-F5344CB8AC3E}">
        <p14:creationId xmlns:p14="http://schemas.microsoft.com/office/powerpoint/2010/main" val="38853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Elkanov 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 smtClean="0"/>
              <a:t>Uz nejednakost trokuta b</a:t>
            </a:r>
            <a:r>
              <a:rPr lang="pt-BR" sz="2400" dirty="0" smtClean="0"/>
              <a:t>roj </a:t>
            </a:r>
            <a:r>
              <a:rPr lang="pt-BR" sz="2400" dirty="0"/>
              <a:t>računa udaljenosti </a:t>
            </a:r>
            <a:r>
              <a:rPr lang="pt-BR" sz="2400" dirty="0" smtClean="0"/>
              <a:t>reducira </a:t>
            </a:r>
            <a:r>
              <a:rPr lang="pt-BR" sz="2400" dirty="0"/>
              <a:t>s </a:t>
            </a:r>
            <a:r>
              <a:rPr lang="pt-BR" sz="2400" i="1" dirty="0"/>
              <a:t>nke</a:t>
            </a:r>
            <a:r>
              <a:rPr lang="pt-BR" sz="2400" dirty="0"/>
              <a:t> na približno </a:t>
            </a:r>
            <a:r>
              <a:rPr lang="hr-HR" sz="2400" i="1" dirty="0" smtClean="0"/>
              <a:t>n</a:t>
            </a:r>
            <a:r>
              <a:rPr lang="hr-HR" sz="2400" dirty="0"/>
              <a:t>, pri čemu je </a:t>
            </a:r>
            <a:r>
              <a:rPr lang="hr-HR" sz="2400" i="1" dirty="0"/>
              <a:t>n</a:t>
            </a:r>
            <a:r>
              <a:rPr lang="hr-HR" sz="2400" dirty="0"/>
              <a:t> </a:t>
            </a:r>
            <a:r>
              <a:rPr lang="hr-HR" sz="2400" dirty="0" smtClean="0"/>
              <a:t>broj podataka</a:t>
            </a:r>
            <a:r>
              <a:rPr lang="hr-HR" sz="2400" dirty="0"/>
              <a:t>, </a:t>
            </a:r>
            <a:r>
              <a:rPr lang="hr-HR" sz="2400" i="1" dirty="0"/>
              <a:t>k</a:t>
            </a:r>
            <a:r>
              <a:rPr lang="hr-HR" sz="2400" dirty="0"/>
              <a:t> broj traženih klastera i </a:t>
            </a:r>
            <a:r>
              <a:rPr lang="hr-HR" sz="2400" i="1" dirty="0"/>
              <a:t>e</a:t>
            </a:r>
            <a:r>
              <a:rPr lang="hr-HR" sz="2400" dirty="0"/>
              <a:t> broj zahtjevanih </a:t>
            </a:r>
            <a:r>
              <a:rPr lang="hr-HR" sz="2400" dirty="0" smtClean="0"/>
              <a:t>iteracija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 Koristi </a:t>
            </a:r>
            <a:r>
              <a:rPr lang="pl-PL" sz="2400" dirty="0"/>
              <a:t>donje ograde i prenosi informacije iz jedne iteracije u drugu</a:t>
            </a:r>
            <a:endParaRPr lang="hr-H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 smtClean="0"/>
              <a:t>Leme: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400" dirty="0"/>
              <a:t>Neka je </a:t>
            </a:r>
            <a:r>
              <a:rPr lang="pl-PL" sz="2400" i="1" dirty="0"/>
              <a:t>x</a:t>
            </a:r>
            <a:r>
              <a:rPr lang="pl-PL" sz="2400" dirty="0"/>
              <a:t> točka i </a:t>
            </a:r>
            <a:r>
              <a:rPr lang="pl-PL" sz="2400" i="1" dirty="0"/>
              <a:t>b</a:t>
            </a:r>
            <a:r>
              <a:rPr lang="pl-PL" sz="2400" dirty="0"/>
              <a:t> i </a:t>
            </a:r>
            <a:r>
              <a:rPr lang="pl-PL" sz="2400" i="1" dirty="0"/>
              <a:t>c</a:t>
            </a:r>
            <a:r>
              <a:rPr lang="pl-PL" sz="2400" dirty="0"/>
              <a:t> </a:t>
            </a:r>
            <a:r>
              <a:rPr lang="pl-PL" sz="2400" dirty="0" smtClean="0"/>
              <a:t>centri. 						       Ako </a:t>
            </a:r>
            <a:r>
              <a:rPr lang="pl-PL" sz="2400" dirty="0"/>
              <a:t>je </a:t>
            </a:r>
            <a:r>
              <a:rPr lang="pl-PL" sz="2400" i="1" dirty="0"/>
              <a:t>d(b, c) ≥ 2d(x, b), </a:t>
            </a:r>
            <a:r>
              <a:rPr lang="pl-PL" sz="2400" dirty="0"/>
              <a:t>onda je </a:t>
            </a:r>
            <a:r>
              <a:rPr lang="pl-PL" sz="2400" i="1" dirty="0"/>
              <a:t>d(x, c) ≥ d(x, b</a:t>
            </a:r>
            <a:r>
              <a:rPr lang="pl-PL" sz="2400" i="1" dirty="0" smtClean="0"/>
              <a:t>).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sz="2400" dirty="0"/>
              <a:t>Neka je </a:t>
            </a:r>
            <a:r>
              <a:rPr lang="hr-HR" sz="2400" i="1" dirty="0"/>
              <a:t>x</a:t>
            </a:r>
            <a:r>
              <a:rPr lang="hr-HR" sz="2400" dirty="0"/>
              <a:t> točka i </a:t>
            </a:r>
            <a:r>
              <a:rPr lang="hr-HR" sz="2400" i="1" dirty="0"/>
              <a:t>b</a:t>
            </a:r>
            <a:r>
              <a:rPr lang="hr-HR" sz="2400" dirty="0"/>
              <a:t> i </a:t>
            </a:r>
            <a:r>
              <a:rPr lang="hr-HR" sz="2400" i="1" dirty="0"/>
              <a:t>c</a:t>
            </a:r>
            <a:r>
              <a:rPr lang="hr-HR" sz="2400" dirty="0"/>
              <a:t> centri. </a:t>
            </a:r>
            <a:r>
              <a:rPr lang="hr-HR" sz="2400" dirty="0" smtClean="0"/>
              <a:t>						      Tada </a:t>
            </a:r>
            <a:r>
              <a:rPr lang="hr-HR" sz="2400" dirty="0"/>
              <a:t>je </a:t>
            </a:r>
            <a:r>
              <a:rPr lang="hr-HR" sz="2400" i="1" dirty="0"/>
              <a:t>d(x, c) ≥ max{0, d(x, b) − d(b, c)}.</a:t>
            </a:r>
            <a:r>
              <a:rPr lang="pl-PL" sz="2400" i="1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Prednosti: učinkovitost raste s povećanjem broja klastera </a:t>
            </a:r>
            <a:r>
              <a:rPr lang="hr-HR" sz="2400" i="1" dirty="0" smtClean="0"/>
              <a:t>k, brži od Lloydovog 	   	         na velikim dimenzijama</a:t>
            </a:r>
          </a:p>
          <a:p>
            <a:pPr marL="749808" lvl="1" indent="-457200">
              <a:buFont typeface="+mj-lt"/>
              <a:buAutoNum type="arabicPeriod"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5414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Hamerlyjev 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 smtClean="0"/>
              <a:t>Nadograđuje Elkanov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 smtClean="0"/>
              <a:t>Fundamentalna razlika u odnosu na Elkana</a:t>
            </a:r>
          </a:p>
          <a:p>
            <a:pPr marL="0" indent="0">
              <a:buNone/>
            </a:pPr>
            <a:r>
              <a:rPr lang="hr-HR" sz="2400" dirty="0"/>
              <a:t>      - </a:t>
            </a:r>
            <a:r>
              <a:rPr lang="hr-HR" sz="2400" dirty="0" smtClean="0"/>
              <a:t>dvostruka provjera uvjeta: </a:t>
            </a:r>
            <a:r>
              <a:rPr lang="hr-HR" sz="2400" i="1" dirty="0"/>
              <a:t>u(i</a:t>
            </a:r>
            <a:r>
              <a:rPr lang="hr-HR" sz="2400" i="1" dirty="0" smtClean="0"/>
              <a:t>) &lt; max(s(indeksi(i</a:t>
            </a:r>
            <a:r>
              <a:rPr lang="hr-HR" sz="2400" i="1" dirty="0"/>
              <a:t>))/2, l(i));</a:t>
            </a:r>
            <a:r>
              <a:rPr lang="hr-HR" sz="2400" i="1" dirty="0" smtClean="0"/>
              <a:t> </a:t>
            </a:r>
          </a:p>
          <a:p>
            <a:pPr marL="0" indent="0">
              <a:buNone/>
            </a:pPr>
            <a:r>
              <a:rPr lang="hr-HR" sz="2400" i="1" dirty="0"/>
              <a:t>	</a:t>
            </a:r>
            <a:r>
              <a:rPr lang="hr-HR" sz="2400" dirty="0" smtClean="0"/>
              <a:t>→ preskače najdublju petlju (80%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pl-PL" sz="2400" dirty="0" smtClean="0"/>
              <a:t>Najefikasniji </a:t>
            </a:r>
            <a:r>
              <a:rPr lang="pl-PL" sz="2400" dirty="0"/>
              <a:t>za male i srednje dimenzije podataka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87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36" y="180302"/>
            <a:ext cx="8598795" cy="5067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7154" y="5248139"/>
            <a:ext cx="1805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/>
              <a:t>Pathbased, k=3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34931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6" y="141668"/>
            <a:ext cx="8431369" cy="5280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6101" y="5422006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/>
              <a:t>Pathbased, k=20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16190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22" y="103031"/>
            <a:ext cx="9144000" cy="5344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4428" y="5447763"/>
            <a:ext cx="206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/>
              <a:t>Pathbased, </a:t>
            </a:r>
            <a:r>
              <a:rPr lang="hr-HR" sz="2000" b="1" dirty="0" smtClean="0"/>
              <a:t>k=100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3138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141</TotalTime>
  <Words>242</Words>
  <Application>Microsoft Office PowerPoint</Application>
  <PresentationFormat>Široki zaslon</PresentationFormat>
  <Paragraphs>59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Ubrzanje k-sredina pomoću nejednakosti trokuta</vt:lpstr>
      <vt:lpstr>Uvod</vt:lpstr>
      <vt:lpstr>Lloydov algoritam</vt:lpstr>
      <vt:lpstr>PowerPointova prezentacija</vt:lpstr>
      <vt:lpstr>Elkanov algoritam</vt:lpstr>
      <vt:lpstr>Hamerlyjev algoritam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  <vt:lpstr>Još neka ubrzanja</vt:lpstr>
      <vt:lpstr>Zaključci</vt:lpstr>
      <vt:lpstr>Hvala na pažnji!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Ubrzanje k-sredina pomoću nejednakosti trokuta</dc:title>
  <dc:creator>Iva</dc:creator>
  <cp:lastModifiedBy>Windows User</cp:lastModifiedBy>
  <cp:revision>19</cp:revision>
  <dcterms:created xsi:type="dcterms:W3CDTF">2017-12-02T19:52:58Z</dcterms:created>
  <dcterms:modified xsi:type="dcterms:W3CDTF">2017-12-04T07:10:16Z</dcterms:modified>
</cp:coreProperties>
</file>