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7" r:id="rId4"/>
    <p:sldId id="272" r:id="rId5"/>
    <p:sldId id="261" r:id="rId6"/>
    <p:sldId id="263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4617"/>
  </p:normalViewPr>
  <p:slideViewPr>
    <p:cSldViewPr snapToGrid="0" snapToObjects="1">
      <p:cViewPr varScale="1">
        <p:scale>
          <a:sx n="136" d="100"/>
          <a:sy n="136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580C-86CF-8D4E-9776-9DF3E1F7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AF63-8257-6346-B4EC-0127A1BD7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4728-A05E-4042-8432-97558BD7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/>
              <p:nvPr/>
            </p:nvSpPr>
            <p:spPr>
              <a:xfrm>
                <a:off x="818866" y="1690689"/>
                <a:ext cx="739708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following equation: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−.4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a. Factor into two binomial factors using polynomial factorization.</a:t>
                </a:r>
              </a:p>
              <a:p>
                <a:r>
                  <a:rPr lang="en-US" dirty="0"/>
                  <a:t>     Find the roots.</a:t>
                </a:r>
              </a:p>
              <a:p>
                <a:r>
                  <a:rPr lang="en-US" dirty="0"/>
                  <a:t>(1-.6Z)(1+.2Z) = 0</a:t>
                </a:r>
              </a:p>
              <a:p>
                <a:r>
                  <a:rPr lang="en-US" dirty="0"/>
                  <a:t>Z = 1/-.6 , 1/.2 = 1.667 , -5</a:t>
                </a:r>
              </a:p>
              <a:p>
                <a:endParaRPr lang="en-US" dirty="0"/>
              </a:p>
              <a:p>
                <a:r>
                  <a:rPr lang="en-US" dirty="0"/>
                  <a:t>b. Now use the quadratic formula to find the roots.  </a:t>
                </a:r>
              </a:p>
              <a:p>
                <a:r>
                  <a:rPr lang="en-US" dirty="0"/>
                  <a:t>-.12z^2 - .4z+1 = 0</a:t>
                </a:r>
              </a:p>
              <a:p>
                <a:r>
                  <a:rPr lang="en-US" dirty="0"/>
                  <a:t>0.4 ± sqrt(.4^2 – 4*(.12))/(2*.12) =&gt; 0.2/.12± .4/.12</a:t>
                </a:r>
              </a:p>
              <a:p>
                <a:r>
                  <a:rPr lang="en-US" dirty="0"/>
                  <a:t>Z = 1.6667 ,-5.0000</a:t>
                </a:r>
              </a:p>
              <a:p>
                <a:endParaRPr lang="en-US" dirty="0"/>
              </a:p>
              <a:p>
                <a:r>
                  <a:rPr lang="en-US" dirty="0"/>
                  <a:t>Compare the roots you found in part a and b.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1690689"/>
                <a:ext cx="7397086" cy="4247317"/>
              </a:xfrm>
              <a:prstGeom prst="rect">
                <a:avLst/>
              </a:prstGeom>
              <a:blipFill>
                <a:blip r:embed="rId2"/>
                <a:stretch>
                  <a:fillRect l="-514" t="-29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B51E3F-B84E-5949-8746-723B1C3B9767}"/>
                  </a:ext>
                </a:extLst>
              </p:cNvPr>
              <p:cNvSpPr/>
              <p:nvPr/>
            </p:nvSpPr>
            <p:spPr>
              <a:xfrm>
                <a:off x="5931096" y="4482187"/>
                <a:ext cx="2284856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B51E3F-B84E-5949-8746-723B1C3B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96" y="4482187"/>
                <a:ext cx="2284856" cy="685124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3F42-FFF3-3C47-A24C-4174D86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FF71F-7AD0-7447-B30C-F18801647497}"/>
              </a:ext>
            </a:extLst>
          </p:cNvPr>
          <p:cNvSpPr txBox="1"/>
          <p:nvPr/>
        </p:nvSpPr>
        <p:spPr>
          <a:xfrm>
            <a:off x="771098" y="1405720"/>
            <a:ext cx="760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were the instructions for the first pre live session assignment.  </a:t>
            </a:r>
          </a:p>
          <a:p>
            <a:r>
              <a:rPr lang="en-US" dirty="0"/>
              <a:t>Please share your thoughts and / or questions on each part during this break out and we will discuss more once back in the main room!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54B3-92DE-C849-8BD3-82C09FEE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8" y="2731283"/>
            <a:ext cx="8411252" cy="33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9C6D-BCD5-B547-9A5A-4383106C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46BD7-D65D-4E4A-813E-A98F02DE1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Here</a:t>
                </a:r>
              </a:p>
              <a:p>
                <a:pPr marL="0" indent="0">
                  <a:buNone/>
                </a:pPr>
                <a:r>
                  <a:rPr lang="en-US" dirty="0"/>
                  <a:t>z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∗.6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∗.6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-0.4167±1.2219i</a:t>
                </a:r>
              </a:p>
              <a:p>
                <a:pPr marL="0" indent="0">
                  <a:buNone/>
                </a:pPr>
                <a:r>
                  <a:rPr lang="en-US" dirty="0" err="1"/>
                  <a:t>Modulas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Abs z = 1/sqrt(0.4167^2 + 1.2219^2) = 0.7746</a:t>
                </a:r>
              </a:p>
              <a:p>
                <a:pPr marL="0" indent="0">
                  <a:buNone/>
                </a:pPr>
                <a:r>
                  <a:rPr lang="en-US" dirty="0"/>
                  <a:t>Freq = 0.3023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46BD7-D65D-4E4A-813E-A98F02DE1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958DA1-6A52-3048-9F57-364D10B8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5625"/>
            <a:ext cx="3818374" cy="39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324A-28F7-5B49-8807-B1CC7128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7" y="2589568"/>
            <a:ext cx="8132383" cy="409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21B57-F604-4F40-A9A7-5EE43EF12F4F}"/>
              </a:ext>
            </a:extLst>
          </p:cNvPr>
          <p:cNvSpPr txBox="1"/>
          <p:nvPr/>
        </p:nvSpPr>
        <p:spPr>
          <a:xfrm>
            <a:off x="628650" y="1378422"/>
            <a:ext cx="771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 your PowerPoint presentation to the members of your Break Out Group.  Each presentation should be around 2-4 minutes.  With any extra time, discuss your thoughts … keep in mind … all these models are wrong … which did you feel was most useful and why?</a:t>
            </a:r>
          </a:p>
        </p:txBody>
      </p:sp>
    </p:spTree>
    <p:extLst>
      <p:ext uri="{BB962C8B-B14F-4D97-AF65-F5344CB8AC3E}">
        <p14:creationId xmlns:p14="http://schemas.microsoft.com/office/powerpoint/2010/main" val="174750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396B-FC10-A047-9F47-6F091AFD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6" y="1907940"/>
            <a:ext cx="7481248" cy="4506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F6CDE4-A316-E643-A493-98594A3F38FF}"/>
              </a:ext>
            </a:extLst>
          </p:cNvPr>
          <p:cNvSpPr/>
          <p:nvPr/>
        </p:nvSpPr>
        <p:spPr>
          <a:xfrm>
            <a:off x="2286000" y="13847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Store9Item50 = Walmart %&gt;% filter(store == 9, item == 50)</a:t>
            </a:r>
          </a:p>
          <a:p>
            <a:r>
              <a:rPr lang="en-US" sz="1400" dirty="0" err="1"/>
              <a:t>plotts.sample.wge</a:t>
            </a:r>
            <a:r>
              <a:rPr lang="en-US" sz="1400" dirty="0"/>
              <a:t>(Store9Item50$sales)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D5A79-D728-B749-857B-D4F468E9F2B3}"/>
              </a:ext>
            </a:extLst>
          </p:cNvPr>
          <p:cNvSpPr txBox="1"/>
          <p:nvPr/>
        </p:nvSpPr>
        <p:spPr>
          <a:xfrm>
            <a:off x="1269242" y="6482687"/>
            <a:ext cx="6987654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frequencies at approximately 0, .15, .29, .43.</a:t>
            </a:r>
          </a:p>
        </p:txBody>
      </p:sp>
    </p:spTree>
    <p:extLst>
      <p:ext uri="{BB962C8B-B14F-4D97-AF65-F5344CB8AC3E}">
        <p14:creationId xmlns:p14="http://schemas.microsoft.com/office/powerpoint/2010/main" val="136873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81DF-AC6E-DC43-B936-66FD00F141AE}"/>
              </a:ext>
            </a:extLst>
          </p:cNvPr>
          <p:cNvSpPr txBox="1"/>
          <p:nvPr/>
        </p:nvSpPr>
        <p:spPr>
          <a:xfrm>
            <a:off x="628650" y="1214648"/>
            <a:ext cx="798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are three more models to investigate.  Do you like any of these better?   If so, are there still some shortcomings?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/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−.1516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.0769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−.0016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542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1117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5683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FB7FF5-277B-CC45-9F92-29C40ABE6135}"/>
              </a:ext>
            </a:extLst>
          </p:cNvPr>
          <p:cNvSpPr/>
          <p:nvPr/>
        </p:nvSpPr>
        <p:spPr>
          <a:xfrm>
            <a:off x="-66321" y="6968152"/>
            <a:ext cx="927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plotts.true.wge</a:t>
            </a:r>
            <a:r>
              <a:rPr lang="en-US" dirty="0"/>
              <a:t>(phi = c(0.1516, 0.0769, 0.0016, -0.0095, 0.0542, 0.1117, 0.5683))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c(0.4295, 0.1769, 0.0358, 0.1454))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c(0.1529, 0.0988, 0.0059, -0.0075, 0.0538, 0.1118, 0.5717, 0.0034, -0.0382 ))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/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−.4295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.1769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−.0358−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1454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blipFill>
                <a:blip r:embed="rId3"/>
                <a:stretch>
                  <a:fillRect l="-25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/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−.1529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.0988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−.0059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75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538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1118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5717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0034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−8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0382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−9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4E71DA-3DC0-6B43-B852-25B5C6046EA8}"/>
              </a:ext>
            </a:extLst>
          </p:cNvPr>
          <p:cNvSpPr/>
          <p:nvPr/>
        </p:nvSpPr>
        <p:spPr>
          <a:xfrm>
            <a:off x="962167" y="5904487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c(0.1529, 0.0988, 0.0059, -0.0075, 0.0538, 0.1118, 0.5717, 0.0034, -0.0382 )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54163-94A8-4446-9643-CF85354AA5BD}"/>
              </a:ext>
            </a:extLst>
          </p:cNvPr>
          <p:cNvSpPr/>
          <p:nvPr/>
        </p:nvSpPr>
        <p:spPr>
          <a:xfrm>
            <a:off x="962167" y="2446511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c(0.1516, 0.0769, 0.0016, -0.0095, 0.0542, 0.1117, 0.5683)</a:t>
            </a:r>
          </a:p>
        </p:txBody>
      </p:sp>
    </p:spTree>
    <p:extLst>
      <p:ext uri="{BB962C8B-B14F-4D97-AF65-F5344CB8AC3E}">
        <p14:creationId xmlns:p14="http://schemas.microsoft.com/office/powerpoint/2010/main" val="28557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A02-D4B1-4B4F-B394-CE83C9E2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9" y="142209"/>
            <a:ext cx="7886700" cy="1325563"/>
          </a:xfrm>
        </p:spPr>
        <p:txBody>
          <a:bodyPr/>
          <a:lstStyle/>
          <a:p>
            <a:r>
              <a:rPr lang="en-US" dirty="0"/>
              <a:t>Break Out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6ADDB-6145-054A-AC29-8CB5FC55AF2B}"/>
              </a:ext>
            </a:extLst>
          </p:cNvPr>
          <p:cNvSpPr txBox="1"/>
          <p:nvPr/>
        </p:nvSpPr>
        <p:spPr>
          <a:xfrm>
            <a:off x="369339" y="1080252"/>
            <a:ext cx="81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the model on the left to the appropriate plot(s) on the right!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/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blipFill>
                <a:blip r:embed="rId2"/>
                <a:stretch>
                  <a:fillRect l="-4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/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blipFill>
                <a:blip r:embed="rId3"/>
                <a:stretch>
                  <a:fillRect l="-12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/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blipFill>
                <a:blip r:embed="rId4"/>
                <a:stretch>
                  <a:fillRect l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/>
              <p:nvPr/>
            </p:nvSpPr>
            <p:spPr>
              <a:xfrm>
                <a:off x="369339" y="5455068"/>
                <a:ext cx="4065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.67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+.2994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5455068"/>
                <a:ext cx="4065344" cy="276999"/>
              </a:xfrm>
              <a:prstGeom prst="rect">
                <a:avLst/>
              </a:prstGeom>
              <a:blipFill>
                <a:blip r:embed="rId5"/>
                <a:stretch>
                  <a:fillRect l="-9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8AD62C-ED54-CD49-B8AE-37CE81251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994" y="4291805"/>
            <a:ext cx="2143315" cy="1237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C5A02-DE96-3843-BACE-138D36FC8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889" y="5514942"/>
            <a:ext cx="2573524" cy="1343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17B9C8-EC21-4048-8A0B-EE23D61A1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441" y="1456351"/>
            <a:ext cx="2624422" cy="1381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5C6CA-2EFD-AE42-80BF-2CF5A91C7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795" y="2868653"/>
            <a:ext cx="2616161" cy="1339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9DEC00-5B65-1248-B0A4-C686FE2710F6}"/>
              </a:ext>
            </a:extLst>
          </p:cNvPr>
          <p:cNvSpPr txBox="1"/>
          <p:nvPr/>
        </p:nvSpPr>
        <p:spPr>
          <a:xfrm>
            <a:off x="6054995" y="189207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98BBC-B8DA-4E40-9056-6D8FB87DDC76}"/>
              </a:ext>
            </a:extLst>
          </p:cNvPr>
          <p:cNvSpPr txBox="1"/>
          <p:nvPr/>
        </p:nvSpPr>
        <p:spPr>
          <a:xfrm>
            <a:off x="5875728" y="31689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30E04-77E0-064A-B028-E0C2CB055D33}"/>
              </a:ext>
            </a:extLst>
          </p:cNvPr>
          <p:cNvSpPr txBox="1"/>
          <p:nvPr/>
        </p:nvSpPr>
        <p:spPr>
          <a:xfrm>
            <a:off x="5875728" y="4520188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04DF9-7709-E842-A64F-51428B32B4C0}"/>
              </a:ext>
            </a:extLst>
          </p:cNvPr>
          <p:cNvSpPr txBox="1"/>
          <p:nvPr/>
        </p:nvSpPr>
        <p:spPr>
          <a:xfrm>
            <a:off x="5875728" y="584743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80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1111</TotalTime>
  <Words>584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2U</vt:lpstr>
      <vt:lpstr>Time Series: Unit 4</vt:lpstr>
      <vt:lpstr>Break Out 1</vt:lpstr>
      <vt:lpstr>Break Out 2</vt:lpstr>
      <vt:lpstr>Breakout 2</vt:lpstr>
      <vt:lpstr>Break Out 3</vt:lpstr>
      <vt:lpstr>Break Out 3</vt:lpstr>
      <vt:lpstr>Break Out 3</vt:lpstr>
      <vt:lpstr>Break Out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4</dc:title>
  <dc:creator>Microsoft Office User</dc:creator>
  <cp:lastModifiedBy>Drake, Carson</cp:lastModifiedBy>
  <cp:revision>27</cp:revision>
  <dcterms:created xsi:type="dcterms:W3CDTF">2019-05-28T04:04:30Z</dcterms:created>
  <dcterms:modified xsi:type="dcterms:W3CDTF">2019-05-29T03:15:59Z</dcterms:modified>
</cp:coreProperties>
</file>