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31"/>
  </p:normalViewPr>
  <p:slideViewPr>
    <p:cSldViewPr snapToGrid="0" snapToObjects="1">
      <p:cViewPr varScale="1">
        <p:scale>
          <a:sx n="66" d="100"/>
          <a:sy n="66" d="100"/>
        </p:scale>
        <p:origin x="224" y="13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14107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istical Analysis of Advanced Encryption Standard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Statistical Analysis of Advanced Encryption Standard</a:t>
            </a:r>
          </a:p>
        </p:txBody>
      </p:sp>
      <p:sp>
        <p:nvSpPr>
          <p:cNvPr id="120" name="David Josephs,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68731">
              <a:defRPr sz="1702"/>
            </a:pPr>
            <a:r>
              <a:t>David Josephs,</a:t>
            </a:r>
          </a:p>
          <a:p>
            <a:pPr defTabSz="268731">
              <a:defRPr sz="1702"/>
            </a:pPr>
            <a:r>
              <a:t> Hannah Kosinovsky,</a:t>
            </a:r>
          </a:p>
          <a:p>
            <a:pPr defTabSz="268731">
              <a:defRPr sz="1702"/>
            </a:pPr>
            <a:r>
              <a:t> Carson Drake, </a:t>
            </a:r>
          </a:p>
          <a:p>
            <a:pPr defTabSz="268731">
              <a:defRPr sz="1702"/>
            </a:pPr>
            <a:r>
              <a:t>Volodymyr Orlov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&amp;A"/>
          <p:cNvSpPr txBox="1">
            <a:spLocks noGrp="1"/>
          </p:cNvSpPr>
          <p:nvPr>
            <p:ph type="body" idx="1"/>
          </p:nvPr>
        </p:nvSpPr>
        <p:spPr>
          <a:xfrm>
            <a:off x="952500" y="482103"/>
            <a:ext cx="11099800" cy="83951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Introduction</a:t>
            </a:r>
          </a:p>
        </p:txBody>
      </p:sp>
      <p:sp>
        <p:nvSpPr>
          <p:cNvPr id="123" name="Thought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[ABSTRACT]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onents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Components layout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2413000"/>
            <a:ext cx="12192000" cy="914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intext Generator">
            <a:extLst>
              <a:ext uri="{FF2B5EF4-FFF2-40B4-BE49-F238E27FC236}">
                <a16:creationId xmlns:a16="http://schemas.microsoft.com/office/drawing/2014/main" id="{6FE9D019-C0D5-A041-BD06-479A326C5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/>
          <a:p>
            <a:pPr lvl="1">
              <a:defRPr sz="6000"/>
            </a:pPr>
            <a:r>
              <a:rPr lang="en-US" dirty="0"/>
              <a:t>Ciphertext Generation</a:t>
            </a:r>
            <a:endParaRPr dirty="0"/>
          </a:p>
        </p:txBody>
      </p:sp>
      <p:sp>
        <p:nvSpPr>
          <p:cNvPr id="5" name="Thought 1…">
            <a:extLst>
              <a:ext uri="{FF2B5EF4-FFF2-40B4-BE49-F238E27FC236}">
                <a16:creationId xmlns:a16="http://schemas.microsoft.com/office/drawing/2014/main" id="{F9C5A510-F10C-F44F-9905-7EB208367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Low Density Plaintext</a:t>
            </a:r>
          </a:p>
          <a:p>
            <a:r>
              <a:rPr lang="en-US" dirty="0"/>
              <a:t>Low Density 128-bit Keys</a:t>
            </a:r>
            <a:endParaRPr dirty="0"/>
          </a:p>
          <a:p>
            <a:r>
              <a:rPr lang="en-US" dirty="0"/>
              <a:t>High Density Plaintext</a:t>
            </a:r>
          </a:p>
          <a:p>
            <a:r>
              <a:rPr lang="en-US" dirty="0"/>
              <a:t>High Density 128-bit Keys</a:t>
            </a:r>
            <a:endParaRPr dirty="0"/>
          </a:p>
        </p:txBody>
      </p:sp>
      <p:pic>
        <p:nvPicPr>
          <p:cNvPr id="6" name="HighLevelSchema (2).png" descr="HighLevelSchema (2).png">
            <a:extLst>
              <a:ext uri="{FF2B5EF4-FFF2-40B4-BE49-F238E27FC236}">
                <a16:creationId xmlns:a16="http://schemas.microsoft.com/office/drawing/2014/main" id="{E8B7543A-363E-9F4E-A9B2-1C4CFE0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42495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HighLevelSchema.png" descr="HighLevelSch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1256"/>
            <a:ext cx="4445000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NIST Statistical Test Suite"/>
          <p:cNvSpPr txBox="1">
            <a:spLocks noGrp="1"/>
          </p:cNvSpPr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NIST Statistical Test Suite</a:t>
            </a:r>
          </a:p>
        </p:txBody>
      </p:sp>
      <p:sp>
        <p:nvSpPr>
          <p:cNvPr id="134" name="Comes with 15 tests…"/>
          <p:cNvSpPr txBox="1">
            <a:spLocks noGrp="1"/>
          </p:cNvSpPr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r>
              <a:t>Comes with 15 tests</a:t>
            </a:r>
          </a:p>
          <a:p>
            <a:r>
              <a:t>These tests produce a real number between 0 and 1, the p-value, which shows the probability of finding the observed, or more extreme, results with respect to certain randomness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IST T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NIST Tests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1287090" y="2597150"/>
          <a:ext cx="10430618" cy="628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1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Two Frequency Tests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Maurer’s ”Universal Statistical” test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 dirty="0">
                          <a:sym typeface="Helvetica Neue"/>
                        </a:rPr>
                        <a:t>Two runs test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Linear complexity test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 dirty="0">
                          <a:sym typeface="Helvetica Neue"/>
                        </a:rPr>
                        <a:t>Binary matrix rank test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Serial test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 dirty="0">
                          <a:sym typeface="Helvetica Neue"/>
                        </a:rPr>
                        <a:t>Discrete Fourier transform test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Approximate entropy test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Overlapping and non-overlapping template matching tests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Cumulative sums test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Random excursions tests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 dirty="0">
                          <a:sym typeface="Helvetica Neue"/>
                        </a:rPr>
                        <a:t>Random excursions variant tests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64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iehard Statistical Test Suite"/>
          <p:cNvSpPr txBox="1">
            <a:spLocks noGrp="1"/>
          </p:cNvSpPr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Diehard Statistical Test Suite</a:t>
            </a:r>
          </a:p>
        </p:txBody>
      </p:sp>
      <p:sp>
        <p:nvSpPr>
          <p:cNvPr id="137" name="Thought 1…"/>
          <p:cNvSpPr txBox="1">
            <a:spLocks noGrp="1"/>
          </p:cNvSpPr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Comes with 11 types of statistical tests for randomness with several possible variations. </a:t>
            </a:r>
          </a:p>
          <a:p>
            <a:pPr lvl="1"/>
            <a:r>
              <a:rPr lang="en-US" dirty="0"/>
              <a:t>We ran 19 total Diehard tests</a:t>
            </a:r>
          </a:p>
          <a:p>
            <a:r>
              <a:rPr lang="en-US" dirty="0"/>
              <a:t>The output of the tests is a p-value between 0 and 1</a:t>
            </a:r>
            <a:endParaRPr dirty="0"/>
          </a:p>
          <a:p>
            <a:r>
              <a:rPr lang="en-US" dirty="0"/>
              <a:t>A bit stream will “fail” the test at alpha =  .05 level if </a:t>
            </a:r>
            <a:r>
              <a:rPr lang="en-US" i="1" dirty="0"/>
              <a:t>p</a:t>
            </a:r>
            <a:r>
              <a:rPr lang="en-US" dirty="0"/>
              <a:t> &lt; 0.025 or </a:t>
            </a:r>
            <a:r>
              <a:rPr lang="en-US" i="1" dirty="0"/>
              <a:t>p</a:t>
            </a:r>
            <a:r>
              <a:rPr lang="en-US" dirty="0"/>
              <a:t> &gt; 0.975 </a:t>
            </a:r>
          </a:p>
        </p:txBody>
      </p:sp>
      <p:pic>
        <p:nvPicPr>
          <p:cNvPr id="138" name="HighLevelSchema (4).png" descr="HighLevelSchema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IST T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Diehard </a:t>
            </a:r>
            <a:r>
              <a:rPr dirty="0"/>
              <a:t>Tests</a:t>
            </a:r>
          </a:p>
        </p:txBody>
      </p:sp>
      <p:graphicFrame>
        <p:nvGraphicFramePr>
          <p:cNvPr id="141" name="Table"/>
          <p:cNvGraphicFramePr/>
          <p:nvPr>
            <p:extLst>
              <p:ext uri="{D42A27DB-BD31-4B8C-83A1-F6EECF244321}">
                <p14:modId xmlns:p14="http://schemas.microsoft.com/office/powerpoint/2010/main" val="14945791"/>
              </p:ext>
            </p:extLst>
          </p:nvPr>
        </p:nvGraphicFramePr>
        <p:xfrm>
          <a:off x="1287090" y="2597150"/>
          <a:ext cx="10430618" cy="628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1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“Birthday </a:t>
                      </a:r>
                      <a:r>
                        <a:rPr lang="en-US" sz="2500" dirty="0" err="1">
                          <a:sym typeface="Helvetica Neue"/>
                        </a:rPr>
                        <a:t>spacings</a:t>
                      </a:r>
                      <a:r>
                        <a:rPr lang="en-US" sz="2500" dirty="0">
                          <a:sym typeface="Helvetica Neue"/>
                        </a:rPr>
                        <a:t>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“Random spheres”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“Overlapping permutations”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“squeeze”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“Ranks of matrices”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“Overlapping sums”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“Monkey” Tests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  The “Runs”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“Parking lot”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“craps” Test “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500" dirty="0">
                          <a:sym typeface="Helvetica Neue"/>
                        </a:rPr>
                        <a:t>The “Minimum distance” Test </a:t>
                      </a: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5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Demo</a:t>
            </a:r>
          </a:p>
        </p:txBody>
      </p:sp>
      <p:sp>
        <p:nvSpPr>
          <p:cNvPr id="14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David will be presenting </a:t>
            </a:r>
            <a:r>
              <a:rPr lang="en-US"/>
              <a:t>a demonstration!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259</Words>
  <Application>Microsoft Macintosh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Statistical Analysis of Advanced Encryption Standard</vt:lpstr>
      <vt:lpstr>Introduction</vt:lpstr>
      <vt:lpstr>Components layout</vt:lpstr>
      <vt:lpstr>Ciphertext Generation</vt:lpstr>
      <vt:lpstr>NIST Statistical Test Suite</vt:lpstr>
      <vt:lpstr>NIST Tests</vt:lpstr>
      <vt:lpstr>Diehard Statistical Test Suite</vt:lpstr>
      <vt:lpstr>Diehard Tests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Advanced Encryption Standard</dc:title>
  <cp:lastModifiedBy>Drake, Carson</cp:lastModifiedBy>
  <cp:revision>9</cp:revision>
  <dcterms:modified xsi:type="dcterms:W3CDTF">2019-04-08T03:16:02Z</dcterms:modified>
</cp:coreProperties>
</file>