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istical Analysis of Advanced Encryption Standar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/>
            <a:r>
              <a:t>Statistical Analysis of Advanced Encryption Standard</a:t>
            </a:r>
          </a:p>
        </p:txBody>
      </p:sp>
      <p:sp>
        <p:nvSpPr>
          <p:cNvPr id="120" name="David Josephs,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68731">
              <a:lnSpc>
                <a:spcPct val="90000"/>
              </a:lnSpc>
              <a:defRPr sz="1700"/>
            </a:pPr>
            <a:r>
              <a:t>David Josephs,</a:t>
            </a:r>
          </a:p>
          <a:p>
            <a:pPr defTabSz="268731">
              <a:lnSpc>
                <a:spcPct val="90000"/>
              </a:lnSpc>
              <a:defRPr sz="1700"/>
            </a:pPr>
            <a:r>
              <a:t> Hannah Kosinovsky,</a:t>
            </a:r>
          </a:p>
          <a:p>
            <a:pPr defTabSz="268731">
              <a:lnSpc>
                <a:spcPct val="90000"/>
              </a:lnSpc>
              <a:defRPr sz="1700"/>
            </a:pPr>
            <a:r>
              <a:t> Carson Drake, </a:t>
            </a:r>
          </a:p>
          <a:p>
            <a:pPr defTabSz="268731">
              <a:lnSpc>
                <a:spcPct val="90000"/>
              </a:lnSpc>
              <a:defRPr sz="1700"/>
            </a:pPr>
            <a:r>
              <a:t>Volodymyr Orlov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&amp;A"/>
          <p:cNvSpPr txBox="1"/>
          <p:nvPr>
            <p:ph type="body" idx="1"/>
          </p:nvPr>
        </p:nvSpPr>
        <p:spPr>
          <a:xfrm>
            <a:off x="952500" y="482103"/>
            <a:ext cx="11099800" cy="83951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Introduction</a:t>
            </a:r>
          </a:p>
        </p:txBody>
      </p:sp>
      <p:sp>
        <p:nvSpPr>
          <p:cNvPr id="123" name="Thought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[ABSTRACT]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onents lay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Components layout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2413000"/>
            <a:ext cx="12192000" cy="914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intext Generator"/>
          <p:cNvSpPr txBox="1"/>
          <p:nvPr>
            <p:ph type="title"/>
          </p:nvPr>
        </p:nvSpPr>
        <p:spPr>
          <a:xfrm>
            <a:off x="965199" y="444500"/>
            <a:ext cx="7003854" cy="2159000"/>
          </a:xfrm>
          <a:prstGeom prst="rect">
            <a:avLst/>
          </a:prstGeom>
        </p:spPr>
        <p:txBody>
          <a:bodyPr/>
          <a:lstStyle/>
          <a:p>
            <a:pPr lvl="1">
              <a:defRPr sz="6000"/>
            </a:pPr>
            <a:r>
              <a:t>Ciphertext Generation</a:t>
            </a:r>
          </a:p>
        </p:txBody>
      </p:sp>
      <p:sp>
        <p:nvSpPr>
          <p:cNvPr id="129" name="Thought 1…"/>
          <p:cNvSpPr txBox="1"/>
          <p:nvPr>
            <p:ph type="body" idx="1"/>
          </p:nvPr>
        </p:nvSpPr>
        <p:spPr>
          <a:xfrm>
            <a:off x="742081" y="2982961"/>
            <a:ext cx="11520638" cy="5894340"/>
          </a:xfrm>
          <a:prstGeom prst="rect">
            <a:avLst/>
          </a:prstGeom>
        </p:spPr>
        <p:txBody>
          <a:bodyPr/>
          <a:lstStyle/>
          <a:p>
            <a:pPr/>
            <a:r>
              <a:t>Low Density Plaintext</a:t>
            </a:r>
          </a:p>
          <a:p>
            <a:pPr/>
            <a:r>
              <a:t>Low Density 128-bit Keys</a:t>
            </a:r>
          </a:p>
          <a:p>
            <a:pPr/>
            <a:r>
              <a:t>High Density Plaintext</a:t>
            </a:r>
          </a:p>
          <a:p>
            <a:pPr/>
            <a:r>
              <a:t>High Density 128-bit Keys</a:t>
            </a:r>
          </a:p>
        </p:txBody>
      </p:sp>
      <p:pic>
        <p:nvPicPr>
          <p:cNvPr id="130" name="HighLevelSchema (2).png" descr="HighLevelSchema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2100"/>
            <a:ext cx="4445000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HighLevelSchema.png" descr="HighLevelSche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1256"/>
            <a:ext cx="4445000" cy="333375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NIST Statistical Test Suite"/>
          <p:cNvSpPr txBox="1"/>
          <p:nvPr>
            <p:ph type="title"/>
          </p:nvPr>
        </p:nvSpPr>
        <p:spPr>
          <a:xfrm>
            <a:off x="965199" y="444500"/>
            <a:ext cx="7003854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NIST Statistical Test Suite</a:t>
            </a:r>
          </a:p>
        </p:txBody>
      </p:sp>
      <p:sp>
        <p:nvSpPr>
          <p:cNvPr id="134" name="Comes with 15 tests…"/>
          <p:cNvSpPr txBox="1"/>
          <p:nvPr>
            <p:ph type="body" idx="1"/>
          </p:nvPr>
        </p:nvSpPr>
        <p:spPr>
          <a:xfrm>
            <a:off x="742081" y="2982961"/>
            <a:ext cx="11520638" cy="5894340"/>
          </a:xfrm>
          <a:prstGeom prst="rect">
            <a:avLst/>
          </a:prstGeom>
        </p:spPr>
        <p:txBody>
          <a:bodyPr/>
          <a:lstStyle/>
          <a:p>
            <a:pPr/>
            <a:r>
              <a:t>Comes with 15 tests</a:t>
            </a:r>
          </a:p>
          <a:p>
            <a:pPr/>
            <a:r>
              <a:t>These tests produce a real number between 0 and 1, the p-value, which shows the probability of finding the observed, or more extreme, results with respect to certain randomness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IS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NIST Tests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1287090" y="2597150"/>
          <a:ext cx="10430619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15309"/>
                <a:gridCol w="5215309"/>
              </a:tblGrid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Two Frequency Tests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Maurer’s ”Universal Statistical”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Two runs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Linear complexity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Binary matrix rank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Serial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Discrete Fourier transform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Approximate entropy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Overlapping and non-overlapping template matching tests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Cumulative sums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Random excursions tests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Random excursions variant tests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iehard Statistical Test Suite"/>
          <p:cNvSpPr txBox="1"/>
          <p:nvPr>
            <p:ph type="title"/>
          </p:nvPr>
        </p:nvSpPr>
        <p:spPr>
          <a:xfrm>
            <a:off x="965199" y="444500"/>
            <a:ext cx="7003854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Diehard Statistical Test Suite</a:t>
            </a:r>
          </a:p>
        </p:txBody>
      </p:sp>
      <p:sp>
        <p:nvSpPr>
          <p:cNvPr id="140" name="Thought 1…"/>
          <p:cNvSpPr txBox="1"/>
          <p:nvPr>
            <p:ph type="body" idx="1"/>
          </p:nvPr>
        </p:nvSpPr>
        <p:spPr>
          <a:xfrm>
            <a:off x="742081" y="2982961"/>
            <a:ext cx="11520638" cy="5894340"/>
          </a:xfrm>
          <a:prstGeom prst="rect">
            <a:avLst/>
          </a:prstGeom>
        </p:spPr>
        <p:txBody>
          <a:bodyPr/>
          <a:lstStyle/>
          <a:p>
            <a:pPr/>
            <a:r>
              <a:t>Comes with 11 types of statistical tests for randomness with several possible variations. </a:t>
            </a:r>
          </a:p>
          <a:p>
            <a:pPr lvl="1"/>
            <a:r>
              <a:t>We ran 19 total Diehard tests</a:t>
            </a:r>
          </a:p>
          <a:p>
            <a:pPr/>
            <a:r>
              <a:t>The output of the tests is a p-value between 0 and 1</a:t>
            </a:r>
          </a:p>
          <a:p>
            <a:pPr/>
            <a:r>
              <a:t>A bit stream will “fail” the test at alpha =  .05 level if </a:t>
            </a:r>
            <a:r>
              <a:rPr i="1"/>
              <a:t>p</a:t>
            </a:r>
            <a:r>
              <a:t> &lt; 0.025 or </a:t>
            </a:r>
            <a:r>
              <a:rPr i="1"/>
              <a:t>p</a:t>
            </a:r>
            <a:r>
              <a:t> &gt; 0.975 </a:t>
            </a:r>
          </a:p>
        </p:txBody>
      </p:sp>
      <p:pic>
        <p:nvPicPr>
          <p:cNvPr id="141" name="HighLevelSchema (4).png" descr="HighLevelSchema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2100"/>
            <a:ext cx="4445000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NIS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Diehard Tests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1287090" y="2597150"/>
          <a:ext cx="10430619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15309"/>
                <a:gridCol w="5215309"/>
              </a:tblGrid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“Birthday spacings” Test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“Random spheres” Test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“Overlapping permutations” Test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“squeeze” Test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“Ranks of matrices” Test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“Overlapping sums” Test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“Monkey” Tests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  The “Runs” Test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“Parking lot” Test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“craps” Test “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 Medium"/>
                        </a:rPr>
                        <a:t>The “Minimum distance” Test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Demo</a:t>
            </a:r>
          </a:p>
        </p:txBody>
      </p:sp>
      <p:pic>
        <p:nvPicPr>
          <p:cNvPr id="147" name="mspaintadventure21.gif" descr="mspaintadventure2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682750"/>
            <a:ext cx="9931400" cy="689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