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tistical Analysis of Advanced Encryption Standar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Statistical Analysis of Advanced Encryption Standard</a:t>
            </a:r>
          </a:p>
        </p:txBody>
      </p:sp>
      <p:sp>
        <p:nvSpPr>
          <p:cNvPr id="120" name="David Josephs,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68731">
              <a:defRPr sz="1702"/>
            </a:pPr>
            <a:r>
              <a:t>David Josephs,</a:t>
            </a:r>
          </a:p>
          <a:p>
            <a:pPr defTabSz="268731">
              <a:defRPr sz="1702"/>
            </a:pPr>
            <a:r>
              <a:t> Hannah Kosinovsky,</a:t>
            </a:r>
          </a:p>
          <a:p>
            <a:pPr defTabSz="268731">
              <a:defRPr sz="1702"/>
            </a:pPr>
            <a:r>
              <a:t> Carson Drake, </a:t>
            </a:r>
          </a:p>
          <a:p>
            <a:pPr defTabSz="268731">
              <a:defRPr sz="1702"/>
            </a:pPr>
            <a:r>
              <a:t>Volodymyr Orlov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Q&amp;A"/>
          <p:cNvSpPr txBox="1"/>
          <p:nvPr>
            <p:ph type="body" idx="1"/>
          </p:nvPr>
        </p:nvSpPr>
        <p:spPr>
          <a:xfrm>
            <a:off x="952500" y="482103"/>
            <a:ext cx="11099800" cy="83951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Introduction</a:t>
            </a:r>
          </a:p>
        </p:txBody>
      </p:sp>
      <p:sp>
        <p:nvSpPr>
          <p:cNvPr id="123" name="Thought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Thought 1 </a:t>
            </a:r>
          </a:p>
          <a:p>
            <a:pPr/>
            <a:r>
              <a:t>Thought 2</a:t>
            </a:r>
          </a:p>
          <a:p>
            <a:pPr/>
            <a:r>
              <a:t>Thought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ponents lay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Components layout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2413000"/>
            <a:ext cx="12192000" cy="914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intext Generator"/>
          <p:cNvSpPr txBox="1"/>
          <p:nvPr>
            <p:ph type="title"/>
          </p:nvPr>
        </p:nvSpPr>
        <p:spPr>
          <a:xfrm>
            <a:off x="965200" y="444500"/>
            <a:ext cx="7003852" cy="2159000"/>
          </a:xfrm>
          <a:prstGeom prst="rect">
            <a:avLst/>
          </a:prstGeom>
        </p:spPr>
        <p:txBody>
          <a:bodyPr/>
          <a:lstStyle/>
          <a:p>
            <a:pPr lvl="1">
              <a:defRPr sz="6000"/>
            </a:pPr>
            <a:r>
              <a:t>Plaintext Generator</a:t>
            </a:r>
          </a:p>
        </p:txBody>
      </p:sp>
      <p:sp>
        <p:nvSpPr>
          <p:cNvPr id="129" name="Thought 1…"/>
          <p:cNvSpPr txBox="1"/>
          <p:nvPr>
            <p:ph type="body" idx="1"/>
          </p:nvPr>
        </p:nvSpPr>
        <p:spPr>
          <a:xfrm>
            <a:off x="742081" y="2982962"/>
            <a:ext cx="11520638" cy="5894338"/>
          </a:xfrm>
          <a:prstGeom prst="rect">
            <a:avLst/>
          </a:prstGeom>
        </p:spPr>
        <p:txBody>
          <a:bodyPr/>
          <a:lstStyle/>
          <a:p>
            <a:pPr/>
            <a:r>
              <a:t>Thought 1 </a:t>
            </a:r>
          </a:p>
          <a:p>
            <a:pPr/>
            <a:r>
              <a:t>Thought 2</a:t>
            </a:r>
          </a:p>
          <a:p>
            <a:pPr/>
            <a:r>
              <a:t>Thought 3</a:t>
            </a:r>
          </a:p>
        </p:txBody>
      </p:sp>
      <p:pic>
        <p:nvPicPr>
          <p:cNvPr id="130" name="HighLevelSchema (2).png" descr="HighLevelSchema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2100"/>
            <a:ext cx="4445000" cy="333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HighLevelSchema.png" descr="HighLevelSche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1256"/>
            <a:ext cx="4445000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NIST Statistical Test Suite"/>
          <p:cNvSpPr txBox="1"/>
          <p:nvPr>
            <p:ph type="title"/>
          </p:nvPr>
        </p:nvSpPr>
        <p:spPr>
          <a:xfrm>
            <a:off x="965200" y="444500"/>
            <a:ext cx="7003852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NIST Statistical Test Suite</a:t>
            </a:r>
          </a:p>
        </p:txBody>
      </p:sp>
      <p:sp>
        <p:nvSpPr>
          <p:cNvPr id="134" name="Comes with 15 tests…"/>
          <p:cNvSpPr txBox="1"/>
          <p:nvPr>
            <p:ph type="body" idx="1"/>
          </p:nvPr>
        </p:nvSpPr>
        <p:spPr>
          <a:xfrm>
            <a:off x="742081" y="2982962"/>
            <a:ext cx="11520638" cy="5894338"/>
          </a:xfrm>
          <a:prstGeom prst="rect">
            <a:avLst/>
          </a:prstGeom>
        </p:spPr>
        <p:txBody>
          <a:bodyPr/>
          <a:lstStyle/>
          <a:p>
            <a:pPr/>
            <a:r>
              <a:t>Comes with 15 tests</a:t>
            </a:r>
          </a:p>
          <a:p>
            <a:pPr/>
            <a:r>
              <a:t>These tests produce a real number between 0 and 1, the p-value, which shows the probability of finding the observed, or more extreme, results with respect to certain randomness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iehard Statistical Test Suite"/>
          <p:cNvSpPr txBox="1"/>
          <p:nvPr>
            <p:ph type="title"/>
          </p:nvPr>
        </p:nvSpPr>
        <p:spPr>
          <a:xfrm>
            <a:off x="965200" y="444500"/>
            <a:ext cx="7003852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Diehard Statistical Test Suite</a:t>
            </a:r>
          </a:p>
        </p:txBody>
      </p:sp>
      <p:sp>
        <p:nvSpPr>
          <p:cNvPr id="137" name="Thought 1…"/>
          <p:cNvSpPr txBox="1"/>
          <p:nvPr>
            <p:ph type="body" idx="1"/>
          </p:nvPr>
        </p:nvSpPr>
        <p:spPr>
          <a:xfrm>
            <a:off x="742081" y="2982962"/>
            <a:ext cx="11520638" cy="5894338"/>
          </a:xfrm>
          <a:prstGeom prst="rect">
            <a:avLst/>
          </a:prstGeom>
        </p:spPr>
        <p:txBody>
          <a:bodyPr/>
          <a:lstStyle/>
          <a:p>
            <a:pPr/>
            <a:r>
              <a:t>Thought 1</a:t>
            </a:r>
          </a:p>
          <a:p>
            <a:pPr/>
            <a:r>
              <a:t>Thought 2</a:t>
            </a:r>
          </a:p>
          <a:p>
            <a:pPr/>
            <a:r>
              <a:t>Thought 3</a:t>
            </a:r>
          </a:p>
        </p:txBody>
      </p:sp>
      <p:pic>
        <p:nvPicPr>
          <p:cNvPr id="138" name="HighLevelSchema (4).png" descr="HighLevelSchema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700" y="292100"/>
            <a:ext cx="4445000" cy="333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IST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NIST Tests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1287090" y="2597150"/>
          <a:ext cx="10430620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15309"/>
                <a:gridCol w="5215309"/>
              </a:tblGrid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Two Frequency Tests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Maurer’s ”Universal Statistical”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Two runs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Linear complexity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Binary matrix rank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Serial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Discrete Fourier transform 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Approximate entropy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Overlapping and non-overlapping template matching tests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Cumulative sums test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Random excursions tests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Random excursions variant tests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Demo</a:t>
            </a:r>
          </a:p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Results</a:t>
            </a:r>
          </a:p>
        </p:txBody>
      </p:sp>
      <p:sp>
        <p:nvSpPr>
          <p:cNvPr id="147" name="Table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