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6" r:id="rId11"/>
    <p:sldId id="264" r:id="rId12"/>
    <p:sldId id="265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 Champi" userId="d07f73cf812bc43c" providerId="LiveId" clId="{70A0523C-0E77-499E-8751-07C64BBDBBCB}"/>
    <pc:docChg chg="modSld">
      <pc:chgData name="Rishi Champi" userId="d07f73cf812bc43c" providerId="LiveId" clId="{70A0523C-0E77-499E-8751-07C64BBDBBCB}" dt="2025-04-24T06:25:20.122" v="15" actId="20577"/>
      <pc:docMkLst>
        <pc:docMk/>
      </pc:docMkLst>
      <pc:sldChg chg="modSp mod">
        <pc:chgData name="Rishi Champi" userId="d07f73cf812bc43c" providerId="LiveId" clId="{70A0523C-0E77-499E-8751-07C64BBDBBCB}" dt="2025-04-24T06:12:36.673" v="14" actId="20577"/>
        <pc:sldMkLst>
          <pc:docMk/>
          <pc:sldMk cId="0" sldId="259"/>
        </pc:sldMkLst>
        <pc:spChg chg="mod">
          <ac:chgData name="Rishi Champi" userId="d07f73cf812bc43c" providerId="LiveId" clId="{70A0523C-0E77-499E-8751-07C64BBDBBCB}" dt="2025-04-24T06:12:36.673" v="14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Rishi Champi" userId="d07f73cf812bc43c" providerId="LiveId" clId="{70A0523C-0E77-499E-8751-07C64BBDBBCB}" dt="2025-04-24T06:25:20.122" v="15" actId="20577"/>
        <pc:sldMkLst>
          <pc:docMk/>
          <pc:sldMk cId="0" sldId="262"/>
        </pc:sldMkLst>
        <pc:spChg chg="mod">
          <ac:chgData name="Rishi Champi" userId="d07f73cf812bc43c" providerId="LiveId" clId="{70A0523C-0E77-499E-8751-07C64BBDBBCB}" dt="2025-04-24T06:25:20.122" v="15" actId="20577"/>
          <ac:spMkLst>
            <pc:docMk/>
            <pc:sldMk cId="0" sldId="262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590" y="2514396"/>
            <a:ext cx="7080026" cy="1828801"/>
          </a:xfrm>
        </p:spPr>
        <p:txBody>
          <a:bodyPr>
            <a:normAutofit fontScale="90000"/>
          </a:bodyPr>
          <a:lstStyle/>
          <a:p>
            <a:r>
              <a:t>Machine Learning-Based Mouse Movement Controller (Virtual Mouse)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060" y="4613069"/>
            <a:ext cx="7080026" cy="1049867"/>
          </a:xfrm>
        </p:spPr>
        <p:txBody>
          <a:bodyPr>
            <a:normAutofit fontScale="85000" lnSpcReduction="10000"/>
          </a:bodyPr>
          <a:lstStyle/>
          <a:p>
            <a:r>
              <a:t>A Touchless Interface Using Computer Vision</a:t>
            </a:r>
          </a:p>
          <a:p>
            <a:r>
              <a:t>Presented by: Prashant, Riya, Aryan, Soumya</a:t>
            </a:r>
          </a:p>
          <a:p>
            <a:r>
              <a:t>C.V. Raman Global University, Bhubaneswar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498475"/>
            <a:ext cx="4233545" cy="876935"/>
          </a:xfrm>
        </p:spPr>
        <p:txBody>
          <a:bodyPr/>
          <a:lstStyle/>
          <a:p>
            <a:r>
              <a:rPr lang="en-US" altLang="en-US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5" y="2352675"/>
            <a:ext cx="4054475" cy="3123565"/>
          </a:xfrm>
        </p:spPr>
        <p:txBody>
          <a:bodyPr>
            <a:normAutofit/>
          </a:bodyPr>
          <a:lstStyle/>
          <a:p>
            <a:pPr>
              <a:buFont typeface="Arial" panose="02080604020202020204" pitchFamily="34" charset="0"/>
              <a:buChar char="•"/>
            </a:pPr>
            <a:r>
              <a:rPr lang="en-US"/>
              <a:t>Integration with AR/VR interfaces</a:t>
            </a:r>
            <a:r>
              <a:rPr lang="en-US" altLang="en-US"/>
              <a:t>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Add voice command support</a:t>
            </a:r>
            <a:r>
              <a:rPr lang="en-US" altLang="en-US"/>
              <a:t>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Support for disabled users</a:t>
            </a:r>
            <a:r>
              <a:rPr lang="en-US" altLang="en-US"/>
              <a:t>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Gesture customization (user-defined gestures)</a:t>
            </a:r>
            <a:r>
              <a:rPr lang="en-US" altLang="en-US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0" y="8890"/>
            <a:ext cx="4382770" cy="6849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791" y="1851195"/>
            <a:ext cx="7765322" cy="4058751"/>
          </a:xfrm>
        </p:spPr>
        <p:txBody>
          <a:bodyPr>
            <a:normAutofit lnSpcReduction="10000"/>
          </a:bodyPr>
          <a:lstStyle/>
          <a:p>
            <a:pPr>
              <a:buFont typeface="Arial" panose="02080604020202020204" pitchFamily="34" charset="0"/>
              <a:buChar char="•"/>
            </a:pPr>
            <a:r>
              <a:t>Seamless human-computer interaction</a:t>
            </a:r>
            <a:r>
              <a:rPr lang="en-US"/>
              <a:t>.</a:t>
            </a:r>
          </a:p>
          <a:p>
            <a:pPr>
              <a:buFont typeface="Arial" panose="02080604020202020204" pitchFamily="34" charset="0"/>
              <a:buChar char="•"/>
            </a:pPr>
            <a:r>
              <a:t>Gesture-based control empowers users</a:t>
            </a:r>
            <a:r>
              <a:rPr lang="en-US"/>
              <a:t>.</a:t>
            </a:r>
          </a:p>
          <a:p>
            <a:pPr>
              <a:buFont typeface="Arial" panose="02080604020202020204" pitchFamily="34" charset="0"/>
              <a:buChar char="•"/>
            </a:pPr>
            <a:r>
              <a:t>Combines powerful libraries in an intelligent system</a:t>
            </a:r>
            <a:r>
              <a:rPr lang="en-US"/>
              <a:t>.</a:t>
            </a:r>
          </a:p>
          <a:p>
            <a:pPr>
              <a:buFont typeface="Arial" panose="02080604020202020204" pitchFamily="34" charset="0"/>
              <a:buChar char="•"/>
            </a:pPr>
            <a:r>
              <a:t>Bridges the gap between AI and usability</a:t>
            </a:r>
            <a:r>
              <a:rPr lang="en-US"/>
              <a:t>.</a:t>
            </a:r>
          </a:p>
          <a:p>
            <a:pPr>
              <a:buFont typeface="Arial" panose="02080604020202020204" pitchFamily="34" charset="0"/>
              <a:buChar char="•"/>
            </a:pPr>
            <a:r>
              <a:t>Achieved real-time mouse control using computer vision</a:t>
            </a:r>
            <a:r>
              <a:rPr lang="en-US"/>
              <a:t>.</a:t>
            </a:r>
          </a:p>
          <a:p>
            <a:pPr>
              <a:buFont typeface="Arial" panose="02080604020202020204" pitchFamily="34" charset="0"/>
              <a:buChar char="•"/>
            </a:pPr>
            <a:r>
              <a:t>No need for hardware – only a webcam</a:t>
            </a:r>
          </a:p>
          <a:p>
            <a:pPr>
              <a:buFont typeface="Arial" panose="02080604020202020204" pitchFamily="34" charset="0"/>
              <a:buChar char="•"/>
            </a:pPr>
            <a:r>
              <a:t>Opens doors for accessible, futuristic human-computer interaction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53695"/>
            <a:ext cx="7765322" cy="970450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65" y="1383030"/>
            <a:ext cx="7765415" cy="4638040"/>
          </a:xfrm>
        </p:spPr>
        <p:txBody>
          <a:bodyPr>
            <a:normAutofit/>
          </a:bodyPr>
          <a:lstStyle/>
          <a:p>
            <a:pPr marL="36830" indent="0">
              <a:buNone/>
            </a:pPr>
            <a:endParaRPr/>
          </a:p>
          <a:p>
            <a:pPr>
              <a:buFont typeface="Arial" panose="02080604020202020204" pitchFamily="34" charset="0"/>
              <a:buChar char="•"/>
            </a:pPr>
            <a:r>
              <a:t>PyAutoGUI - GUI Automation for Python</a:t>
            </a:r>
          </a:p>
          <a:p>
            <a:pPr marL="36830" indent="0">
              <a:buFont typeface="Arial" panose="02080604020202020204" pitchFamily="34" charset="0"/>
              <a:buNone/>
            </a:pPr>
            <a:r>
              <a:t>     https://pyautogui.readthedocs.io</a:t>
            </a:r>
          </a:p>
          <a:p>
            <a:pPr>
              <a:buFont typeface="Arial" panose="02080604020202020204" pitchFamily="34" charset="0"/>
              <a:buChar char="•"/>
            </a:pPr>
            <a:r>
              <a:t>PyCaw - Python Core Audio Windows Library   https://github.com/AndreMiras/pycaw</a:t>
            </a:r>
          </a:p>
          <a:p>
            <a:pPr>
              <a:buFont typeface="Arial" panose="02080604020202020204" pitchFamily="34" charset="0"/>
              <a:buChar char="•"/>
            </a:pPr>
            <a:r>
              <a:t>Hand Gesture Recognition Using MediaPipe and OpenCV</a:t>
            </a:r>
          </a:p>
          <a:p>
            <a:pPr>
              <a:buFont typeface="Arial" panose="02080604020202020204" pitchFamily="34" charset="0"/>
              <a:buChar char="•"/>
            </a:pPr>
            <a:r>
              <a:t>YouTube tutorials, GitHub repositories, and blog posts on implementing gesture recognition with MediaPipe and OpenCV.</a:t>
            </a:r>
          </a:p>
          <a:p>
            <a:pPr>
              <a:buFont typeface="Arial" panose="02080604020202020204" pitchFamily="34" charset="0"/>
              <a:buChar char="•"/>
            </a:pPr>
            <a:r>
              <a:t>Computer Vision: Algorithms and Applications</a:t>
            </a:r>
          </a:p>
          <a:p>
            <a:pPr>
              <a:buFont typeface="Arial" panose="02080604020202020204" pitchFamily="34" charset="0"/>
              <a:buChar char="•"/>
            </a:pPr>
            <a:r>
              <a:t>Richard Szeliski, Springer, 2011.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85" y="4445"/>
            <a:ext cx="911479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760" y="1987550"/>
            <a:ext cx="4222750" cy="3787140"/>
          </a:xfrm>
        </p:spPr>
        <p:txBody>
          <a:bodyPr/>
          <a:lstStyle/>
          <a:p>
            <a:r>
              <a:t>• A virtual mouse system based on hand gesture recognition</a:t>
            </a:r>
          </a:p>
          <a:p>
            <a:r>
              <a:t>• Uses a standard webcam for input</a:t>
            </a:r>
          </a:p>
          <a:p>
            <a:r>
              <a:t>• Recognizes hand gestures in real-time</a:t>
            </a:r>
          </a:p>
          <a:p>
            <a:r>
              <a:t>• Translates gestures into mouse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45" y="1917065"/>
            <a:ext cx="3195320" cy="40779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370" y="1905635"/>
            <a:ext cx="7649210" cy="2134235"/>
          </a:xfrm>
        </p:spPr>
        <p:txBody>
          <a:bodyPr>
            <a:normAutofit lnSpcReduction="10000"/>
          </a:bodyPr>
          <a:lstStyle/>
          <a:p>
            <a:r>
              <a:t>• Cursor movement via finger tracking</a:t>
            </a:r>
          </a:p>
          <a:p>
            <a:r>
              <a:t>• Left and right mouse clicks using gesture combinations</a:t>
            </a:r>
          </a:p>
          <a:p>
            <a:r>
              <a:t>• Scroll functionality with hand gestures</a:t>
            </a:r>
          </a:p>
          <a:p>
            <a:r>
              <a:t>• Volume control using thumb-index finger distance</a:t>
            </a:r>
          </a:p>
          <a:p>
            <a:r>
              <a:t>• Screenshot capture with specific gesture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4258945"/>
            <a:ext cx="9157335" cy="2610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890395"/>
            <a:ext cx="4371340" cy="4058920"/>
          </a:xfrm>
        </p:spPr>
        <p:txBody>
          <a:bodyPr/>
          <a:lstStyle/>
          <a:p>
            <a:r>
              <a:rPr dirty="0"/>
              <a:t>• </a:t>
            </a:r>
            <a:r>
              <a:rPr dirty="0" err="1"/>
              <a:t>MediaPipe</a:t>
            </a:r>
            <a:r>
              <a:rPr dirty="0"/>
              <a:t>: Hand landmark detection </a:t>
            </a:r>
          </a:p>
          <a:p>
            <a:r>
              <a:rPr dirty="0"/>
              <a:t>• OpenCV: Real-time video processing</a:t>
            </a:r>
          </a:p>
          <a:p>
            <a:r>
              <a:rPr dirty="0"/>
              <a:t>• </a:t>
            </a:r>
            <a:r>
              <a:rPr dirty="0" err="1"/>
              <a:t>PyAutoGUI</a:t>
            </a:r>
            <a:r>
              <a:rPr dirty="0"/>
              <a:t>: Mouse actions, screenshots</a:t>
            </a:r>
          </a:p>
          <a:p>
            <a:r>
              <a:rPr dirty="0"/>
              <a:t>• </a:t>
            </a:r>
            <a:r>
              <a:rPr dirty="0" err="1"/>
              <a:t>PyCaw</a:t>
            </a:r>
            <a:r>
              <a:rPr dirty="0"/>
              <a:t>: Volume control</a:t>
            </a:r>
          </a:p>
          <a:p>
            <a:r>
              <a:rPr dirty="0"/>
              <a:t>• Python Libraries: NumPy, Time, Math</a:t>
            </a:r>
          </a:p>
        </p:txBody>
      </p:sp>
      <p:pic>
        <p:nvPicPr>
          <p:cNvPr id="5" name="Picture 4" descr="Screenshot from 2025-04-23 15-51-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1756410"/>
            <a:ext cx="1278255" cy="1256665"/>
          </a:xfrm>
          <a:prstGeom prst="rect">
            <a:avLst/>
          </a:prstGeom>
        </p:spPr>
      </p:pic>
      <p:pic>
        <p:nvPicPr>
          <p:cNvPr id="6" name="Picture 5" descr="Screenshot from 2025-04-23 15-55-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945" y="2957830"/>
            <a:ext cx="1300480" cy="1252220"/>
          </a:xfrm>
          <a:prstGeom prst="rect">
            <a:avLst/>
          </a:prstGeom>
        </p:spPr>
      </p:pic>
      <p:pic>
        <p:nvPicPr>
          <p:cNvPr id="7" name="Picture 6" descr="Screenshot from 2025-04-23 15-57-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960" y="4210050"/>
            <a:ext cx="1277620" cy="1256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610" y="2012950"/>
            <a:ext cx="3983990" cy="4058920"/>
          </a:xfrm>
        </p:spPr>
        <p:txBody>
          <a:bodyPr>
            <a:normAutofit lnSpcReduction="10000"/>
          </a:bodyPr>
          <a:lstStyle/>
          <a:p>
            <a:r>
              <a:rPr>
                <a:sym typeface="+mn-ea"/>
              </a:rPr>
              <a:t>➡️ </a:t>
            </a:r>
            <a:r>
              <a:t>Input: Live video stream from webcam</a:t>
            </a:r>
            <a:r>
              <a:rPr lang="en-US"/>
              <a:t>.</a:t>
            </a:r>
          </a:p>
          <a:p>
            <a:r>
              <a:t>➡️ Hand Detection: MediaPipe identifies hand landmarks</a:t>
            </a:r>
            <a:r>
              <a:rPr lang="en-US"/>
              <a:t>.</a:t>
            </a:r>
          </a:p>
          <a:p>
            <a:r>
              <a:t>➡️ Gesture Recognition: OpenCV + Python logic</a:t>
            </a:r>
            <a:r>
              <a:rPr lang="en-US"/>
              <a:t>.</a:t>
            </a:r>
          </a:p>
          <a:p>
            <a:r>
              <a:t>➡️ Action Mapping: Gestures mapped to mouse functions</a:t>
            </a:r>
            <a:r>
              <a:rPr lang="en-US"/>
              <a:t>.</a:t>
            </a:r>
          </a:p>
          <a:p>
            <a:r>
              <a:t>➡️ Execution: PyAutoGUI and PyCaw perform actions</a:t>
            </a:r>
            <a:r>
              <a:rPr lang="en-US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040" y="2012950"/>
            <a:ext cx="3410585" cy="38684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Supported Gestures &amp;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65" y="2283460"/>
            <a:ext cx="7765415" cy="3507740"/>
          </a:xfrm>
        </p:spPr>
        <p:txBody>
          <a:bodyPr/>
          <a:lstStyle/>
          <a:p>
            <a:r>
              <a:t>✊ [0,0,0,0,0] → Take Screenshot</a:t>
            </a:r>
          </a:p>
          <a:p>
            <a:r>
              <a:t>☝ [0,0,0,0,1] → Left Click</a:t>
            </a:r>
          </a:p>
          <a:p>
            <a:r>
              <a:t>👍 [1,0,0,0,0] → Scroll Down</a:t>
            </a:r>
          </a:p>
          <a:p>
            <a:r>
              <a:t>🤘 [1,0,0,0,1] → Scroll Up</a:t>
            </a:r>
          </a:p>
          <a:p>
            <a:r>
              <a:t>✌️ [1,1,0,0,0] → Volume Control</a:t>
            </a:r>
          </a:p>
          <a:p>
            <a:r>
              <a:t>🖐 [1,1,1,1,1] → Cursor Movement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5" y="1990090"/>
            <a:ext cx="7665720" cy="4070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the System</a:t>
            </a:r>
          </a:p>
        </p:txBody>
      </p:sp>
      <p:pic>
        <p:nvPicPr>
          <p:cNvPr id="7" name="Content Placeholder 6" descr="Screenshot from 2025-04-23 16-03-3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55" y="2997835"/>
            <a:ext cx="2600325" cy="19704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552190" y="2214880"/>
            <a:ext cx="502158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dirty="0">
                <a:sym typeface="+mn-ea"/>
              </a:rPr>
              <a:t>Touchless Control: Enhances hygiene and accessibility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dirty="0">
                <a:sym typeface="+mn-ea"/>
              </a:rPr>
              <a:t>User-Friendly Interface: Simple hand gestures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dirty="0">
                <a:sym typeface="+mn-ea"/>
              </a:rPr>
              <a:t>Real-Time Performance: Responsive interaction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dirty="0">
                <a:sym typeface="+mn-ea"/>
              </a:rPr>
              <a:t>No Specialized Hardware: Uses only a webcam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dirty="0">
                <a:sym typeface="+mn-ea"/>
              </a:rPr>
              <a:t>Platform-independent (Python-based)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635" y="2069465"/>
            <a:ext cx="7179945" cy="3721735"/>
          </a:xfrm>
        </p:spPr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en-US"/>
              <a:t>Lighting conditions affect accuracy</a:t>
            </a:r>
            <a:r>
              <a:rPr lang="en-US" altLang="en-US"/>
              <a:t>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Background noise can interfere</a:t>
            </a:r>
            <a:r>
              <a:rPr lang="en-US" altLang="en-US"/>
              <a:t>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Gesture ambiguity in fast movements</a:t>
            </a:r>
            <a:r>
              <a:rPr lang="en-US" altLang="en-US"/>
              <a:t>.</a:t>
            </a:r>
            <a:endParaRPr lang="en-US"/>
          </a:p>
          <a:p>
            <a:pPr>
              <a:buFont typeface="Arial" panose="02080604020202020204" pitchFamily="34" charset="0"/>
              <a:buChar char="•"/>
            </a:pPr>
            <a:r>
              <a:rPr lang="en-US"/>
              <a:t>Requires fine-tuning for responsiveness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2046605"/>
            <a:ext cx="7825105" cy="1820545"/>
          </a:xfrm>
        </p:spPr>
        <p:txBody>
          <a:bodyPr>
            <a:normAutofit/>
          </a:bodyPr>
          <a:lstStyle/>
          <a:p>
            <a:r>
              <a:t>• Hospitals and Labs: Sterile environments</a:t>
            </a:r>
          </a:p>
          <a:p>
            <a:r>
              <a:t>• Assistive Technologies: For physically challenged users</a:t>
            </a:r>
          </a:p>
          <a:p>
            <a:r>
              <a:t>• Smart Homes &amp; TVs: Remote gesture control</a:t>
            </a:r>
          </a:p>
          <a:p>
            <a:r>
              <a:t>• Public Kiosks: Reduces contamination risk</a:t>
            </a:r>
            <a:r>
              <a:rPr lang="en-US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" y="4101465"/>
            <a:ext cx="3401060" cy="1993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485" y="4085590"/>
            <a:ext cx="3131185" cy="200850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38</TotalTime>
  <Words>466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Wingdings 2</vt:lpstr>
      <vt:lpstr>Slate</vt:lpstr>
      <vt:lpstr>Machine Learning-Based Mouse Movement Controller (Virtual Mouse)</vt:lpstr>
      <vt:lpstr>Project Overview</vt:lpstr>
      <vt:lpstr>Key Features</vt:lpstr>
      <vt:lpstr>Technologies Used</vt:lpstr>
      <vt:lpstr>System Flow</vt:lpstr>
      <vt:lpstr>Supported Gestures &amp; Actions</vt:lpstr>
      <vt:lpstr>Benefits of the System</vt:lpstr>
      <vt:lpstr>Challenges &amp; Limitations</vt:lpstr>
      <vt:lpstr>Application Scenarios</vt:lpstr>
      <vt:lpstr>Future Scope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Rishi Champi</cp:lastModifiedBy>
  <cp:revision>4</cp:revision>
  <dcterms:created xsi:type="dcterms:W3CDTF">2025-04-23T16:07:21Z</dcterms:created>
  <dcterms:modified xsi:type="dcterms:W3CDTF">2025-04-24T06:25:30Z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