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828" r:id="rId3"/>
    <p:sldMasterId id="2147483650" r:id="rId4"/>
    <p:sldMasterId id="2147483651" r:id="rId5"/>
    <p:sldMasterId id="2147483652" r:id="rId6"/>
    <p:sldMasterId id="2147483653" r:id="rId7"/>
    <p:sldMasterId id="2147483654" r:id="rId8"/>
    <p:sldMasterId id="2147483655" r:id="rId9"/>
    <p:sldMasterId id="2147483656" r:id="rId10"/>
    <p:sldMasterId id="2147483657" r:id="rId11"/>
    <p:sldMasterId id="2147483658" r:id="rId12"/>
    <p:sldMasterId id="2147483659" r:id="rId13"/>
    <p:sldMasterId id="2147483660" r:id="rId14"/>
    <p:sldMasterId id="2147483661" r:id="rId15"/>
    <p:sldMasterId id="2147483662" r:id="rId16"/>
  </p:sldMasterIdLst>
  <p:sldIdLst>
    <p:sldId id="256" r:id="rId17"/>
    <p:sldId id="257" r:id="rId18"/>
    <p:sldId id="263" r:id="rId19"/>
    <p:sldId id="258" r:id="rId20"/>
    <p:sldId id="268" r:id="rId21"/>
    <p:sldId id="266" r:id="rId22"/>
    <p:sldId id="269" r:id="rId23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954" y="-4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5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6961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94264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2588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7053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5696060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55551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76713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85932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1722958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6247126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9593234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3009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2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52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373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54000"/>
            <a:ext cx="2925762" cy="845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54000"/>
            <a:ext cx="8624888" cy="8458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68260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76160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55070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4522859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77624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01821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22747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2496059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2946466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641467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75088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68004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21863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23648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24071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3691509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65468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38730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39569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452953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826061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08992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8979875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85189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47393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09023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81297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9199935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59653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22698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33611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494641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282510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4110576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5905071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73093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65954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4923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37103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4042121"/>
      </p:ext>
    </p:extLst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298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37741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22778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0662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96710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8237085"/>
      </p:ext>
    </p:extLst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0161869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3068656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32467"/>
      </p:ext>
    </p:extLst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26771"/>
      </p:ext>
    </p:extLst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87563"/>
      </p:ext>
    </p:extLst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03595"/>
      </p:ext>
    </p:extLst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7698939"/>
      </p:ext>
    </p:extLst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89217"/>
      </p:ext>
    </p:extLst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0666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62741"/>
      </p:ext>
    </p:extLst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92201"/>
      </p:ext>
    </p:extLst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1510444"/>
      </p:ext>
    </p:extLst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4723757"/>
      </p:ext>
    </p:extLst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2811526"/>
      </p:ext>
    </p:extLst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40672"/>
      </p:ext>
    </p:extLst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07834"/>
      </p:ext>
    </p:extLst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38413"/>
      </p:ext>
    </p:extLst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05209"/>
      </p:ext>
    </p:extLst>
  </p:cSld>
  <p:clrMapOvr>
    <a:masterClrMapping/>
  </p:clrMapOvr>
  <p:transition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6439401"/>
      </p:ext>
    </p:extLst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3257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25261"/>
      </p:ext>
    </p:extLst>
  </p:cSld>
  <p:clrMapOvr>
    <a:masterClrMapping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43946"/>
      </p:ext>
    </p:extLst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45198"/>
      </p:ext>
    </p:extLst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941352"/>
      </p:ext>
    </p:extLst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7051897"/>
      </p:ext>
    </p:extLst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1708995"/>
      </p:ext>
    </p:extLst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78907"/>
      </p:ext>
    </p:extLst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931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31610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520980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170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373905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3591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0713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875" y="9040813"/>
            <a:ext cx="3033713" cy="519112"/>
          </a:xfrm>
          <a:prstGeom prst="rect">
            <a:avLst/>
          </a:prstGeom>
        </p:spPr>
        <p:txBody>
          <a:bodyPr/>
          <a:lstStyle/>
          <a:p>
            <a:fld id="{91AAD97D-3DDA-2D4E-A18F-07CA2D5D0BD4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3413" y="9040813"/>
            <a:ext cx="4117975" cy="5191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0213" y="9040813"/>
            <a:ext cx="3033712" cy="519112"/>
          </a:xfrm>
          <a:prstGeom prst="rect">
            <a:avLst/>
          </a:prstGeom>
        </p:spPr>
        <p:txBody>
          <a:bodyPr/>
          <a:lstStyle/>
          <a:p>
            <a:fld id="{82292840-9BB6-CD4D-B223-89DE4D477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249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875" y="9040813"/>
            <a:ext cx="3033713" cy="519112"/>
          </a:xfrm>
          <a:prstGeom prst="rect">
            <a:avLst/>
          </a:prstGeom>
        </p:spPr>
        <p:txBody>
          <a:bodyPr/>
          <a:lstStyle/>
          <a:p>
            <a:fld id="{91AAD97D-3DDA-2D4E-A18F-07CA2D5D0BD4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3413" y="9040813"/>
            <a:ext cx="4117975" cy="5191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0213" y="9040813"/>
            <a:ext cx="3033712" cy="519112"/>
          </a:xfrm>
          <a:prstGeom prst="rect">
            <a:avLst/>
          </a:prstGeom>
        </p:spPr>
        <p:txBody>
          <a:bodyPr/>
          <a:lstStyle/>
          <a:p>
            <a:fld id="{82292840-9BB6-CD4D-B223-89DE4D477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57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875" y="9040813"/>
            <a:ext cx="3033713" cy="519112"/>
          </a:xfrm>
          <a:prstGeom prst="rect">
            <a:avLst/>
          </a:prstGeom>
        </p:spPr>
        <p:txBody>
          <a:bodyPr/>
          <a:lstStyle/>
          <a:p>
            <a:fld id="{91AAD97D-3DDA-2D4E-A18F-07CA2D5D0BD4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3413" y="9040813"/>
            <a:ext cx="4117975" cy="5191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0213" y="9040813"/>
            <a:ext cx="3033712" cy="519112"/>
          </a:xfrm>
          <a:prstGeom prst="rect">
            <a:avLst/>
          </a:prstGeom>
        </p:spPr>
        <p:txBody>
          <a:bodyPr/>
          <a:lstStyle/>
          <a:p>
            <a:fld id="{82292840-9BB6-CD4D-B223-89DE4D477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920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0875" y="9040813"/>
            <a:ext cx="3033713" cy="519112"/>
          </a:xfrm>
          <a:prstGeom prst="rect">
            <a:avLst/>
          </a:prstGeom>
        </p:spPr>
        <p:txBody>
          <a:bodyPr/>
          <a:lstStyle/>
          <a:p>
            <a:fld id="{91AAD97D-3DDA-2D4E-A18F-07CA2D5D0BD4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43413" y="9040813"/>
            <a:ext cx="4117975" cy="5191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20213" y="9040813"/>
            <a:ext cx="3033712" cy="519112"/>
          </a:xfrm>
          <a:prstGeom prst="rect">
            <a:avLst/>
          </a:prstGeom>
        </p:spPr>
        <p:txBody>
          <a:bodyPr/>
          <a:lstStyle/>
          <a:p>
            <a:fld id="{82292840-9BB6-CD4D-B223-89DE4D477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032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0875" y="9040813"/>
            <a:ext cx="3033713" cy="519112"/>
          </a:xfrm>
          <a:prstGeom prst="rect">
            <a:avLst/>
          </a:prstGeom>
        </p:spPr>
        <p:txBody>
          <a:bodyPr/>
          <a:lstStyle/>
          <a:p>
            <a:fld id="{91AAD97D-3DDA-2D4E-A18F-07CA2D5D0BD4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43413" y="9040813"/>
            <a:ext cx="4117975" cy="5191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320213" y="9040813"/>
            <a:ext cx="3033712" cy="519112"/>
          </a:xfrm>
          <a:prstGeom prst="rect">
            <a:avLst/>
          </a:prstGeom>
        </p:spPr>
        <p:txBody>
          <a:bodyPr/>
          <a:lstStyle/>
          <a:p>
            <a:fld id="{82292840-9BB6-CD4D-B223-89DE4D477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919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0875" y="9040813"/>
            <a:ext cx="3033713" cy="519112"/>
          </a:xfrm>
          <a:prstGeom prst="rect">
            <a:avLst/>
          </a:prstGeom>
        </p:spPr>
        <p:txBody>
          <a:bodyPr/>
          <a:lstStyle/>
          <a:p>
            <a:fld id="{91AAD97D-3DDA-2D4E-A18F-07CA2D5D0BD4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43413" y="9040813"/>
            <a:ext cx="4117975" cy="5191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20213" y="9040813"/>
            <a:ext cx="3033712" cy="519112"/>
          </a:xfrm>
          <a:prstGeom prst="rect">
            <a:avLst/>
          </a:prstGeom>
        </p:spPr>
        <p:txBody>
          <a:bodyPr/>
          <a:lstStyle/>
          <a:p>
            <a:fld id="{82292840-9BB6-CD4D-B223-89DE4D477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409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0875" y="9040813"/>
            <a:ext cx="3033713" cy="519112"/>
          </a:xfrm>
          <a:prstGeom prst="rect">
            <a:avLst/>
          </a:prstGeom>
        </p:spPr>
        <p:txBody>
          <a:bodyPr/>
          <a:lstStyle/>
          <a:p>
            <a:fld id="{91AAD97D-3DDA-2D4E-A18F-07CA2D5D0BD4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443413" y="9040813"/>
            <a:ext cx="4117975" cy="5191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20213" y="9040813"/>
            <a:ext cx="3033712" cy="519112"/>
          </a:xfrm>
          <a:prstGeom prst="rect">
            <a:avLst/>
          </a:prstGeom>
        </p:spPr>
        <p:txBody>
          <a:bodyPr/>
          <a:lstStyle/>
          <a:p>
            <a:fld id="{82292840-9BB6-CD4D-B223-89DE4D477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9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7446252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0875" y="9040813"/>
            <a:ext cx="3033713" cy="519112"/>
          </a:xfrm>
          <a:prstGeom prst="rect">
            <a:avLst/>
          </a:prstGeom>
        </p:spPr>
        <p:txBody>
          <a:bodyPr/>
          <a:lstStyle/>
          <a:p>
            <a:fld id="{91AAD97D-3DDA-2D4E-A18F-07CA2D5D0BD4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43413" y="9040813"/>
            <a:ext cx="4117975" cy="5191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20213" y="9040813"/>
            <a:ext cx="3033712" cy="519112"/>
          </a:xfrm>
          <a:prstGeom prst="rect">
            <a:avLst/>
          </a:prstGeom>
        </p:spPr>
        <p:txBody>
          <a:bodyPr/>
          <a:lstStyle/>
          <a:p>
            <a:fld id="{82292840-9BB6-CD4D-B223-89DE4D477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660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0875" y="9040813"/>
            <a:ext cx="3033713" cy="519112"/>
          </a:xfrm>
          <a:prstGeom prst="rect">
            <a:avLst/>
          </a:prstGeom>
        </p:spPr>
        <p:txBody>
          <a:bodyPr/>
          <a:lstStyle/>
          <a:p>
            <a:fld id="{91AAD97D-3DDA-2D4E-A18F-07CA2D5D0BD4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43413" y="9040813"/>
            <a:ext cx="4117975" cy="5191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20213" y="9040813"/>
            <a:ext cx="3033712" cy="519112"/>
          </a:xfrm>
          <a:prstGeom prst="rect">
            <a:avLst/>
          </a:prstGeom>
        </p:spPr>
        <p:txBody>
          <a:bodyPr/>
          <a:lstStyle/>
          <a:p>
            <a:fld id="{82292840-9BB6-CD4D-B223-89DE4D477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485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875" y="9040813"/>
            <a:ext cx="3033713" cy="519112"/>
          </a:xfrm>
          <a:prstGeom prst="rect">
            <a:avLst/>
          </a:prstGeom>
        </p:spPr>
        <p:txBody>
          <a:bodyPr/>
          <a:lstStyle/>
          <a:p>
            <a:fld id="{91AAD97D-3DDA-2D4E-A18F-07CA2D5D0BD4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3413" y="9040813"/>
            <a:ext cx="4117975" cy="5191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0213" y="9040813"/>
            <a:ext cx="3033712" cy="519112"/>
          </a:xfrm>
          <a:prstGeom prst="rect">
            <a:avLst/>
          </a:prstGeom>
        </p:spPr>
        <p:txBody>
          <a:bodyPr/>
          <a:lstStyle/>
          <a:p>
            <a:fld id="{82292840-9BB6-CD4D-B223-89DE4D477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590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875" y="9040813"/>
            <a:ext cx="3033713" cy="519112"/>
          </a:xfrm>
          <a:prstGeom prst="rect">
            <a:avLst/>
          </a:prstGeom>
        </p:spPr>
        <p:txBody>
          <a:bodyPr/>
          <a:lstStyle/>
          <a:p>
            <a:fld id="{91AAD97D-3DDA-2D4E-A18F-07CA2D5D0BD4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3413" y="9040813"/>
            <a:ext cx="4117975" cy="5191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0213" y="9040813"/>
            <a:ext cx="3033712" cy="519112"/>
          </a:xfrm>
          <a:prstGeom prst="rect">
            <a:avLst/>
          </a:prstGeom>
        </p:spPr>
        <p:txBody>
          <a:bodyPr/>
          <a:lstStyle/>
          <a:p>
            <a:fld id="{82292840-9BB6-CD4D-B223-89DE4D477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982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84919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46893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340781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95074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00001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2844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82414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440476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9507187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2984241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23410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435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57530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35961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8677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4074347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7847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9768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34745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24116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076039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8138767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7730329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85396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093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093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2719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18468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53267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2588399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8621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45068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98682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98427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4438961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3090995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5830650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76219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35401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93179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86153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705270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1324256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1959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03769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79055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4066557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1000581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7782529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9470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89309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66032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9141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480496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2691554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47924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9035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28125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452003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0414741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4676081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99653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0" y="1409700"/>
            <a:ext cx="1466850" cy="668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1409700"/>
            <a:ext cx="4248150" cy="668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22932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28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8439892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28567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8161279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80069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25652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55825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3762861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2233028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712657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868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0" y="1409700"/>
            <a:ext cx="1466850" cy="668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1409700"/>
            <a:ext cx="4248150" cy="668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754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  <a:endParaRPr lang="en-US">
              <a:sym typeface="Gill Sans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  <a:endParaRPr lang="en-US">
              <a:sym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89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5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8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5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7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89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5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8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5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7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60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60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2400" y="2768600"/>
            <a:ext cx="3962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60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60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1004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/>
          </p:cNvSpPr>
          <p:nvPr/>
        </p:nvSpPr>
        <p:spPr bwMode="auto">
          <a:xfrm>
            <a:off x="153988" y="9486900"/>
            <a:ext cx="127000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 anchor="ctr"/>
          <a:lstStyle/>
          <a:p>
            <a:r>
              <a:rPr lang="en-US" sz="12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Tetherball  317/818-8800 All Rights Reserved ©2011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charset="0"/>
              </a:rPr>
              <a:t>Click to edit Master title style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charset="0"/>
              </a:rPr>
              <a:t>Click to edit Master text styles</a:t>
            </a:r>
          </a:p>
          <a:p>
            <a:pPr lvl="1"/>
            <a:r>
              <a:rPr lang="en-US">
                <a:sym typeface="Helvetica" charset="0"/>
              </a:rPr>
              <a:t>Second level</a:t>
            </a:r>
          </a:p>
          <a:p>
            <a:pPr lvl="2"/>
            <a:r>
              <a:rPr lang="en-US">
                <a:sym typeface="Helvetica" charset="0"/>
              </a:rPr>
              <a:t>Third level</a:t>
            </a:r>
          </a:p>
          <a:p>
            <a:pPr lvl="3"/>
            <a:r>
              <a:rPr lang="en-US">
                <a:sym typeface="Helvetica" charset="0"/>
              </a:rPr>
              <a:t>Fourth level</a:t>
            </a:r>
          </a:p>
          <a:p>
            <a:pPr lvl="4"/>
            <a:r>
              <a:rPr lang="en-US">
                <a:sym typeface="Helvetica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  <a:sym typeface="Helvetica" charset="0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Helvetica" charset="0"/>
          <a:ea typeface="ヒラギノ角ゴ ProN W3" charset="0"/>
          <a:cs typeface="ヒラギノ角ゴ ProN W3" charset="0"/>
          <a:sym typeface="Helvetica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Helvetica" charset="0"/>
          <a:ea typeface="ヒラギノ角ゴ ProN W3" charset="0"/>
          <a:cs typeface="ヒラギノ角ゴ ProN W3" charset="0"/>
          <a:sym typeface="Helvetica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Helvetica" charset="0"/>
          <a:ea typeface="ヒラギノ角ゴ ProN W3" charset="0"/>
          <a:cs typeface="ヒラギノ角ゴ ProN W3" charset="0"/>
          <a:sym typeface="Helvetica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Helvetica" charset="0"/>
          <a:ea typeface="ヒラギノ角ゴ ProN W3" charset="0"/>
          <a:cs typeface="ヒラギノ角ゴ ProN W3" charset="0"/>
          <a:sym typeface="Helvetic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Helvetica" charset="0"/>
          <a:ea typeface="ヒラギノ角ゴ ProN W3" charset="0"/>
          <a:cs typeface="ヒラギノ角ゴ ProN W3" charset="0"/>
          <a:sym typeface="Helvetic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Helvetica" charset="0"/>
          <a:ea typeface="ヒラギノ角ゴ ProN W3" charset="0"/>
          <a:cs typeface="ヒラギノ角ゴ ProN W3" charset="0"/>
          <a:sym typeface="Helvetic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Helvetica" charset="0"/>
          <a:ea typeface="ヒラギノ角ゴ ProN W3" charset="0"/>
          <a:cs typeface="ヒラギノ角ゴ ProN W3" charset="0"/>
          <a:sym typeface="Helvetic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Helvetica" charset="0"/>
          <a:ea typeface="ヒラギノ角ゴ ProN W3" charset="0"/>
          <a:cs typeface="ヒラギノ角ゴ ProN W3" charset="0"/>
          <a:sym typeface="Helvetica" charset="0"/>
        </a:defRPr>
      </a:lvl9pPr>
    </p:titleStyle>
    <p:bodyStyle>
      <a:lvl1pPr marL="838200" indent="-571500" algn="l" rtl="0" fontAlgn="base">
        <a:spcBef>
          <a:spcPts val="2400"/>
        </a:spcBef>
        <a:spcAft>
          <a:spcPct val="0"/>
        </a:spcAft>
        <a:buSzPct val="171000"/>
        <a:buFont typeface="Helvetica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Helvetica" charset="0"/>
        </a:defRPr>
      </a:lvl1pPr>
      <a:lvl2pPr marL="1282700" indent="-571500" algn="l" rtl="0" fontAlgn="base">
        <a:spcBef>
          <a:spcPts val="2400"/>
        </a:spcBef>
        <a:spcAft>
          <a:spcPct val="0"/>
        </a:spcAft>
        <a:buSzPct val="171000"/>
        <a:buFont typeface="Helvetica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Helvetica" charset="0"/>
        </a:defRPr>
      </a:lvl2pPr>
      <a:lvl3pPr marL="1727200" indent="-571500" algn="l" rtl="0" fontAlgn="base">
        <a:spcBef>
          <a:spcPts val="2400"/>
        </a:spcBef>
        <a:spcAft>
          <a:spcPct val="0"/>
        </a:spcAft>
        <a:buSzPct val="171000"/>
        <a:buFont typeface="Helvetica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Helvetica" charset="0"/>
        </a:defRPr>
      </a:lvl3pPr>
      <a:lvl4pPr marL="2171700" indent="-571500" algn="l" rtl="0" fontAlgn="base">
        <a:spcBef>
          <a:spcPts val="2400"/>
        </a:spcBef>
        <a:spcAft>
          <a:spcPct val="0"/>
        </a:spcAft>
        <a:buSzPct val="171000"/>
        <a:buFont typeface="Helvetica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Helvetica" charset="0"/>
        </a:defRPr>
      </a:lvl4pPr>
      <a:lvl5pPr marL="2616200" indent="-571500" algn="l" rtl="0" fontAlgn="base">
        <a:spcBef>
          <a:spcPts val="2400"/>
        </a:spcBef>
        <a:spcAft>
          <a:spcPct val="0"/>
        </a:spcAft>
        <a:buSzPct val="171000"/>
        <a:buFont typeface="Helvetica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Helvetica" charset="0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71000"/>
        <a:buFont typeface="Helvetica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Helvetica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71000"/>
        <a:buFont typeface="Helvetica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Helvetica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71000"/>
        <a:buFont typeface="Helvetica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Helvetica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71000"/>
        <a:buFont typeface="Helvetica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Helvetica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38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therball%20logo%20.jpe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0"/>
            <a:ext cx="2485451" cy="990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279400" y="9296400"/>
            <a:ext cx="7239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Tetherball, LLC</a:t>
            </a:r>
            <a:r>
              <a:rPr lang="en-US" sz="1000" baseline="0" dirty="0" smtClean="0"/>
              <a:t> </a:t>
            </a:r>
            <a:r>
              <a:rPr lang="en-US" sz="1000" baseline="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1000" baseline="0" dirty="0" smtClean="0"/>
              <a:t> 10333 N. Meridian St. #245 </a:t>
            </a:r>
            <a:r>
              <a:rPr lang="en-US" sz="1000" baseline="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1000" baseline="0" dirty="0" smtClean="0"/>
              <a:t> Indianapolis, IN </a:t>
            </a:r>
            <a:r>
              <a:rPr lang="en-US" sz="1000" baseline="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1000" baseline="0" dirty="0" smtClean="0"/>
              <a:t> 46290 </a:t>
            </a:r>
            <a:r>
              <a:rPr lang="en-US" sz="1000" baseline="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1000" baseline="0" dirty="0" smtClean="0"/>
              <a:t> (317)818-8800 </a:t>
            </a:r>
            <a:r>
              <a:rPr lang="en-US" sz="1000" baseline="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1000" baseline="0" dirty="0" smtClean="0"/>
              <a:t> www.tetherball360.com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9702800" y="9296400"/>
            <a:ext cx="3124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All Rights Reserved © 2012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381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971800"/>
            <a:ext cx="104648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1270000"/>
            <a:ext cx="10464800" cy="721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382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366000"/>
            <a:ext cx="10464800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366000"/>
            <a:ext cx="10464800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787900"/>
            <a:ext cx="58674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409700"/>
            <a:ext cx="58674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787900"/>
            <a:ext cx="58674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409700"/>
            <a:ext cx="58674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381000" y="9347200"/>
            <a:ext cx="12242800" cy="393700"/>
          </a:xfrm>
          <a:ln/>
        </p:spPr>
        <p:txBody>
          <a:bodyPr/>
          <a:lstStyle/>
          <a:p>
            <a:r>
              <a:rPr lang="en-US" sz="1000">
                <a:solidFill>
                  <a:srgbClr val="4D4D4D"/>
                </a:solidFill>
                <a:latin typeface="Arial Bold" charset="0"/>
                <a:cs typeface="Arial Bold" charset="0"/>
                <a:sym typeface="Arial Bold" charset="0"/>
              </a:rPr>
              <a:t>Tetherball, LLC • 10333 North Meridian Street #245 • Indianapolis, IN • 46290 • 317-818-8800 • www.tetherball360.com                                                                                                   All RIghts Reserved © 2012</a:t>
            </a:r>
            <a:endParaRPr lang="en-US" sz="1200">
              <a:latin typeface="Times New Roman" charset="0"/>
              <a:ea typeface="ヒラギノ明朝 ProN W3" charset="0"/>
              <a:cs typeface="ヒラギノ明朝 ProN W3" charset="0"/>
              <a:sym typeface="Times New Roman" charset="0"/>
            </a:endParaRPr>
          </a:p>
          <a:p>
            <a:endParaRPr lang="en-US" sz="1000">
              <a:latin typeface="Arial Bold" charset="0"/>
              <a:ea typeface="ヒラギノ角ゴ ProN W6" charset="0"/>
              <a:cs typeface="ヒラギノ角ゴ ProN W6" charset="0"/>
              <a:sym typeface="Arial Bol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64000" y="5867400"/>
            <a:ext cx="4953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CONTAGION</a:t>
            </a:r>
            <a:endParaRPr lang="en-US" b="1" i="1" dirty="0"/>
          </a:p>
        </p:txBody>
      </p:sp>
      <p:pic>
        <p:nvPicPr>
          <p:cNvPr id="3" name="Picture 2" descr="launcher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0" y="2286000"/>
            <a:ext cx="3906981" cy="35052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381000" y="9347200"/>
            <a:ext cx="12242800" cy="393700"/>
          </a:xfrm>
          <a:ln/>
        </p:spPr>
        <p:txBody>
          <a:bodyPr/>
          <a:lstStyle/>
          <a:p>
            <a:r>
              <a:rPr lang="en-US" sz="1000">
                <a:solidFill>
                  <a:srgbClr val="4D4D4D"/>
                </a:solidFill>
                <a:latin typeface="Arial Bold" charset="0"/>
                <a:cs typeface="Arial Bold" charset="0"/>
                <a:sym typeface="Arial Bold" charset="0"/>
              </a:rPr>
              <a:t>Tetherball, LLC • 10333 North Meridian Street #245 • Indianapolis, IN • 46290 • 317-818-8800 • www.tetherball360.com                                                                                                   All RIghts Reserved © 2012</a:t>
            </a:r>
            <a:endParaRPr lang="en-US" sz="1200">
              <a:latin typeface="Times New Roman" charset="0"/>
              <a:ea typeface="ヒラギノ明朝 ProN W3" charset="0"/>
              <a:cs typeface="ヒラギノ明朝 ProN W3" charset="0"/>
              <a:sym typeface="Times New Roman" charset="0"/>
            </a:endParaRPr>
          </a:p>
          <a:p>
            <a:endParaRPr lang="en-US" sz="1000">
              <a:latin typeface="Arial Bold" charset="0"/>
              <a:ea typeface="ヒラギノ角ゴ ProN W6" charset="0"/>
              <a:cs typeface="ヒラギノ角ゴ ProN W6" charset="0"/>
              <a:sym typeface="Arial Bold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69200" y="0"/>
            <a:ext cx="5435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What is Contagion?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78000" y="3505200"/>
            <a:ext cx="8991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u="sng" dirty="0" smtClean="0"/>
              <a:t>NFC SMART POSTERS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Multiple NFC chips on one poster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Chip prompts NFC enabled phone to sign up for membership program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Another chip </a:t>
            </a:r>
            <a:r>
              <a:rPr lang="en-US" sz="2400" dirty="0" smtClean="0"/>
              <a:t>visually </a:t>
            </a:r>
            <a:r>
              <a:rPr lang="en-US" sz="2400" dirty="0" smtClean="0"/>
              <a:t>displays </a:t>
            </a:r>
            <a:r>
              <a:rPr lang="en-US" sz="2400" dirty="0" smtClean="0"/>
              <a:t>coupon w/ </a:t>
            </a:r>
            <a:r>
              <a:rPr lang="en-US" sz="2400" dirty="0" smtClean="0"/>
              <a:t>barcode via app</a:t>
            </a:r>
            <a:endParaRPr lang="en-US" sz="2400" dirty="0" smtClean="0"/>
          </a:p>
          <a:p>
            <a:pPr marL="342900" indent="-342900" algn="l">
              <a:buFont typeface="Arial"/>
              <a:buChar char="•"/>
            </a:pPr>
            <a:endParaRPr lang="en-US" sz="2400" dirty="0"/>
          </a:p>
          <a:p>
            <a:pPr algn="l"/>
            <a:r>
              <a:rPr lang="en-US" sz="2400" b="1" u="sng" dirty="0" smtClean="0"/>
              <a:t>PHONE-TO-PHONE COUPON SHARING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Links two NFC enabled phones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Shares </a:t>
            </a:r>
            <a:r>
              <a:rPr lang="en-US" sz="2400" dirty="0" smtClean="0"/>
              <a:t>coupons between two </a:t>
            </a:r>
            <a:r>
              <a:rPr lang="en-US" sz="2400" dirty="0" smtClean="0"/>
              <a:t>phones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Opts-in receiving phone to SMS program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701800" y="2438400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Contagion mobile leverages </a:t>
            </a:r>
            <a:r>
              <a:rPr lang="en-US" sz="2000" dirty="0" smtClean="0"/>
              <a:t>NFC enabled devices and tags to create a new interactive way to market products in the mobile arena.</a:t>
            </a:r>
            <a:endParaRPr lang="en-US" sz="2000" dirty="0"/>
          </a:p>
        </p:txBody>
      </p:sp>
      <p:pic>
        <p:nvPicPr>
          <p:cNvPr id="12" name="Picture 11" descr="launcher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279"/>
            <a:ext cx="1701799" cy="152679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381000" y="9347200"/>
            <a:ext cx="12242800" cy="393700"/>
          </a:xfrm>
          <a:ln/>
        </p:spPr>
        <p:txBody>
          <a:bodyPr/>
          <a:lstStyle/>
          <a:p>
            <a:r>
              <a:rPr lang="en-US" sz="1000">
                <a:solidFill>
                  <a:srgbClr val="4D4D4D"/>
                </a:solidFill>
                <a:latin typeface="Arial Bold" charset="0"/>
                <a:cs typeface="Arial Bold" charset="0"/>
                <a:sym typeface="Arial Bold" charset="0"/>
              </a:rPr>
              <a:t>Tetherball, LLC • 10333 North Meridian Street #245 • Indianapolis, IN • 46290 • 317-818-8800 • www.tetherball360.com                                                                                                   All RIghts Reserved © 2012</a:t>
            </a:r>
            <a:endParaRPr lang="en-US" sz="1200">
              <a:latin typeface="Times New Roman" charset="0"/>
              <a:ea typeface="ヒラギノ明朝 ProN W3" charset="0"/>
              <a:cs typeface="ヒラギノ明朝 ProN W3" charset="0"/>
              <a:sym typeface="Times New Roman" charset="0"/>
            </a:endParaRPr>
          </a:p>
          <a:p>
            <a:endParaRPr lang="en-US" sz="1000">
              <a:latin typeface="Arial Bold" charset="0"/>
              <a:ea typeface="ヒラギノ角ゴ ProN W6" charset="0"/>
              <a:cs typeface="ヒラギノ角ゴ ProN W6" charset="0"/>
              <a:sym typeface="Arial Bold" charset="0"/>
            </a:endParaRPr>
          </a:p>
        </p:txBody>
      </p:sp>
      <p:sp>
        <p:nvSpPr>
          <p:cNvPr id="18438" name="Rectangle 6"/>
          <p:cNvSpPr>
            <a:spLocks/>
          </p:cNvSpPr>
          <p:nvPr/>
        </p:nvSpPr>
        <p:spPr bwMode="auto">
          <a:xfrm>
            <a:off x="7734300" y="257175"/>
            <a:ext cx="4711700" cy="685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407400" y="0"/>
            <a:ext cx="4597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Market for NFC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73200" y="2209800"/>
            <a:ext cx="10058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u="sng" dirty="0" smtClean="0"/>
              <a:t>NFC Devices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The market for NFC phones is rapidly expanding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Expected shipment in 2012: 21 million in U.S. and 186 million worldwide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35% of phones shipped in US expected to have NFC by 2015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38% of phones shipped worldwide by 2016</a:t>
            </a:r>
          </a:p>
          <a:p>
            <a:pPr marL="342900" indent="-342900" algn="l">
              <a:buFont typeface="Arial"/>
              <a:buChar char="•"/>
            </a:pPr>
            <a:endParaRPr lang="en-US" sz="2400" dirty="0"/>
          </a:p>
          <a:p>
            <a:pPr algn="l"/>
            <a:r>
              <a:rPr lang="en-US" sz="2400" b="1" u="sng" dirty="0" smtClean="0"/>
              <a:t>NFC Smart Poster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NFC Posters have been widely unused to this point 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NFC tags currently used for things like event planning (tap at each station at an event)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Tags and chips mostly used for loyalty programs and to fill specific needs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Technology is there; just needs to be taken advantage of</a:t>
            </a:r>
          </a:p>
        </p:txBody>
      </p:sp>
      <p:pic>
        <p:nvPicPr>
          <p:cNvPr id="13" name="Picture 12" descr="launcher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279"/>
            <a:ext cx="1701799" cy="152679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381000" y="9347200"/>
            <a:ext cx="12242800" cy="393700"/>
          </a:xfrm>
          <a:ln/>
        </p:spPr>
        <p:txBody>
          <a:bodyPr/>
          <a:lstStyle/>
          <a:p>
            <a:r>
              <a:rPr lang="en-US" sz="1000">
                <a:solidFill>
                  <a:srgbClr val="4D4D4D"/>
                </a:solidFill>
                <a:latin typeface="Arial Bold" charset="0"/>
                <a:cs typeface="Arial Bold" charset="0"/>
                <a:sym typeface="Arial Bold" charset="0"/>
              </a:rPr>
              <a:t>Tetherball, LLC • 10333 North Meridian Street #245 • Indianapolis, IN • 46290 • 317-818-8800 • www.tetherball360.com                                                                                                   All RIghts Reserved © 2012</a:t>
            </a:r>
            <a:endParaRPr lang="en-US" sz="1200">
              <a:latin typeface="Times New Roman" charset="0"/>
              <a:ea typeface="ヒラギノ明朝 ProN W3" charset="0"/>
              <a:cs typeface="ヒラギノ明朝 ProN W3" charset="0"/>
              <a:sym typeface="Times New Roman" charset="0"/>
            </a:endParaRPr>
          </a:p>
          <a:p>
            <a:endParaRPr lang="en-US" sz="1000">
              <a:latin typeface="Arial Bold" charset="0"/>
              <a:ea typeface="ヒラギノ角ゴ ProN W6" charset="0"/>
              <a:cs typeface="ヒラギノ角ゴ ProN W6" charset="0"/>
              <a:sym typeface="Arial Bol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54800" y="0"/>
            <a:ext cx="6350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Requirements for 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4600" y="1828800"/>
            <a:ext cx="10515600" cy="6370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u="sng" dirty="0" smtClean="0"/>
              <a:t>NFC Smart Poster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One chip programmed to send and store a visually displayed coupon upon being tapped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Opt-in chip which executes the following: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400" dirty="0" smtClean="0"/>
              <a:t>Ask user if they are willing to opt-in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400" dirty="0" smtClean="0"/>
              <a:t>Send phone number to server is “Send” is pressed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400" dirty="0" smtClean="0"/>
              <a:t>Server checks validity of number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400" dirty="0" smtClean="0"/>
              <a:t>If valid, user is opted-in and receives coupon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Poster to house chips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NFC chip </a:t>
            </a:r>
            <a:r>
              <a:rPr lang="en-US" sz="2400" dirty="0" smtClean="0"/>
              <a:t>reader/writer/encryption device </a:t>
            </a:r>
            <a:r>
              <a:rPr lang="en-US" sz="2400" dirty="0" smtClean="0"/>
              <a:t>to program chips</a:t>
            </a:r>
          </a:p>
          <a:p>
            <a:pPr algn="l"/>
            <a:endParaRPr lang="en-US" sz="2400" dirty="0"/>
          </a:p>
          <a:p>
            <a:pPr algn="l"/>
            <a:r>
              <a:rPr lang="en-US" sz="2400" b="1" u="sng" dirty="0" smtClean="0"/>
              <a:t>Phone-to-Phone Coupon Sharing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NFC enabled phones/devices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Android/Java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Development of Contagion App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Method </a:t>
            </a:r>
            <a:r>
              <a:rPr lang="en-US" sz="2400" dirty="0" smtClean="0"/>
              <a:t>of development and testing</a:t>
            </a:r>
          </a:p>
          <a:p>
            <a:pPr marL="342900" indent="-342900" algn="l">
              <a:buFont typeface="Arial"/>
              <a:buChar char="•"/>
            </a:pPr>
            <a:endParaRPr lang="en-US" sz="2400" dirty="0"/>
          </a:p>
        </p:txBody>
      </p:sp>
      <p:pic>
        <p:nvPicPr>
          <p:cNvPr id="14" name="Picture 13" descr="launcher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279"/>
            <a:ext cx="1701799" cy="152679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381000" y="9347200"/>
            <a:ext cx="12242800" cy="393700"/>
          </a:xfrm>
          <a:ln/>
        </p:spPr>
        <p:txBody>
          <a:bodyPr/>
          <a:lstStyle/>
          <a:p>
            <a:r>
              <a:rPr lang="en-US" sz="1000">
                <a:solidFill>
                  <a:srgbClr val="4D4D4D"/>
                </a:solidFill>
                <a:latin typeface="Arial Bold" charset="0"/>
                <a:cs typeface="Arial Bold" charset="0"/>
                <a:sym typeface="Arial Bold" charset="0"/>
              </a:rPr>
              <a:t>Tetherball, LLC • 10333 North Meridian Street #245 • Indianapolis, IN • 46290 • 317-818-8800 • www.tetherball360.com                                                                                                   All RIghts Reserved © 2012</a:t>
            </a:r>
            <a:endParaRPr lang="en-US" sz="1200">
              <a:latin typeface="Times New Roman" charset="0"/>
              <a:ea typeface="ヒラギノ明朝 ProN W3" charset="0"/>
              <a:cs typeface="ヒラギノ明朝 ProN W3" charset="0"/>
              <a:sym typeface="Times New Roman" charset="0"/>
            </a:endParaRPr>
          </a:p>
          <a:p>
            <a:endParaRPr lang="en-US" sz="1000">
              <a:latin typeface="Arial Bold" charset="0"/>
              <a:ea typeface="ヒラギノ角ゴ ProN W6" charset="0"/>
              <a:cs typeface="ヒラギノ角ゴ ProN W6" charset="0"/>
              <a:sym typeface="Arial Bold" charset="0"/>
            </a:endParaRPr>
          </a:p>
        </p:txBody>
      </p:sp>
      <p:sp>
        <p:nvSpPr>
          <p:cNvPr id="22531" name="Rectangle 3"/>
          <p:cNvSpPr>
            <a:spLocks/>
          </p:cNvSpPr>
          <p:nvPr/>
        </p:nvSpPr>
        <p:spPr bwMode="auto">
          <a:xfrm>
            <a:off x="5372100" y="257175"/>
            <a:ext cx="7021513" cy="685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502400" y="0"/>
            <a:ext cx="6502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Use Cases and Infographics</a:t>
            </a:r>
            <a:endParaRPr lang="en-US" dirty="0"/>
          </a:p>
        </p:txBody>
      </p:sp>
      <p:pic>
        <p:nvPicPr>
          <p:cNvPr id="3" name="Picture 2" descr="Contagion_uml &amp; infograph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3" y="1447800"/>
            <a:ext cx="13004800" cy="7408795"/>
          </a:xfrm>
          <a:prstGeom prst="rect">
            <a:avLst/>
          </a:prstGeom>
        </p:spPr>
      </p:pic>
      <p:pic>
        <p:nvPicPr>
          <p:cNvPr id="11" name="Picture 10" descr="launcher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279"/>
            <a:ext cx="1701799" cy="152679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381000" y="9347200"/>
            <a:ext cx="12242800" cy="393700"/>
          </a:xfrm>
          <a:ln/>
        </p:spPr>
        <p:txBody>
          <a:bodyPr/>
          <a:lstStyle/>
          <a:p>
            <a:r>
              <a:rPr lang="en-US" sz="1000">
                <a:solidFill>
                  <a:srgbClr val="4D4D4D"/>
                </a:solidFill>
                <a:latin typeface="Arial Bold" charset="0"/>
                <a:cs typeface="Arial Bold" charset="0"/>
                <a:sym typeface="Arial Bold" charset="0"/>
              </a:rPr>
              <a:t>Tetherball, LLC • 10333 North Meridian Street #245 • Indianapolis, IN • 46290 • 317-818-8800 • www.tetherball360.com                                                                                                   All RIghts Reserved © 2012</a:t>
            </a:r>
            <a:endParaRPr lang="en-US" sz="1200">
              <a:latin typeface="Times New Roman" charset="0"/>
              <a:ea typeface="ヒラギノ明朝 ProN W3" charset="0"/>
              <a:cs typeface="ヒラギノ明朝 ProN W3" charset="0"/>
              <a:sym typeface="Times New Roman" charset="0"/>
            </a:endParaRPr>
          </a:p>
          <a:p>
            <a:endParaRPr lang="en-US" sz="1000">
              <a:latin typeface="Arial Bold" charset="0"/>
              <a:ea typeface="ヒラギノ角ゴ ProN W6" charset="0"/>
              <a:cs typeface="ヒラギノ角ゴ ProN W6" charset="0"/>
              <a:sym typeface="Arial Bold" charset="0"/>
            </a:endParaRPr>
          </a:p>
        </p:txBody>
      </p:sp>
      <p:sp>
        <p:nvSpPr>
          <p:cNvPr id="20483" name="Rectangle 3"/>
          <p:cNvSpPr>
            <a:spLocks/>
          </p:cNvSpPr>
          <p:nvPr/>
        </p:nvSpPr>
        <p:spPr bwMode="auto">
          <a:xfrm>
            <a:off x="6324600" y="257175"/>
            <a:ext cx="6070600" cy="685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797800" y="0"/>
            <a:ext cx="5207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Why Contagion?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49400" y="1600200"/>
            <a:ext cx="99060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u="sng" dirty="0" smtClean="0"/>
              <a:t>NFC Market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Extremely fast growing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Replacing QR Codes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Opens an entire new avenue of mobile marketing for our clients</a:t>
            </a:r>
          </a:p>
          <a:p>
            <a:pPr marL="342900" indent="-342900" algn="l">
              <a:buFont typeface="Arial"/>
              <a:buChar char="•"/>
            </a:pPr>
            <a:endParaRPr lang="en-US" sz="2400" dirty="0" smtClean="0"/>
          </a:p>
          <a:p>
            <a:pPr algn="l"/>
            <a:r>
              <a:rPr lang="en-US" sz="2400" b="1" u="sng" dirty="0" smtClean="0"/>
              <a:t>Interactivity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The big, interactive displays will draw more customers in, increasing membership and coupon related revenue for clients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Current smartphone users used to games and web surfing on their phone will be excited about new ways to interact</a:t>
            </a:r>
          </a:p>
          <a:p>
            <a:pPr algn="l"/>
            <a:endParaRPr lang="en-US" sz="2400" dirty="0"/>
          </a:p>
          <a:p>
            <a:pPr algn="l"/>
            <a:r>
              <a:rPr lang="en-US" sz="2400" b="1" u="sng" dirty="0" smtClean="0"/>
              <a:t>Viral Marketing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With coupon sharing, membership programs will market themselves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Offer a new way to sign up for programs – increase acquisition rate</a:t>
            </a:r>
          </a:p>
          <a:p>
            <a:pPr marL="342900" indent="-342900" algn="l">
              <a:buFont typeface="Arial"/>
              <a:buChar char="•"/>
            </a:pPr>
            <a:endParaRPr lang="en-US" sz="2400" dirty="0"/>
          </a:p>
          <a:p>
            <a:pPr algn="l"/>
            <a:r>
              <a:rPr lang="en-US" sz="2400" b="1" u="sng" dirty="0" smtClean="0"/>
              <a:t>Competition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Press Release factor </a:t>
            </a:r>
            <a:r>
              <a:rPr lang="en-US" sz="2400" dirty="0" smtClean="0"/>
              <a:t>helps draw in clients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App and smart posters help differentiate us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Help us get a leg up on emerging NFC </a:t>
            </a:r>
            <a:r>
              <a:rPr lang="en-US" sz="2400" dirty="0" smtClean="0"/>
              <a:t>and </a:t>
            </a:r>
            <a:r>
              <a:rPr lang="en-US" sz="2400" dirty="0" smtClean="0"/>
              <a:t>dying QR code </a:t>
            </a:r>
            <a:r>
              <a:rPr lang="en-US" sz="2400" dirty="0" smtClean="0"/>
              <a:t>markets</a:t>
            </a:r>
            <a:endParaRPr lang="en-US" sz="2400" dirty="0" smtClean="0"/>
          </a:p>
        </p:txBody>
      </p:sp>
      <p:pic>
        <p:nvPicPr>
          <p:cNvPr id="12" name="Picture 11" descr="launcher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279"/>
            <a:ext cx="1701799" cy="152679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381000" y="9347200"/>
            <a:ext cx="12242800" cy="393700"/>
          </a:xfrm>
          <a:ln/>
        </p:spPr>
        <p:txBody>
          <a:bodyPr/>
          <a:lstStyle/>
          <a:p>
            <a:r>
              <a:rPr lang="en-US" sz="1000">
                <a:solidFill>
                  <a:srgbClr val="4D4D4D"/>
                </a:solidFill>
                <a:latin typeface="Arial Bold" charset="0"/>
                <a:cs typeface="Arial Bold" charset="0"/>
                <a:sym typeface="Arial Bold" charset="0"/>
              </a:rPr>
              <a:t>Tetherball, LLC • 10333 North Meridian Street #245 • Indianapolis, IN • 46290 • 317-818-8800 • www.tetherball360.com                                                                                                   All RIghts Reserved © 2012</a:t>
            </a:r>
            <a:endParaRPr lang="en-US" sz="1200">
              <a:latin typeface="Times New Roman" charset="0"/>
              <a:ea typeface="ヒラギノ明朝 ProN W3" charset="0"/>
              <a:cs typeface="ヒラギノ明朝 ProN W3" charset="0"/>
              <a:sym typeface="Times New Roman" charset="0"/>
            </a:endParaRPr>
          </a:p>
          <a:p>
            <a:endParaRPr lang="en-US" sz="1000">
              <a:latin typeface="Arial Bold" charset="0"/>
              <a:ea typeface="ヒラギノ角ゴ ProN W6" charset="0"/>
              <a:cs typeface="ヒラギノ角ゴ ProN W6" charset="0"/>
              <a:sym typeface="Arial Bold" charset="0"/>
            </a:endParaRPr>
          </a:p>
        </p:txBody>
      </p:sp>
      <p:pic>
        <p:nvPicPr>
          <p:cNvPr id="8" name="Picture 7" descr="launcher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279"/>
            <a:ext cx="1701799" cy="152679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73400" y="4343400"/>
            <a:ext cx="6858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therball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itle - Top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Left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Title &amp; Bullets - Right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Title, Bullets &amp; Photo">
  <a:themeElements>
    <a:clrScheme name="Title, Bullets &amp; Ph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Title &amp; Bullets copy 1">
  <a:themeElements>
    <a:clrScheme name="Title &amp; Bullets copy 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 1">
      <a:majorFont>
        <a:latin typeface="Helvetica"/>
        <a:ea typeface="ヒラギノ角ゴ ProN W3"/>
        <a:cs typeface="ヒラギノ角ゴ ProN W3"/>
      </a:majorFont>
      <a:minorFont>
        <a:latin typeface="Helvetic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copy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itle - Center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Bullets">
  <a:themeElements>
    <a:clrScheme name="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Horizontal">
  <a:themeElements>
    <a:clrScheme name="Photo -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Horizontal Reflection">
  <a:themeElements>
    <a:clrScheme name="Photo - Horizont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- Vertical">
  <a:themeElements>
    <a:clrScheme name="Photo - Vertic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Photo - Vertical Reflection">
  <a:themeElements>
    <a:clrScheme name="Photo - Vertic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Tetherball.potx</Template>
  <TotalTime>122</TotalTime>
  <Pages>0</Pages>
  <Words>561</Words>
  <Characters>0</Characters>
  <Application>Microsoft Office PowerPoint</Application>
  <PresentationFormat>Custom</PresentationFormat>
  <Lines>0</Lines>
  <Paragraphs>67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16</vt:i4>
      </vt:variant>
      <vt:variant>
        <vt:lpstr>Slide Titles</vt:lpstr>
      </vt:variant>
      <vt:variant>
        <vt:i4>7</vt:i4>
      </vt:variant>
    </vt:vector>
  </HeadingPairs>
  <TitlesOfParts>
    <vt:vector size="23" baseType="lpstr">
      <vt:lpstr>Tetherball</vt:lpstr>
      <vt:lpstr>Title &amp; Bullets</vt:lpstr>
      <vt:lpstr>Custom Design</vt:lpstr>
      <vt:lpstr>Title - Center</vt:lpstr>
      <vt:lpstr>Bullets</vt:lpstr>
      <vt:lpstr>Photo - Horizontal</vt:lpstr>
      <vt:lpstr>Photo - Horizontal Reflection</vt:lpstr>
      <vt:lpstr>Photo - Vertical</vt:lpstr>
      <vt:lpstr>Photo - Vertical Reflection</vt:lpstr>
      <vt:lpstr>Title - Top</vt:lpstr>
      <vt:lpstr>Blank</vt:lpstr>
      <vt:lpstr>Title &amp; Bullets - Left</vt:lpstr>
      <vt:lpstr>Title &amp; Bullets - 2 Column</vt:lpstr>
      <vt:lpstr>Title &amp; Bullets - Right</vt:lpstr>
      <vt:lpstr>Title, Bullets &amp; Photo</vt:lpstr>
      <vt:lpstr>Title &amp; Bullets copy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Contagion: Business and Requirements Plan</dc:title>
  <dc:creator>Caleb Drake 드레크 켈랩</dc:creator>
  <cp:keywords>Tetherball;Intern Project;Contagion</cp:keywords>
  <cp:lastModifiedBy>Caleb Drake 드레크 켈랩</cp:lastModifiedBy>
  <cp:revision>18</cp:revision>
  <dcterms:modified xsi:type="dcterms:W3CDTF">2012-07-27T15:28:58Z</dcterms:modified>
</cp:coreProperties>
</file>