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79" r:id="rId3"/>
    <p:sldId id="257" r:id="rId4"/>
    <p:sldId id="259" r:id="rId5"/>
    <p:sldId id="258" r:id="rId6"/>
    <p:sldId id="260" r:id="rId7"/>
    <p:sldId id="261" r:id="rId8"/>
    <p:sldId id="282" r:id="rId9"/>
    <p:sldId id="262" r:id="rId10"/>
    <p:sldId id="266" r:id="rId11"/>
    <p:sldId id="263" r:id="rId12"/>
    <p:sldId id="264" r:id="rId13"/>
    <p:sldId id="267" r:id="rId14"/>
    <p:sldId id="265" r:id="rId15"/>
    <p:sldId id="277" r:id="rId16"/>
    <p:sldId id="268" r:id="rId17"/>
    <p:sldId id="270" r:id="rId18"/>
    <p:sldId id="283" r:id="rId19"/>
    <p:sldId id="269" r:id="rId20"/>
    <p:sldId id="274" r:id="rId21"/>
    <p:sldId id="281" r:id="rId22"/>
    <p:sldId id="275" r:id="rId23"/>
    <p:sldId id="280" r:id="rId24"/>
    <p:sldId id="278" r:id="rId25"/>
    <p:sldId id="272" r:id="rId26"/>
    <p:sldId id="273" r:id="rId2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 d="1"/>
        <a:sy n="1" d="1"/>
      </p:scale>
      <p:origin x="0" y="0"/>
    </p:cViewPr>
  </p:notesTextViewPr>
  <p:sorterViewPr>
    <p:cViewPr>
      <p:scale>
        <a:sx n="100" d="100"/>
        <a:sy n="100" d="100"/>
      </p:scale>
      <p:origin x="0" y="271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56B6B-9298-44BE-8931-FC7E284E0202}" type="datetimeFigureOut">
              <a:rPr lang="fr-FR" smtClean="0"/>
              <a:pPr/>
              <a:t>10/12/2014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B315F5-B71A-4995-8DBF-FCEA2E800CBE}" type="slidenum">
              <a:rPr lang="fr-FR" smtClean="0"/>
              <a:pPr/>
              <a:t>‹N°›</a:t>
            </a:fld>
            <a:endParaRPr lang="fr-FR"/>
          </a:p>
        </p:txBody>
      </p:sp>
    </p:spTree>
    <p:extLst>
      <p:ext uri="{BB962C8B-B14F-4D97-AF65-F5344CB8AC3E}">
        <p14:creationId xmlns:p14="http://schemas.microsoft.com/office/powerpoint/2010/main" xmlns="" val="366763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8B315F5-B71A-4995-8DBF-FCEA2E800CBE}" type="slidenum">
              <a:rPr lang="fr-FR" smtClean="0"/>
              <a:pPr/>
              <a:t>19</a:t>
            </a:fld>
            <a:endParaRPr lang="fr-FR"/>
          </a:p>
        </p:txBody>
      </p:sp>
    </p:spTree>
    <p:extLst>
      <p:ext uri="{BB962C8B-B14F-4D97-AF65-F5344CB8AC3E}">
        <p14:creationId xmlns:p14="http://schemas.microsoft.com/office/powerpoint/2010/main" xmlns="" val="2446907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9EF8171-A668-43DA-88D8-A778830E162F}" type="datetime1">
              <a:rPr lang="fr-FR" smtClean="0"/>
              <a:pPr/>
              <a:t>10/12/2014</a:t>
            </a:fld>
            <a:endParaRPr lang="fr-FR"/>
          </a:p>
        </p:txBody>
      </p:sp>
      <p:sp>
        <p:nvSpPr>
          <p:cNvPr id="5" name="Footer Placeholder 4"/>
          <p:cNvSpPr>
            <a:spLocks noGrp="1"/>
          </p:cNvSpPr>
          <p:nvPr>
            <p:ph type="ftr" sz="quarter" idx="11"/>
          </p:nvPr>
        </p:nvSpPr>
        <p:spPr/>
        <p:txBody>
          <a:bodyPr/>
          <a:lstStyle/>
          <a:p>
            <a:r>
              <a:rPr lang="fr-FR" smtClean="0"/>
              <a:t>Genie Logiciel, Faculté Polydisciplinaire </a:t>
            </a:r>
            <a:endParaRPr lang="fr-F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9BB48D3-2738-4134-ABB0-335E5C88DFD4}" type="slidenum">
              <a:rPr lang="fr-FR" smtClean="0"/>
              <a:pPr/>
              <a:t>‹N°›</a:t>
            </a:fld>
            <a:endParaRPr lang="fr-F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fr-FR" smtClean="0"/>
              <a:t>Modifiez le style du titre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8C75E59-58DB-4275-9D6E-8AB43B4A127A}" type="datetime1">
              <a:rPr lang="fr-FR" smtClean="0"/>
              <a:pPr/>
              <a:t>10/12/2014</a:t>
            </a:fld>
            <a:endParaRPr lang="fr-FR"/>
          </a:p>
        </p:txBody>
      </p:sp>
      <p:sp>
        <p:nvSpPr>
          <p:cNvPr id="5" name="Footer Placeholder 4"/>
          <p:cNvSpPr>
            <a:spLocks noGrp="1"/>
          </p:cNvSpPr>
          <p:nvPr>
            <p:ph type="ftr" sz="quarter" idx="11"/>
          </p:nvPr>
        </p:nvSpPr>
        <p:spPr/>
        <p:txBody>
          <a:bodyPr/>
          <a:lstStyle/>
          <a:p>
            <a:r>
              <a:rPr lang="fr-FR" smtClean="0"/>
              <a:t>Genie Logiciel, Faculté Polydisciplinaire </a:t>
            </a:r>
            <a:endParaRPr lang="fr-FR"/>
          </a:p>
        </p:txBody>
      </p:sp>
      <p:sp>
        <p:nvSpPr>
          <p:cNvPr id="6" name="Slide Number Placeholder 5"/>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1E980E0-5EF2-4909-BA67-5F59055C7A9F}" type="datetime1">
              <a:rPr lang="fr-FR" smtClean="0"/>
              <a:pPr/>
              <a:t>10/12/2014</a:t>
            </a:fld>
            <a:endParaRPr lang="fr-FR"/>
          </a:p>
        </p:txBody>
      </p:sp>
      <p:sp>
        <p:nvSpPr>
          <p:cNvPr id="5" name="Footer Placeholder 4"/>
          <p:cNvSpPr>
            <a:spLocks noGrp="1"/>
          </p:cNvSpPr>
          <p:nvPr>
            <p:ph type="ftr" sz="quarter" idx="11"/>
          </p:nvPr>
        </p:nvSpPr>
        <p:spPr/>
        <p:txBody>
          <a:bodyPr/>
          <a:lstStyle/>
          <a:p>
            <a:r>
              <a:rPr lang="fr-FR" smtClean="0"/>
              <a:t>Genie Logiciel, Faculté Polydisciplinaire </a:t>
            </a:r>
            <a:endParaRPr lang="fr-FR"/>
          </a:p>
        </p:txBody>
      </p:sp>
      <p:sp>
        <p:nvSpPr>
          <p:cNvPr id="6" name="Slide Number Placeholder 5"/>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ED7E7AB-D0A9-48C8-A4DE-44FA91A3C6FD}" type="datetime1">
              <a:rPr lang="fr-FR" smtClean="0"/>
              <a:pPr/>
              <a:t>10/12/2014</a:t>
            </a:fld>
            <a:endParaRPr lang="fr-FR"/>
          </a:p>
        </p:txBody>
      </p:sp>
      <p:sp>
        <p:nvSpPr>
          <p:cNvPr id="5" name="Footer Placeholder 4"/>
          <p:cNvSpPr>
            <a:spLocks noGrp="1"/>
          </p:cNvSpPr>
          <p:nvPr>
            <p:ph type="ftr" sz="quarter" idx="11"/>
          </p:nvPr>
        </p:nvSpPr>
        <p:spPr/>
        <p:txBody>
          <a:bodyPr/>
          <a:lstStyle/>
          <a:p>
            <a:r>
              <a:rPr lang="fr-FR" smtClean="0"/>
              <a:t>Genie Logiciel, Faculté Polydisciplinaire </a:t>
            </a:r>
            <a:endParaRPr lang="fr-FR"/>
          </a:p>
        </p:txBody>
      </p:sp>
      <p:sp>
        <p:nvSpPr>
          <p:cNvPr id="6" name="Slide Number Placeholder 5"/>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655E107-73D2-4A72-BD3B-226AAAD57E17}" type="datetime1">
              <a:rPr lang="fr-FR" smtClean="0"/>
              <a:pPr/>
              <a:t>10/12/2014</a:t>
            </a:fld>
            <a:endParaRPr lang="fr-F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fr-FR" smtClean="0"/>
              <a:t>Genie Logiciel, Faculté Polydisciplinaire </a:t>
            </a:r>
            <a:endParaRPr lang="fr-FR"/>
          </a:p>
        </p:txBody>
      </p:sp>
      <p:sp>
        <p:nvSpPr>
          <p:cNvPr id="6" name="Slide Number Placeholder 5"/>
          <p:cNvSpPr>
            <a:spLocks noGrp="1"/>
          </p:cNvSpPr>
          <p:nvPr>
            <p:ph type="sldNum" sz="quarter" idx="12"/>
          </p:nvPr>
        </p:nvSpPr>
        <p:spPr/>
        <p:txBody>
          <a:bodyPr/>
          <a:lstStyle/>
          <a:p>
            <a:fld id="{D9BB48D3-2738-4134-ABB0-335E5C88DFD4}" type="slidenum">
              <a:rPr lang="fr-FR" smtClean="0"/>
              <a:pPr/>
              <a:t>‹N°›</a:t>
            </a:fld>
            <a:endParaRPr lang="fr-F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fr-FR" smtClean="0"/>
              <a:t>Modifiez le style du titre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fr-FR" smtClean="0"/>
              <a:t>Modifiez le style du titre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9696B2E-D7B7-4853-AA8A-B9830F470D89}" type="datetime1">
              <a:rPr lang="fr-FR" smtClean="0"/>
              <a:pPr/>
              <a:t>10/12/2014</a:t>
            </a:fld>
            <a:endParaRPr lang="fr-FR"/>
          </a:p>
        </p:txBody>
      </p:sp>
      <p:sp>
        <p:nvSpPr>
          <p:cNvPr id="6" name="Footer Placeholder 5"/>
          <p:cNvSpPr>
            <a:spLocks noGrp="1"/>
          </p:cNvSpPr>
          <p:nvPr>
            <p:ph type="ftr" sz="quarter" idx="11"/>
          </p:nvPr>
        </p:nvSpPr>
        <p:spPr/>
        <p:txBody>
          <a:bodyPr/>
          <a:lstStyle/>
          <a:p>
            <a:r>
              <a:rPr lang="fr-FR" smtClean="0"/>
              <a:t>Genie Logiciel, Faculté Polydisciplinaire </a:t>
            </a:r>
            <a:endParaRPr lang="fr-FR"/>
          </a:p>
        </p:txBody>
      </p:sp>
      <p:sp>
        <p:nvSpPr>
          <p:cNvPr id="7" name="Slide Number Placeholder 6"/>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F46D3D5-F49F-49ED-87B2-25FA7616F299}" type="datetime1">
              <a:rPr lang="fr-FR" smtClean="0"/>
              <a:pPr/>
              <a:t>10/12/2014</a:t>
            </a:fld>
            <a:endParaRPr lang="fr-FR"/>
          </a:p>
        </p:txBody>
      </p:sp>
      <p:sp>
        <p:nvSpPr>
          <p:cNvPr id="8" name="Footer Placeholder 7"/>
          <p:cNvSpPr>
            <a:spLocks noGrp="1"/>
          </p:cNvSpPr>
          <p:nvPr>
            <p:ph type="ftr" sz="quarter" idx="11"/>
          </p:nvPr>
        </p:nvSpPr>
        <p:spPr/>
        <p:txBody>
          <a:bodyPr/>
          <a:lstStyle/>
          <a:p>
            <a:r>
              <a:rPr lang="fr-FR" smtClean="0"/>
              <a:t>Genie Logiciel, Faculté Polydisciplinaire </a:t>
            </a:r>
            <a:endParaRPr lang="fr-FR"/>
          </a:p>
        </p:txBody>
      </p:sp>
      <p:sp>
        <p:nvSpPr>
          <p:cNvPr id="9" name="Slide Number Placeholder 8"/>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03D1D22A-5C35-481D-B0C9-6B9DA983E09E}" type="datetime1">
              <a:rPr lang="fr-FR" smtClean="0"/>
              <a:pPr/>
              <a:t>10/12/2014</a:t>
            </a:fld>
            <a:endParaRPr lang="fr-FR"/>
          </a:p>
        </p:txBody>
      </p:sp>
      <p:sp>
        <p:nvSpPr>
          <p:cNvPr id="4" name="Footer Placeholder 3"/>
          <p:cNvSpPr>
            <a:spLocks noGrp="1"/>
          </p:cNvSpPr>
          <p:nvPr>
            <p:ph type="ftr" sz="quarter" idx="11"/>
          </p:nvPr>
        </p:nvSpPr>
        <p:spPr/>
        <p:txBody>
          <a:bodyPr/>
          <a:lstStyle/>
          <a:p>
            <a:r>
              <a:rPr lang="fr-FR" smtClean="0"/>
              <a:t>Genie Logiciel, Faculté Polydisciplinaire </a:t>
            </a:r>
            <a:endParaRPr lang="fr-FR"/>
          </a:p>
        </p:txBody>
      </p:sp>
      <p:sp>
        <p:nvSpPr>
          <p:cNvPr id="5" name="Slide Number Placeholder 4"/>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CC7798D-7FE4-4685-9D49-B740EA23A72F}" type="datetime1">
              <a:rPr lang="fr-FR" smtClean="0"/>
              <a:pPr/>
              <a:t>10/12/2014</a:t>
            </a:fld>
            <a:endParaRPr lang="fr-FR"/>
          </a:p>
        </p:txBody>
      </p:sp>
      <p:sp>
        <p:nvSpPr>
          <p:cNvPr id="3" name="Footer Placeholder 2"/>
          <p:cNvSpPr>
            <a:spLocks noGrp="1"/>
          </p:cNvSpPr>
          <p:nvPr>
            <p:ph type="ftr" sz="quarter" idx="11"/>
          </p:nvPr>
        </p:nvSpPr>
        <p:spPr/>
        <p:txBody>
          <a:bodyPr/>
          <a:lstStyle/>
          <a:p>
            <a:r>
              <a:rPr lang="fr-FR" smtClean="0"/>
              <a:t>Genie Logiciel, Faculté Polydisciplinaire </a:t>
            </a:r>
            <a:endParaRPr lang="fr-FR"/>
          </a:p>
        </p:txBody>
      </p:sp>
      <p:sp>
        <p:nvSpPr>
          <p:cNvPr id="4" name="Slide Number Placeholder 3"/>
          <p:cNvSpPr>
            <a:spLocks noGrp="1"/>
          </p:cNvSpPr>
          <p:nvPr>
            <p:ph type="sldNum" sz="quarter" idx="12"/>
          </p:nvPr>
        </p:nvSpPr>
        <p:spPr/>
        <p:txBody>
          <a:bodyPr/>
          <a:lstStyle/>
          <a:p>
            <a:fld id="{D9BB48D3-2738-4134-ABB0-335E5C88DFD4}"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BC25FBF-9ACC-4C79-9C50-5A4C9126BBC5}" type="datetime1">
              <a:rPr lang="fr-FR" smtClean="0"/>
              <a:pPr/>
              <a:t>10/12/2014</a:t>
            </a:fld>
            <a:endParaRPr lang="fr-FR"/>
          </a:p>
        </p:txBody>
      </p:sp>
      <p:sp>
        <p:nvSpPr>
          <p:cNvPr id="6" name="Footer Placeholder 5"/>
          <p:cNvSpPr>
            <a:spLocks noGrp="1"/>
          </p:cNvSpPr>
          <p:nvPr>
            <p:ph type="ftr" sz="quarter" idx="11"/>
          </p:nvPr>
        </p:nvSpPr>
        <p:spPr/>
        <p:txBody>
          <a:bodyPr/>
          <a:lstStyle/>
          <a:p>
            <a:r>
              <a:rPr lang="fr-FR" smtClean="0"/>
              <a:t>Genie Logiciel, Faculté Polydisciplinaire </a:t>
            </a:r>
            <a:endParaRPr lang="fr-FR"/>
          </a:p>
        </p:txBody>
      </p:sp>
      <p:sp>
        <p:nvSpPr>
          <p:cNvPr id="7" name="Slide Number Placeholder 6"/>
          <p:cNvSpPr>
            <a:spLocks noGrp="1"/>
          </p:cNvSpPr>
          <p:nvPr>
            <p:ph type="sldNum" sz="quarter" idx="12"/>
          </p:nvPr>
        </p:nvSpPr>
        <p:spPr/>
        <p:txBody>
          <a:bodyPr/>
          <a:lstStyle/>
          <a:p>
            <a:fld id="{D9BB48D3-2738-4134-ABB0-335E5C88DFD4}" type="slidenum">
              <a:rPr lang="fr-FR" smtClean="0"/>
              <a:pPr/>
              <a:t>‹N°›</a:t>
            </a:fld>
            <a:endParaRPr lang="fr-F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5" name="Date Placeholder 4"/>
          <p:cNvSpPr>
            <a:spLocks noGrp="1"/>
          </p:cNvSpPr>
          <p:nvPr>
            <p:ph type="dt" sz="half" idx="10"/>
          </p:nvPr>
        </p:nvSpPr>
        <p:spPr/>
        <p:txBody>
          <a:bodyPr/>
          <a:lstStyle/>
          <a:p>
            <a:fld id="{335AC1E1-3B12-4F1C-83EE-7D1CAE3A407D}" type="datetime1">
              <a:rPr lang="fr-FR" smtClean="0"/>
              <a:pPr/>
              <a:t>10/12/2014</a:t>
            </a:fld>
            <a:endParaRPr lang="fr-FR"/>
          </a:p>
        </p:txBody>
      </p:sp>
      <p:sp>
        <p:nvSpPr>
          <p:cNvPr id="7" name="Slide Number Placeholder 6"/>
          <p:cNvSpPr>
            <a:spLocks noGrp="1"/>
          </p:cNvSpPr>
          <p:nvPr>
            <p:ph type="sldNum" sz="quarter" idx="12"/>
          </p:nvPr>
        </p:nvSpPr>
        <p:spPr/>
        <p:txBody>
          <a:bodyPr/>
          <a:lstStyle/>
          <a:p>
            <a:fld id="{D9BB48D3-2738-4134-ABB0-335E5C88DFD4}" type="slidenum">
              <a:rPr lang="fr-FR" smtClean="0"/>
              <a:pPr/>
              <a:t>‹N°›</a:t>
            </a:fld>
            <a:endParaRPr lang="fr-F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fr-FR" smtClean="0"/>
              <a:t>Genie Logiciel, Faculté Polydisciplinaire </a:t>
            </a:r>
            <a:endParaRPr lang="fr-F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fr-FR" smtClean="0"/>
              <a:t>Modifiez le style du titre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5E70512-906A-4C2D-A76D-C42B52F89B86}" type="datetime1">
              <a:rPr lang="fr-FR" smtClean="0"/>
              <a:pPr/>
              <a:t>10/12/2014</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fr-FR" smtClean="0"/>
              <a:t>Genie Logiciel, Faculté Polydisciplinaire </a:t>
            </a: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9BB48D3-2738-4134-ABB0-335E5C88DFD4}" type="slidenum">
              <a:rPr lang="fr-FR" smtClean="0"/>
              <a:pPr/>
              <a:t>‹N°›</a:t>
            </a:fld>
            <a:endParaRPr lang="fr-F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fr-FR" smtClean="0"/>
              <a:t>Modifiez le style du titre</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3212976"/>
            <a:ext cx="6989440" cy="1219201"/>
          </a:xfrm>
        </p:spPr>
        <p:txBody>
          <a:bodyPr/>
          <a:lstStyle/>
          <a:p>
            <a:r>
              <a:rPr lang="fr-FR" b="1" dirty="0" smtClean="0">
                <a:solidFill>
                  <a:schemeClr val="accent2">
                    <a:lumMod val="50000"/>
                  </a:schemeClr>
                </a:solidFill>
                <a:effectLst>
                  <a:outerShdw blurRad="38100" dist="38100" dir="2700000" algn="tl">
                    <a:srgbClr val="000000">
                      <a:alpha val="43137"/>
                    </a:srgbClr>
                  </a:outerShdw>
                </a:effectLst>
                <a:latin typeface="Arabic Typesetting" pitchFamily="66" charset="-78"/>
                <a:cs typeface="Arabic Typesetting" pitchFamily="66" charset="-78"/>
              </a:rPr>
              <a:t>Gestion du stock d’une une pharmacie </a:t>
            </a:r>
            <a:endParaRPr lang="fr-FR" b="1" dirty="0">
              <a:solidFill>
                <a:schemeClr val="accent2">
                  <a:lumMod val="5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5" name="ZoneTexte 4"/>
          <p:cNvSpPr txBox="1"/>
          <p:nvPr/>
        </p:nvSpPr>
        <p:spPr>
          <a:xfrm>
            <a:off x="3786182" y="4509120"/>
            <a:ext cx="3522122"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FR" sz="2400" b="1" dirty="0">
                <a:solidFill>
                  <a:schemeClr val="accent3">
                    <a:lumMod val="25000"/>
                  </a:schemeClr>
                </a:solidFill>
                <a:latin typeface="Arabic Typesetting" pitchFamily="66" charset="-78"/>
                <a:cs typeface="Arabic Typesetting" pitchFamily="66" charset="-78"/>
              </a:rPr>
              <a:t>Encadre P</a:t>
            </a:r>
            <a:r>
              <a:rPr lang="fr-FR" sz="2400" b="1" dirty="0" smtClean="0">
                <a:solidFill>
                  <a:schemeClr val="accent3">
                    <a:lumMod val="25000"/>
                  </a:schemeClr>
                </a:solidFill>
                <a:latin typeface="Arabic Typesetting" pitchFamily="66" charset="-78"/>
                <a:cs typeface="Arabic Typesetting" pitchFamily="66" charset="-78"/>
              </a:rPr>
              <a:t>ar Mr</a:t>
            </a:r>
            <a:r>
              <a:rPr lang="fr-FR" sz="2000" dirty="0" smtClean="0">
                <a:solidFill>
                  <a:schemeClr val="accent3">
                    <a:lumMod val="25000"/>
                  </a:schemeClr>
                </a:solidFill>
                <a:latin typeface="Arabic Typesetting" pitchFamily="66" charset="-78"/>
                <a:cs typeface="Arabic Typesetting" pitchFamily="66" charset="-78"/>
              </a:rPr>
              <a:t>:</a:t>
            </a:r>
            <a:endParaRPr lang="fr-FR" sz="2000" dirty="0">
              <a:solidFill>
                <a:schemeClr val="accent3">
                  <a:lumMod val="25000"/>
                </a:schemeClr>
              </a:solidFill>
              <a:latin typeface="Arabic Typesetting" pitchFamily="66" charset="-78"/>
              <a:cs typeface="Arabic Typesetting" pitchFamily="66" charset="-78"/>
            </a:endParaRPr>
          </a:p>
          <a:p>
            <a:pPr algn="ctr"/>
            <a:r>
              <a:rPr lang="fr-FR" sz="2400" b="1" dirty="0" smtClean="0">
                <a:solidFill>
                  <a:schemeClr val="accent3">
                    <a:lumMod val="25000"/>
                  </a:schemeClr>
                </a:solidFill>
                <a:latin typeface="Arabic Typesetting" pitchFamily="66" charset="-78"/>
                <a:cs typeface="Arabic Typesetting" pitchFamily="66" charset="-78"/>
              </a:rPr>
              <a:t>            </a:t>
            </a:r>
            <a:r>
              <a:rPr lang="fr-FR" sz="2400" b="1" dirty="0" smtClean="0">
                <a:solidFill>
                  <a:schemeClr val="accent3">
                    <a:lumMod val="25000"/>
                  </a:schemeClr>
                </a:solidFill>
                <a:latin typeface="Arabic Typesetting" pitchFamily="66" charset="-78"/>
                <a:cs typeface="Arabic Typesetting" pitchFamily="66" charset="-78"/>
              </a:rPr>
              <a:t>Dr. </a:t>
            </a:r>
            <a:r>
              <a:rPr lang="fr-FR" sz="2400" b="1" dirty="0">
                <a:solidFill>
                  <a:schemeClr val="accent3">
                    <a:lumMod val="25000"/>
                  </a:schemeClr>
                </a:solidFill>
                <a:latin typeface="Arabic Typesetting" pitchFamily="66" charset="-78"/>
                <a:cs typeface="Arabic Typesetting" pitchFamily="66" charset="-78"/>
              </a:rPr>
              <a:t>Elouafdi </a:t>
            </a:r>
            <a:r>
              <a:rPr lang="fr-FR" sz="2400" b="1" dirty="0" smtClean="0">
                <a:solidFill>
                  <a:schemeClr val="accent3">
                    <a:lumMod val="25000"/>
                  </a:schemeClr>
                </a:solidFill>
                <a:latin typeface="Arabic Typesetting" pitchFamily="66" charset="-78"/>
                <a:cs typeface="Arabic Typesetting" pitchFamily="66" charset="-78"/>
              </a:rPr>
              <a:t>Ahmed Fouad</a:t>
            </a:r>
            <a:endParaRPr lang="fr-FR" sz="2400" b="1" dirty="0">
              <a:solidFill>
                <a:schemeClr val="accent3">
                  <a:lumMod val="25000"/>
                </a:schemeClr>
              </a:solidFill>
              <a:latin typeface="Arabic Typesetting" pitchFamily="66" charset="-78"/>
              <a:cs typeface="Arabic Typesetting" pitchFamily="66" charset="-78"/>
            </a:endParaRPr>
          </a:p>
        </p:txBody>
      </p:sp>
      <p:sp>
        <p:nvSpPr>
          <p:cNvPr id="6" name="Espace réservé du numéro de diapositive 5"/>
          <p:cNvSpPr>
            <a:spLocks noGrp="1"/>
          </p:cNvSpPr>
          <p:nvPr>
            <p:ph type="sldNum" sz="quarter" idx="12"/>
          </p:nvPr>
        </p:nvSpPr>
        <p:spPr/>
        <p:txBody>
          <a:bodyPr/>
          <a:lstStyle/>
          <a:p>
            <a:fld id="{D9BB48D3-2738-4134-ABB0-335E5C88DFD4}" type="slidenum">
              <a:rPr lang="fr-FR" smtClean="0"/>
              <a:pPr/>
              <a:t>1</a:t>
            </a:fld>
            <a:endParaRPr lang="fr-FR"/>
          </a:p>
        </p:txBody>
      </p:sp>
      <p:sp>
        <p:nvSpPr>
          <p:cNvPr id="7" name="Espace réservé du pied de page 6"/>
          <p:cNvSpPr>
            <a:spLocks noGrp="1"/>
          </p:cNvSpPr>
          <p:nvPr>
            <p:ph type="ftr" sz="quarter" idx="11"/>
          </p:nvPr>
        </p:nvSpPr>
        <p:spPr>
          <a:xfrm>
            <a:off x="6012160" y="6309320"/>
            <a:ext cx="2895600" cy="365125"/>
          </a:xfrm>
        </p:spPr>
        <p:txBody>
          <a:bodyPr/>
          <a:lstStyle/>
          <a:p>
            <a:r>
              <a:rPr lang="fr-FR" dirty="0" smtClean="0"/>
              <a:t>Génie Logiciel, Faculté Polydisciplinaire </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64082" y="3200400"/>
            <a:ext cx="847723"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 name="Imag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200400" y="228600"/>
            <a:ext cx="5637975" cy="1143000"/>
          </a:xfrm>
          <a:prstGeom prst="rect">
            <a:avLst/>
          </a:prstGeom>
          <a:ln>
            <a:noFill/>
          </a:ln>
          <a:effectLst>
            <a:softEdge rad="112500"/>
          </a:effectLst>
        </p:spPr>
      </p:pic>
    </p:spTree>
    <p:extLst>
      <p:ext uri="{BB962C8B-B14F-4D97-AF65-F5344CB8AC3E}">
        <p14:creationId xmlns:p14="http://schemas.microsoft.com/office/powerpoint/2010/main" xmlns="" val="1182114033"/>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Conception </a:t>
            </a:r>
            <a:endPar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a:buFont typeface="Courier New" pitchFamily="49" charset="0"/>
              <a:buChar char="o"/>
            </a:pPr>
            <a:r>
              <a:rPr lang="fr-FR" sz="4000" dirty="0" smtClean="0">
                <a:solidFill>
                  <a:schemeClr val="accent3">
                    <a:lumMod val="10000"/>
                  </a:schemeClr>
                </a:solidFill>
                <a:latin typeface="Arabic Typesetting" pitchFamily="66" charset="-78"/>
                <a:cs typeface="Arabic Typesetting" pitchFamily="66" charset="-78"/>
              </a:rPr>
              <a:t> </a:t>
            </a:r>
            <a:r>
              <a:rPr lang="fr-FR" sz="4000" dirty="0" smtClean="0">
                <a:solidFill>
                  <a:schemeClr val="accent3">
                    <a:lumMod val="10000"/>
                  </a:schemeClr>
                </a:solidFill>
                <a:latin typeface="Arabic Typesetting" pitchFamily="66" charset="-78"/>
                <a:cs typeface="Arabic Typesetting" pitchFamily="66" charset="-78"/>
              </a:rPr>
              <a:t> Modèle conceptuel de </a:t>
            </a:r>
            <a:r>
              <a:rPr lang="fr-FR" sz="4000" dirty="0" smtClean="0">
                <a:solidFill>
                  <a:schemeClr val="accent3">
                    <a:lumMod val="10000"/>
                  </a:schemeClr>
                </a:solidFill>
                <a:latin typeface="Arabic Typesetting" pitchFamily="66" charset="-78"/>
                <a:cs typeface="Arabic Typesetting" pitchFamily="66" charset="-78"/>
              </a:rPr>
              <a:t>données</a:t>
            </a:r>
          </a:p>
          <a:p>
            <a:pPr>
              <a:buFont typeface="Courier New" pitchFamily="49" charset="0"/>
              <a:buChar char="o"/>
            </a:pPr>
            <a:r>
              <a:rPr lang="fr-FR" sz="4000" dirty="0" smtClean="0">
                <a:solidFill>
                  <a:schemeClr val="accent3">
                    <a:lumMod val="10000"/>
                  </a:schemeClr>
                </a:solidFill>
                <a:latin typeface="Arabic Typesetting" pitchFamily="66" charset="-78"/>
                <a:cs typeface="Arabic Typesetting" pitchFamily="66" charset="-78"/>
              </a:rPr>
              <a:t>Modèle logique de </a:t>
            </a:r>
            <a:r>
              <a:rPr lang="fr-FR" sz="4000" dirty="0" smtClean="0">
                <a:solidFill>
                  <a:schemeClr val="accent3">
                    <a:lumMod val="10000"/>
                  </a:schemeClr>
                </a:solidFill>
                <a:latin typeface="Arabic Typesetting" pitchFamily="66" charset="-78"/>
                <a:cs typeface="Arabic Typesetting" pitchFamily="66" charset="-78"/>
              </a:rPr>
              <a:t>données</a:t>
            </a:r>
            <a:endParaRPr lang="fr-FR" sz="4000" dirty="0" smtClean="0">
              <a:solidFill>
                <a:schemeClr val="accent3">
                  <a:lumMod val="10000"/>
                </a:schemeClr>
              </a:solidFill>
              <a:latin typeface="Arabic Typesetting" pitchFamily="66" charset="-78"/>
              <a:cs typeface="Arabic Typesetting" pitchFamily="66" charset="-78"/>
            </a:endParaRPr>
          </a:p>
          <a:p>
            <a:pPr>
              <a:buFont typeface="Courier New" pitchFamily="49" charset="0"/>
              <a:buChar char="o"/>
            </a:pPr>
            <a:r>
              <a:rPr lang="fr-FR" sz="4000" dirty="0" smtClean="0">
                <a:solidFill>
                  <a:schemeClr val="accent3">
                    <a:lumMod val="10000"/>
                  </a:schemeClr>
                </a:solidFill>
                <a:latin typeface="Arabic Typesetting" pitchFamily="66" charset="-78"/>
                <a:cs typeface="Arabic Typesetting" pitchFamily="66" charset="-78"/>
              </a:rPr>
              <a:t>Diagramme </a:t>
            </a:r>
            <a:r>
              <a:rPr lang="fr-FR" sz="4000" dirty="0">
                <a:solidFill>
                  <a:schemeClr val="accent3">
                    <a:lumMod val="10000"/>
                  </a:schemeClr>
                </a:solidFill>
                <a:latin typeface="Arabic Typesetting" pitchFamily="66" charset="-78"/>
                <a:cs typeface="Arabic Typesetting" pitchFamily="66" charset="-78"/>
              </a:rPr>
              <a:t>de Cas d’utilisation </a:t>
            </a:r>
          </a:p>
          <a:p>
            <a:pPr>
              <a:buFont typeface="Courier New" pitchFamily="49" charset="0"/>
              <a:buChar char="o"/>
            </a:pPr>
            <a:r>
              <a:rPr lang="fr-FR" sz="4000" dirty="0" smtClean="0">
                <a:solidFill>
                  <a:schemeClr val="accent3">
                    <a:lumMod val="10000"/>
                  </a:schemeClr>
                </a:solidFill>
                <a:latin typeface="Arabic Typesetting" pitchFamily="66" charset="-78"/>
                <a:cs typeface="Arabic Typesetting" pitchFamily="66" charset="-78"/>
              </a:rPr>
              <a:t>Diagramme </a:t>
            </a:r>
            <a:r>
              <a:rPr lang="fr-FR" sz="4000" dirty="0" smtClean="0">
                <a:solidFill>
                  <a:schemeClr val="accent3">
                    <a:lumMod val="10000"/>
                  </a:schemeClr>
                </a:solidFill>
                <a:latin typeface="Arabic Typesetting" pitchFamily="66" charset="-78"/>
                <a:cs typeface="Arabic Typesetting" pitchFamily="66" charset="-78"/>
              </a:rPr>
              <a:t>de Classes</a:t>
            </a:r>
          </a:p>
        </p:txBody>
      </p:sp>
      <p:sp>
        <p:nvSpPr>
          <p:cNvPr id="4" name="Espace réservé du numéro de diapositive 3"/>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10</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256841433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Modèle conceptuel de données </a:t>
            </a:r>
            <a:endParaRPr lang="fr-FR"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10259" cy="4896544"/>
          </a:xfrm>
        </p:spPr>
      </p:pic>
      <p:sp>
        <p:nvSpPr>
          <p:cNvPr id="3" name="Espace réservé du numéro de diapositive 2"/>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11</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270046264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Modèle Logique de données </a:t>
            </a:r>
            <a:endParaRPr lang="fr-FR" sz="40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196752"/>
            <a:ext cx="8640960" cy="5040560"/>
          </a:xfrm>
        </p:spPr>
      </p:pic>
      <p:sp>
        <p:nvSpPr>
          <p:cNvPr id="3" name="Espace réservé du numéro de diapositive 2"/>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12</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101580696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
            </a:r>
            <a:b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br>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Diagramme </a:t>
            </a:r>
            <a: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de Cas d’utilisation </a:t>
            </a:r>
            <a:b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br>
            <a:endPar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40960" cy="5073427"/>
          </a:xfrm>
        </p:spPr>
      </p:pic>
      <p:sp>
        <p:nvSpPr>
          <p:cNvPr id="3" name="Espace réservé du numéro de diapositive 2"/>
          <p:cNvSpPr>
            <a:spLocks noGrp="1"/>
          </p:cNvSpPr>
          <p:nvPr>
            <p:ph type="sldNum" sz="quarter" idx="12"/>
          </p:nvPr>
        </p:nvSpPr>
        <p:spPr>
          <a:xfrm>
            <a:off x="7884368" y="6356350"/>
            <a:ext cx="802432"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13</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393603315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Diagramme de classes</a:t>
            </a:r>
            <a:endPar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40960" cy="4968552"/>
          </a:xfrm>
        </p:spPr>
      </p:pic>
      <p:sp>
        <p:nvSpPr>
          <p:cNvPr id="3" name="Espace réservé du numéro de diapositive 2"/>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14</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730370955"/>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Outils de développement </a:t>
            </a:r>
            <a:endParaRPr lang="fr-FR" sz="40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algn="just">
              <a:buFont typeface="Courier New" pitchFamily="49" charset="0"/>
              <a:buChar char="o"/>
            </a:pPr>
            <a:r>
              <a:rPr lang="fr-FR" sz="1200" b="1" u="sng" dirty="0" smtClean="0">
                <a:solidFill>
                  <a:schemeClr val="accent3">
                    <a:lumMod val="10000"/>
                  </a:schemeClr>
                </a:solidFill>
                <a:latin typeface="Arabic Typesetting" pitchFamily="66" charset="-78"/>
                <a:cs typeface="Arabic Typesetting" pitchFamily="66" charset="-78"/>
              </a:rPr>
              <a:t> </a:t>
            </a:r>
            <a:r>
              <a:rPr lang="fr-FR" sz="3600" b="1" u="sng" dirty="0" smtClean="0">
                <a:solidFill>
                  <a:schemeClr val="accent3">
                    <a:lumMod val="10000"/>
                  </a:schemeClr>
                </a:solidFill>
                <a:latin typeface="Arabic Typesetting" pitchFamily="66" charset="-78"/>
                <a:cs typeface="Arabic Typesetting" pitchFamily="66" charset="-78"/>
              </a:rPr>
              <a:t>Windesign</a:t>
            </a:r>
            <a:r>
              <a:rPr lang="fr-FR" sz="3200" dirty="0" smtClean="0">
                <a:solidFill>
                  <a:schemeClr val="accent3">
                    <a:lumMod val="10000"/>
                  </a:schemeClr>
                </a:solidFill>
                <a:latin typeface="Arabic Typesetting" pitchFamily="66" charset="-78"/>
                <a:cs typeface="Arabic Typesetting" pitchFamily="66" charset="-78"/>
              </a:rPr>
              <a:t>: outil d’aide à la modélisation des données et des traitements  Générer les diagrammes de conception.</a:t>
            </a:r>
          </a:p>
          <a:p>
            <a:pPr algn="just">
              <a:buFont typeface="Courier New" pitchFamily="49" charset="0"/>
              <a:buChar char="o"/>
            </a:pPr>
            <a:r>
              <a:rPr lang="fr-FR" sz="1600" b="1" u="sng" dirty="0" smtClean="0">
                <a:solidFill>
                  <a:schemeClr val="accent3">
                    <a:lumMod val="10000"/>
                  </a:schemeClr>
                </a:solidFill>
                <a:latin typeface="Arabic Typesetting" pitchFamily="66" charset="-78"/>
                <a:cs typeface="Arabic Typesetting" pitchFamily="66" charset="-78"/>
              </a:rPr>
              <a:t> </a:t>
            </a:r>
            <a:r>
              <a:rPr lang="fr-FR" sz="3200" b="1" u="sng" dirty="0" smtClean="0">
                <a:solidFill>
                  <a:schemeClr val="accent3">
                    <a:lumMod val="10000"/>
                  </a:schemeClr>
                </a:solidFill>
                <a:latin typeface="Arabic Typesetting" pitchFamily="66" charset="-78"/>
                <a:cs typeface="Arabic Typesetting" pitchFamily="66" charset="-78"/>
              </a:rPr>
              <a:t>MySQL </a:t>
            </a:r>
            <a:r>
              <a:rPr lang="fr-FR" sz="3200" b="1" dirty="0" smtClean="0">
                <a:solidFill>
                  <a:schemeClr val="accent3">
                    <a:lumMod val="10000"/>
                  </a:schemeClr>
                </a:solidFill>
                <a:latin typeface="Arabic Typesetting" pitchFamily="66" charset="-78"/>
                <a:cs typeface="Arabic Typesetting" pitchFamily="66" charset="-78"/>
              </a:rPr>
              <a:t>:    </a:t>
            </a:r>
            <a:r>
              <a:rPr lang="fr-FR" sz="3200" dirty="0">
                <a:solidFill>
                  <a:schemeClr val="accent3">
                    <a:lumMod val="10000"/>
                  </a:schemeClr>
                </a:solidFill>
                <a:latin typeface="Arabic Typesetting" pitchFamily="66" charset="-78"/>
                <a:cs typeface="Arabic Typesetting" pitchFamily="66" charset="-78"/>
              </a:rPr>
              <a:t>U</a:t>
            </a:r>
            <a:r>
              <a:rPr lang="fr-FR" sz="3200" dirty="0" smtClean="0">
                <a:solidFill>
                  <a:schemeClr val="accent3">
                    <a:lumMod val="10000"/>
                  </a:schemeClr>
                </a:solidFill>
                <a:latin typeface="Arabic Typesetting" pitchFamily="66" charset="-78"/>
                <a:cs typeface="Arabic Typesetting" pitchFamily="66" charset="-78"/>
              </a:rPr>
              <a:t>n SGBD relationnelles .</a:t>
            </a:r>
          </a:p>
          <a:p>
            <a:pPr algn="just">
              <a:buFont typeface="Courier New" pitchFamily="49" charset="0"/>
              <a:buChar char="o"/>
            </a:pPr>
            <a:r>
              <a:rPr lang="fr-FR" sz="1600" b="1" u="sng" dirty="0">
                <a:solidFill>
                  <a:schemeClr val="accent3">
                    <a:lumMod val="10000"/>
                  </a:schemeClr>
                </a:solidFill>
                <a:latin typeface="Arabic Typesetting" pitchFamily="66" charset="-78"/>
                <a:cs typeface="Arabic Typesetting" pitchFamily="66" charset="-78"/>
              </a:rPr>
              <a:t> </a:t>
            </a:r>
            <a:r>
              <a:rPr lang="fr-FR" sz="3600" b="1" u="sng" dirty="0" smtClean="0">
                <a:solidFill>
                  <a:schemeClr val="accent3">
                    <a:lumMod val="10000"/>
                  </a:schemeClr>
                </a:solidFill>
                <a:latin typeface="Arabic Typesetting" pitchFamily="66" charset="-78"/>
                <a:cs typeface="Arabic Typesetting" pitchFamily="66" charset="-78"/>
              </a:rPr>
              <a:t>Netbeans</a:t>
            </a:r>
            <a:r>
              <a:rPr lang="fr-FR" sz="3200" dirty="0" smtClean="0">
                <a:solidFill>
                  <a:schemeClr val="accent3">
                    <a:lumMod val="10000"/>
                  </a:schemeClr>
                </a:solidFill>
                <a:latin typeface="Arabic Typesetting" pitchFamily="66" charset="-78"/>
                <a:cs typeface="Arabic Typesetting" pitchFamily="66" charset="-78"/>
              </a:rPr>
              <a:t>  :  </a:t>
            </a:r>
            <a:r>
              <a:rPr lang="fr-FR" sz="3200" dirty="0">
                <a:solidFill>
                  <a:schemeClr val="accent3">
                    <a:lumMod val="10000"/>
                  </a:schemeClr>
                </a:solidFill>
                <a:latin typeface="Arabic Typesetting" pitchFamily="66" charset="-78"/>
                <a:cs typeface="Arabic Typesetting" pitchFamily="66" charset="-78"/>
              </a:rPr>
              <a:t>U</a:t>
            </a:r>
            <a:r>
              <a:rPr lang="fr-FR" sz="3200" dirty="0" smtClean="0">
                <a:solidFill>
                  <a:schemeClr val="accent3">
                    <a:lumMod val="10000"/>
                  </a:schemeClr>
                </a:solidFill>
                <a:latin typeface="Arabic Typesetting" pitchFamily="66" charset="-78"/>
                <a:cs typeface="Arabic Typesetting" pitchFamily="66" charset="-78"/>
              </a:rPr>
              <a:t>n environnement de développement intégré (ED</a:t>
            </a:r>
            <a:r>
              <a:rPr lang="fr-FR" sz="3200" dirty="0">
                <a:solidFill>
                  <a:schemeClr val="accent3">
                    <a:lumMod val="10000"/>
                  </a:schemeClr>
                </a:solidFill>
                <a:latin typeface="Arabic Typesetting" pitchFamily="66" charset="-78"/>
                <a:cs typeface="Arabic Typesetting" pitchFamily="66" charset="-78"/>
              </a:rPr>
              <a:t>I</a:t>
            </a:r>
            <a:r>
              <a:rPr lang="fr-FR" sz="3200" dirty="0" smtClean="0">
                <a:solidFill>
                  <a:schemeClr val="accent3">
                    <a:lumMod val="10000"/>
                  </a:schemeClr>
                </a:solidFill>
                <a:latin typeface="Arabic Typesetting" pitchFamily="66" charset="-78"/>
                <a:cs typeface="Arabic Typesetting" pitchFamily="66" charset="-78"/>
              </a:rPr>
              <a:t>), un éditeur graphique des interfaces et des pages web.</a:t>
            </a:r>
          </a:p>
        </p:txBody>
      </p:sp>
      <p:sp>
        <p:nvSpPr>
          <p:cNvPr id="4" name="Espace réservé du numéro de diapositive 3"/>
          <p:cNvSpPr>
            <a:spLocks noGrp="1"/>
          </p:cNvSpPr>
          <p:nvPr>
            <p:ph type="sldNum" sz="quarter" idx="12"/>
          </p:nvPr>
        </p:nvSpPr>
        <p:spPr>
          <a:xfrm>
            <a:off x="8172400" y="6356350"/>
            <a:ext cx="514400"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15</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1808644630"/>
      </p:ext>
    </p:extLst>
  </p:cSld>
  <p:clrMapOvr>
    <a:masterClrMapping/>
  </p:clrMapOvr>
  <p:transition spd="slow">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taches effectués</a:t>
            </a:r>
            <a:endParaRPr lang="fr-FR" sz="40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lstStyle/>
          <a:p>
            <a:pPr>
              <a:buFont typeface="Wingdings" pitchFamily="2" charset="2"/>
              <a:buChar char="v"/>
            </a:pPr>
            <a:r>
              <a:rPr lang="fr-FR" sz="1100" dirty="0"/>
              <a:t> </a:t>
            </a:r>
            <a:r>
              <a:rPr lang="fr-FR" sz="3200" dirty="0" smtClean="0">
                <a:solidFill>
                  <a:schemeClr val="accent3">
                    <a:lumMod val="10000"/>
                  </a:schemeClr>
                </a:solidFill>
                <a:latin typeface="Arabic Typesetting" pitchFamily="66" charset="-78"/>
                <a:cs typeface="Arabic Typesetting" pitchFamily="66" charset="-78"/>
              </a:rPr>
              <a:t>la création de la base de données a l’aide de MySQL.</a:t>
            </a:r>
          </a:p>
          <a:p>
            <a:pPr>
              <a:buFont typeface="Wingdings" pitchFamily="2" charset="2"/>
              <a:buChar char="v"/>
            </a:pPr>
            <a:r>
              <a:rPr lang="fr-FR" sz="1600" dirty="0">
                <a:solidFill>
                  <a:schemeClr val="accent3">
                    <a:lumMod val="10000"/>
                  </a:schemeClr>
                </a:solidFill>
                <a:latin typeface="Arabic Typesetting" pitchFamily="66" charset="-78"/>
                <a:cs typeface="Arabic Typesetting" pitchFamily="66" charset="-78"/>
              </a:rPr>
              <a:t> </a:t>
            </a:r>
            <a:r>
              <a:rPr lang="fr-FR" sz="3200" dirty="0" smtClean="0">
                <a:solidFill>
                  <a:schemeClr val="accent3">
                    <a:lumMod val="10000"/>
                  </a:schemeClr>
                </a:solidFill>
                <a:latin typeface="Arabic Typesetting" pitchFamily="66" charset="-78"/>
                <a:cs typeface="Arabic Typesetting" pitchFamily="66" charset="-78"/>
              </a:rPr>
              <a:t> la création du compte SVN. </a:t>
            </a:r>
          </a:p>
          <a:p>
            <a:pPr>
              <a:buFont typeface="Wingdings" pitchFamily="2" charset="2"/>
              <a:buChar char="v"/>
            </a:pPr>
            <a:r>
              <a:rPr lang="fr-FR" sz="1600" dirty="0" smtClean="0">
                <a:solidFill>
                  <a:schemeClr val="accent3">
                    <a:lumMod val="10000"/>
                  </a:schemeClr>
                </a:solidFill>
                <a:latin typeface="Arabic Typesetting" pitchFamily="66" charset="-78"/>
                <a:cs typeface="Arabic Typesetting" pitchFamily="66" charset="-78"/>
              </a:rPr>
              <a:t> </a:t>
            </a:r>
            <a:r>
              <a:rPr lang="fr-FR" sz="3200" dirty="0" smtClean="0">
                <a:solidFill>
                  <a:schemeClr val="accent3">
                    <a:lumMod val="10000"/>
                  </a:schemeClr>
                </a:solidFill>
                <a:latin typeface="Arabic Typesetting" pitchFamily="66" charset="-78"/>
                <a:cs typeface="Arabic Typesetting" pitchFamily="66" charset="-78"/>
              </a:rPr>
              <a:t>  après la réalisation de cette étape on a partager les taches entre nous, chaque membre doit réaliser une interface ( médicament, famille de médicament, vente, commande, fournisseurs)</a:t>
            </a:r>
          </a:p>
          <a:p>
            <a:endParaRPr lang="fr-FR" dirty="0"/>
          </a:p>
        </p:txBody>
      </p:sp>
      <p:sp>
        <p:nvSpPr>
          <p:cNvPr id="4" name="Espace réservé du numéro de diapositive 3"/>
          <p:cNvSpPr>
            <a:spLocks noGrp="1"/>
          </p:cNvSpPr>
          <p:nvPr>
            <p:ph type="sldNum" sz="quarter" idx="12"/>
          </p:nvPr>
        </p:nvSpPr>
        <p:spPr>
          <a:xfrm>
            <a:off x="7956376" y="6356350"/>
            <a:ext cx="730424"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16</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2950432810"/>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La base de données</a:t>
            </a:r>
            <a:endPar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9512" y="1124744"/>
            <a:ext cx="8784976" cy="5157192"/>
          </a:xfrm>
        </p:spPr>
      </p:pic>
      <p:sp>
        <p:nvSpPr>
          <p:cNvPr id="3" name="Espace réservé du numéro de diapositive 2"/>
          <p:cNvSpPr>
            <a:spLocks noGrp="1"/>
          </p:cNvSpPr>
          <p:nvPr>
            <p:ph type="sldNum" sz="quarter" idx="12"/>
          </p:nvPr>
        </p:nvSpPr>
        <p:spPr>
          <a:xfrm>
            <a:off x="7956376" y="6356350"/>
            <a:ext cx="730424"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17</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2327376141"/>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Création du compte </a:t>
            </a:r>
            <a:r>
              <a:rPr lang="fr-FR" b="1" dirty="0" err="1"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svn</a:t>
            </a:r>
            <a:endParaRPr lang="fr-FR"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marL="114300" indent="0" algn="just">
              <a:buNone/>
            </a:pPr>
            <a:r>
              <a:rPr lang="fr-FR" sz="3600" b="1" u="sng" dirty="0" smtClean="0">
                <a:solidFill>
                  <a:schemeClr val="accent3">
                    <a:lumMod val="10000"/>
                  </a:schemeClr>
                </a:solidFill>
                <a:latin typeface="Arabic Typesetting" pitchFamily="66" charset="-78"/>
                <a:cs typeface="Arabic Typesetting" pitchFamily="66" charset="-78"/>
              </a:rPr>
              <a:t>Subversion :</a:t>
            </a:r>
            <a:r>
              <a:rPr lang="fr-FR" sz="3600" b="1" dirty="0" smtClean="0">
                <a:solidFill>
                  <a:schemeClr val="accent3">
                    <a:lumMod val="10000"/>
                  </a:schemeClr>
                </a:solidFill>
                <a:latin typeface="Arabic Typesetting" pitchFamily="66" charset="-78"/>
                <a:cs typeface="Arabic Typesetting" pitchFamily="66" charset="-78"/>
              </a:rPr>
              <a:t>    </a:t>
            </a:r>
            <a:r>
              <a:rPr lang="fr-FR" sz="3600" dirty="0" smtClean="0">
                <a:solidFill>
                  <a:schemeClr val="accent3">
                    <a:lumMod val="10000"/>
                  </a:schemeClr>
                </a:solidFill>
                <a:latin typeface="Arabic Typesetting" pitchFamily="66" charset="-78"/>
                <a:cs typeface="Arabic Typesetting" pitchFamily="66" charset="-78"/>
              </a:rPr>
              <a:t>(en abrégé SVN) est une logiciel de gestion de versions, ses auteurs s’appuient volontairement sur les mêmes concepts,  ce logiciel va assurer la communication entre l’</a:t>
            </a:r>
            <a:r>
              <a:rPr lang="fr-FR" sz="3600" dirty="0">
                <a:solidFill>
                  <a:schemeClr val="accent3">
                    <a:lumMod val="10000"/>
                  </a:schemeClr>
                </a:solidFill>
                <a:latin typeface="Arabic Typesetting" pitchFamily="66" charset="-78"/>
                <a:cs typeface="Arabic Typesetting" pitchFamily="66" charset="-78"/>
              </a:rPr>
              <a:t>é</a:t>
            </a:r>
            <a:r>
              <a:rPr lang="fr-FR" sz="3600" dirty="0" smtClean="0">
                <a:solidFill>
                  <a:schemeClr val="accent3">
                    <a:lumMod val="10000"/>
                  </a:schemeClr>
                </a:solidFill>
                <a:latin typeface="Arabic Typesetting" pitchFamily="66" charset="-78"/>
                <a:cs typeface="Arabic Typesetting" pitchFamily="66" charset="-78"/>
              </a:rPr>
              <a:t>quipe et l’encadrant.</a:t>
            </a:r>
            <a:endParaRPr lang="fr-FR" sz="3600" dirty="0">
              <a:solidFill>
                <a:schemeClr val="accent3">
                  <a:lumMod val="10000"/>
                </a:schemeClr>
              </a:solidFill>
              <a:latin typeface="Arabic Typesetting" pitchFamily="66" charset="-78"/>
              <a:cs typeface="Arabic Typesetting" pitchFamily="66" charset="-78"/>
            </a:endParaRPr>
          </a:p>
        </p:txBody>
      </p:sp>
      <p:sp>
        <p:nvSpPr>
          <p:cNvPr id="4" name="Espace réservé du pied de page 3"/>
          <p:cNvSpPr>
            <a:spLocks noGrp="1"/>
          </p:cNvSpPr>
          <p:nvPr>
            <p:ph type="ftr" sz="quarter" idx="11"/>
          </p:nvPr>
        </p:nvSpPr>
        <p:spPr/>
        <p:txBody>
          <a:bodyPr/>
          <a:lstStyle/>
          <a:p>
            <a:r>
              <a:rPr lang="fr-FR" smtClean="0"/>
              <a:t>Genie Logiciel, Faculté Polydisciplinaire </a:t>
            </a:r>
            <a:endParaRPr lang="fr-FR"/>
          </a:p>
        </p:txBody>
      </p:sp>
      <p:sp>
        <p:nvSpPr>
          <p:cNvPr id="5" name="Espace réservé du numéro de diapositive 4"/>
          <p:cNvSpPr>
            <a:spLocks noGrp="1"/>
          </p:cNvSpPr>
          <p:nvPr>
            <p:ph type="sldNum" sz="quarter" idx="12"/>
          </p:nvPr>
        </p:nvSpPr>
        <p:spPr>
          <a:xfrm>
            <a:off x="8077200" y="6356350"/>
            <a:ext cx="609600"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18</a:t>
            </a:fld>
            <a:endParaRPr lang="fr-FR" dirty="0"/>
          </a:p>
        </p:txBody>
      </p:sp>
    </p:spTree>
    <p:extLst>
      <p:ext uri="{BB962C8B-B14F-4D97-AF65-F5344CB8AC3E}">
        <p14:creationId xmlns:p14="http://schemas.microsoft.com/office/powerpoint/2010/main" xmlns="" val="30098810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 compte SVN</a:t>
            </a:r>
            <a:endParaRPr lang="fr-FR" sz="44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251520" y="1628800"/>
            <a:ext cx="8607598" cy="4426764"/>
          </a:xfrm>
        </p:spPr>
      </p:pic>
      <p:sp>
        <p:nvSpPr>
          <p:cNvPr id="4" name="Espace réservé du numéro de diapositive 3"/>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19</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159997291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chemeClr val="accent3">
                    <a:lumMod val="10000"/>
                  </a:schemeClr>
                </a:solidFill>
                <a:latin typeface="Arabic Typesetting" pitchFamily="66" charset="-78"/>
                <a:cs typeface="Arabic Typesetting" pitchFamily="66" charset="-78"/>
              </a:rPr>
              <a:t>Membres d’</a:t>
            </a:r>
            <a:r>
              <a:rPr lang="fr-FR" sz="4400" b="1" dirty="0">
                <a:solidFill>
                  <a:schemeClr val="accent3">
                    <a:lumMod val="10000"/>
                  </a:schemeClr>
                </a:solidFill>
                <a:latin typeface="Arabic Typesetting" pitchFamily="66" charset="-78"/>
                <a:cs typeface="Arabic Typesetting" pitchFamily="66" charset="-78"/>
              </a:rPr>
              <a:t>é</a:t>
            </a:r>
            <a:r>
              <a:rPr lang="fr-FR" sz="4400" b="1" dirty="0" smtClean="0">
                <a:solidFill>
                  <a:schemeClr val="accent3">
                    <a:lumMod val="10000"/>
                  </a:schemeClr>
                </a:solidFill>
                <a:latin typeface="Arabic Typesetting" pitchFamily="66" charset="-78"/>
                <a:cs typeface="Arabic Typesetting" pitchFamily="66" charset="-78"/>
              </a:rPr>
              <a:t>quipe</a:t>
            </a:r>
            <a:endParaRPr lang="fr-FR" sz="4400" b="1" dirty="0">
              <a:solidFill>
                <a:schemeClr val="accent3">
                  <a:lumMod val="10000"/>
                </a:schemeClr>
              </a:solidFill>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lnSpcReduction="10000"/>
          </a:bodyPr>
          <a:lstStyle/>
          <a:p>
            <a:pPr marL="114300" indent="0">
              <a:buNone/>
            </a:pPr>
            <a:endParaRPr lang="fr-FR" sz="3200" dirty="0">
              <a:solidFill>
                <a:schemeClr val="tx1"/>
              </a:solidFill>
              <a:latin typeface="Arabic Typesetting" pitchFamily="66" charset="-78"/>
              <a:cs typeface="Arabic Typesetting" pitchFamily="66" charset="-78"/>
            </a:endParaRPr>
          </a:p>
          <a:p>
            <a:pPr marL="285750" indent="-285750"/>
            <a:r>
              <a:rPr lang="fr-FR" sz="3600" b="1" dirty="0" smtClean="0">
                <a:solidFill>
                  <a:schemeClr val="accent3">
                    <a:lumMod val="25000"/>
                  </a:schemeClr>
                </a:solidFill>
                <a:latin typeface="Arabic Typesetting" pitchFamily="66" charset="-78"/>
                <a:cs typeface="Arabic Typesetting" pitchFamily="66" charset="-78"/>
              </a:rPr>
              <a:t>Driss </a:t>
            </a:r>
            <a:r>
              <a:rPr lang="fr-FR" sz="3600" b="1" dirty="0">
                <a:solidFill>
                  <a:schemeClr val="accent3">
                    <a:lumMod val="25000"/>
                  </a:schemeClr>
                </a:solidFill>
                <a:latin typeface="Arabic Typesetting" pitchFamily="66" charset="-78"/>
                <a:cs typeface="Arabic Typesetting" pitchFamily="66" charset="-78"/>
              </a:rPr>
              <a:t>Oubahmane   </a:t>
            </a:r>
          </a:p>
          <a:p>
            <a:pPr marL="285750" indent="-285750"/>
            <a:r>
              <a:rPr lang="fr-FR" sz="3600" b="1" dirty="0">
                <a:solidFill>
                  <a:schemeClr val="accent3">
                    <a:lumMod val="25000"/>
                  </a:schemeClr>
                </a:solidFill>
                <a:latin typeface="Arabic Typesetting" pitchFamily="66" charset="-78"/>
                <a:cs typeface="Arabic Typesetting" pitchFamily="66" charset="-78"/>
              </a:rPr>
              <a:t>Ouafae  yaakoubi</a:t>
            </a:r>
          </a:p>
          <a:p>
            <a:pPr marL="285750" indent="-285750"/>
            <a:r>
              <a:rPr lang="fr-FR" sz="3600" b="1" dirty="0">
                <a:solidFill>
                  <a:schemeClr val="accent3">
                    <a:lumMod val="25000"/>
                  </a:schemeClr>
                </a:solidFill>
                <a:latin typeface="Arabic Typesetting" pitchFamily="66" charset="-78"/>
                <a:cs typeface="Arabic Typesetting" pitchFamily="66" charset="-78"/>
              </a:rPr>
              <a:t>Souad </a:t>
            </a:r>
            <a:r>
              <a:rPr lang="fr-FR" sz="3600" b="1" dirty="0" smtClean="0">
                <a:solidFill>
                  <a:schemeClr val="accent3">
                    <a:lumMod val="25000"/>
                  </a:schemeClr>
                </a:solidFill>
                <a:latin typeface="Arabic Typesetting" pitchFamily="66" charset="-78"/>
                <a:cs typeface="Arabic Typesetting" pitchFamily="66" charset="-78"/>
              </a:rPr>
              <a:t>El </a:t>
            </a:r>
            <a:r>
              <a:rPr lang="fr-FR" sz="3600" b="1" dirty="0">
                <a:solidFill>
                  <a:schemeClr val="accent3">
                    <a:lumMod val="25000"/>
                  </a:schemeClr>
                </a:solidFill>
                <a:latin typeface="Arabic Typesetting" pitchFamily="66" charset="-78"/>
                <a:cs typeface="Arabic Typesetting" pitchFamily="66" charset="-78"/>
              </a:rPr>
              <a:t>M</a:t>
            </a:r>
            <a:r>
              <a:rPr lang="fr-FR" sz="3600" b="1" dirty="0" smtClean="0">
                <a:solidFill>
                  <a:schemeClr val="accent3">
                    <a:lumMod val="25000"/>
                  </a:schemeClr>
                </a:solidFill>
                <a:latin typeface="Arabic Typesetting" pitchFamily="66" charset="-78"/>
                <a:cs typeface="Arabic Typesetting" pitchFamily="66" charset="-78"/>
              </a:rPr>
              <a:t>aaroufi</a:t>
            </a:r>
          </a:p>
          <a:p>
            <a:pPr marL="285750" indent="-285750"/>
            <a:r>
              <a:rPr lang="fr-FR" sz="3600" b="1" dirty="0">
                <a:solidFill>
                  <a:schemeClr val="accent3">
                    <a:lumMod val="25000"/>
                  </a:schemeClr>
                </a:solidFill>
                <a:latin typeface="Arabic Typesetting" pitchFamily="66" charset="-78"/>
                <a:cs typeface="Arabic Typesetting" pitchFamily="66" charset="-78"/>
              </a:rPr>
              <a:t>Nadir Akrabe</a:t>
            </a:r>
          </a:p>
          <a:p>
            <a:pPr marL="285750" indent="-285750"/>
            <a:r>
              <a:rPr lang="fr-FR" sz="3600" b="1" dirty="0">
                <a:solidFill>
                  <a:schemeClr val="accent3">
                    <a:lumMod val="25000"/>
                  </a:schemeClr>
                </a:solidFill>
                <a:latin typeface="Arabic Typesetting" pitchFamily="66" charset="-78"/>
                <a:cs typeface="Arabic Typesetting" pitchFamily="66" charset="-78"/>
              </a:rPr>
              <a:t>Ouabi Fatima Z</a:t>
            </a:r>
            <a:r>
              <a:rPr lang="fr-FR" sz="3600" b="1" dirty="0" smtClean="0">
                <a:solidFill>
                  <a:schemeClr val="accent3">
                    <a:lumMod val="25000"/>
                  </a:schemeClr>
                </a:solidFill>
                <a:latin typeface="Arabic Typesetting" pitchFamily="66" charset="-78"/>
                <a:cs typeface="Arabic Typesetting" pitchFamily="66" charset="-78"/>
              </a:rPr>
              <a:t>ahra</a:t>
            </a:r>
            <a:endParaRPr lang="fr-FR" sz="3600" b="1" dirty="0">
              <a:solidFill>
                <a:schemeClr val="accent3">
                  <a:lumMod val="25000"/>
                </a:schemeClr>
              </a:solidFill>
              <a:latin typeface="Arabic Typesetting" pitchFamily="66" charset="-78"/>
              <a:cs typeface="Arabic Typesetting" pitchFamily="66" charset="-78"/>
            </a:endParaRPr>
          </a:p>
          <a:p>
            <a:pPr marL="285750" indent="-285750"/>
            <a:r>
              <a:rPr lang="fr-FR" sz="3600" b="1" dirty="0">
                <a:solidFill>
                  <a:schemeClr val="accent3">
                    <a:lumMod val="25000"/>
                  </a:schemeClr>
                </a:solidFill>
                <a:latin typeface="Arabic Typesetting" pitchFamily="66" charset="-78"/>
                <a:cs typeface="Arabic Typesetting" pitchFamily="66" charset="-78"/>
              </a:rPr>
              <a:t>Idar </a:t>
            </a:r>
            <a:r>
              <a:rPr lang="fr-FR" sz="3600" b="1" dirty="0" smtClean="0">
                <a:solidFill>
                  <a:schemeClr val="accent3">
                    <a:lumMod val="25000"/>
                  </a:schemeClr>
                </a:solidFill>
                <a:latin typeface="Arabic Typesetting" pitchFamily="66" charset="-78"/>
                <a:cs typeface="Arabic Typesetting" pitchFamily="66" charset="-78"/>
              </a:rPr>
              <a:t>Ait Abbou</a:t>
            </a:r>
            <a:endParaRPr lang="fr-FR" sz="3600" b="1" dirty="0">
              <a:solidFill>
                <a:schemeClr val="accent3">
                  <a:lumMod val="25000"/>
                </a:schemeClr>
              </a:solidFill>
              <a:latin typeface="Arabic Typesetting" pitchFamily="66" charset="-78"/>
              <a:cs typeface="Arabic Typesetting" pitchFamily="66" charset="-78"/>
            </a:endParaRPr>
          </a:p>
          <a:p>
            <a:endParaRPr lang="fr-FR" dirty="0"/>
          </a:p>
          <a:p>
            <a:pPr marL="285750" indent="-285750"/>
            <a:endParaRPr lang="fr-FR" dirty="0">
              <a:solidFill>
                <a:schemeClr val="tx1"/>
              </a:solidFill>
              <a:latin typeface="Arabic Typesetting" pitchFamily="66" charset="-78"/>
              <a:cs typeface="Arabic Typesetting" pitchFamily="66" charset="-78"/>
            </a:endParaRPr>
          </a:p>
          <a:p>
            <a:endParaRPr lang="fr-FR" dirty="0">
              <a:solidFill>
                <a:schemeClr val="tx1"/>
              </a:solidFill>
              <a:latin typeface="Arabic Typesetting" pitchFamily="66" charset="-78"/>
              <a:cs typeface="Arabic Typesetting" pitchFamily="66" charset="-78"/>
            </a:endParaRPr>
          </a:p>
          <a:p>
            <a:endParaRPr lang="fr-FR" dirty="0"/>
          </a:p>
        </p:txBody>
      </p:sp>
      <p:sp>
        <p:nvSpPr>
          <p:cNvPr id="4" name="Espace réservé du numéro de diapositive 3"/>
          <p:cNvSpPr>
            <a:spLocks noGrp="1"/>
          </p:cNvSpPr>
          <p:nvPr>
            <p:ph type="sldNum" sz="quarter" idx="12"/>
          </p:nvPr>
        </p:nvSpPr>
        <p:spPr>
          <a:xfrm>
            <a:off x="8172400" y="6356350"/>
            <a:ext cx="514400"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a:t>
            </a:fld>
            <a:endParaRPr lang="fr-FR" dirty="0"/>
          </a:p>
        </p:txBody>
      </p:sp>
      <p:sp>
        <p:nvSpPr>
          <p:cNvPr id="5" name="Espace réservé du pied de page 4"/>
          <p:cNvSpPr>
            <a:spLocks noGrp="1"/>
          </p:cNvSpPr>
          <p:nvPr>
            <p:ph type="ftr" sz="quarter" idx="11"/>
          </p:nvPr>
        </p:nvSpPr>
        <p:spPr>
          <a:xfrm>
            <a:off x="251520" y="6309320"/>
            <a:ext cx="2895600" cy="365125"/>
          </a:xfrm>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39097769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interfaces</a:t>
            </a:r>
            <a:endParaRPr lang="fr-FR" sz="4400"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40960" cy="5009611"/>
          </a:xfrm>
        </p:spPr>
      </p:pic>
      <p:sp>
        <p:nvSpPr>
          <p:cNvPr id="3" name="Espace réservé du numéro de diapositive 2"/>
          <p:cNvSpPr>
            <a:spLocks noGrp="1"/>
          </p:cNvSpPr>
          <p:nvPr>
            <p:ph type="sldNum" sz="quarter" idx="12"/>
          </p:nvPr>
        </p:nvSpPr>
        <p:spPr>
          <a:xfrm>
            <a:off x="7884368" y="6356350"/>
            <a:ext cx="802432"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20</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3130569075"/>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interfaces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9512" y="1340768"/>
            <a:ext cx="8712968" cy="4785395"/>
          </a:xfrm>
        </p:spPr>
      </p:pic>
      <p:sp>
        <p:nvSpPr>
          <p:cNvPr id="4" name="Espace réservé du pied de page 3"/>
          <p:cNvSpPr>
            <a:spLocks noGrp="1"/>
          </p:cNvSpPr>
          <p:nvPr>
            <p:ph type="ftr" sz="quarter" idx="11"/>
          </p:nvPr>
        </p:nvSpPr>
        <p:spPr/>
        <p:txBody>
          <a:bodyPr/>
          <a:lstStyle/>
          <a:p>
            <a:r>
              <a:rPr lang="fr-FR" smtClean="0"/>
              <a:t>Genie Logiciel, Faculté Polydisciplinaire </a:t>
            </a:r>
            <a:endParaRPr lang="fr-FR"/>
          </a:p>
        </p:txBody>
      </p:sp>
      <p:sp>
        <p:nvSpPr>
          <p:cNvPr id="5" name="Espace réservé du numéro de diapositive 4"/>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21</a:t>
            </a:fld>
            <a:endParaRPr lang="fr-FR" dirty="0"/>
          </a:p>
        </p:txBody>
      </p:sp>
    </p:spTree>
    <p:extLst>
      <p:ext uri="{BB962C8B-B14F-4D97-AF65-F5344CB8AC3E}">
        <p14:creationId xmlns:p14="http://schemas.microsoft.com/office/powerpoint/2010/main" xmlns="" val="68175613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interfaces</a:t>
            </a:r>
            <a:endParaRPr lang="fr-FR" sz="40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40960" cy="5021635"/>
          </a:xfrm>
        </p:spPr>
      </p:pic>
      <p:sp>
        <p:nvSpPr>
          <p:cNvPr id="3" name="Espace réservé du numéro de diapositive 2"/>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22</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357291626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interfaces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9512" y="1124744"/>
            <a:ext cx="8712968" cy="5184576"/>
          </a:xfrm>
        </p:spPr>
      </p:pic>
      <p:sp>
        <p:nvSpPr>
          <p:cNvPr id="4" name="Espace réservé du pied de page 3"/>
          <p:cNvSpPr>
            <a:spLocks noGrp="1"/>
          </p:cNvSpPr>
          <p:nvPr>
            <p:ph type="ftr" sz="quarter" idx="11"/>
          </p:nvPr>
        </p:nvSpPr>
        <p:spPr/>
        <p:txBody>
          <a:bodyPr/>
          <a:lstStyle/>
          <a:p>
            <a:r>
              <a:rPr lang="fr-FR" smtClean="0"/>
              <a:t>Genie Logiciel, Faculté Polydisciplinaire </a:t>
            </a:r>
            <a:endParaRPr lang="fr-FR"/>
          </a:p>
        </p:txBody>
      </p:sp>
      <p:sp>
        <p:nvSpPr>
          <p:cNvPr id="5" name="Espace réservé du numéro de diapositive 4"/>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23</a:t>
            </a:fld>
            <a:endParaRPr lang="fr-FR" dirty="0"/>
          </a:p>
        </p:txBody>
      </p:sp>
    </p:spTree>
    <p:extLst>
      <p:ext uri="{BB962C8B-B14F-4D97-AF65-F5344CB8AC3E}">
        <p14:creationId xmlns:p14="http://schemas.microsoft.com/office/powerpoint/2010/main" xmlns="" val="42563697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interfaces</a:t>
            </a:r>
            <a:endParaRPr lang="fr-FR"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1520" y="1268760"/>
            <a:ext cx="8640960" cy="4968552"/>
          </a:xfrm>
        </p:spPr>
      </p:pic>
      <p:sp>
        <p:nvSpPr>
          <p:cNvPr id="4" name="Espace réservé du numéro de diapositive 3"/>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24</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137487791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Les taches a effectués</a:t>
            </a:r>
            <a:endPar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a:xfrm>
            <a:off x="457200" y="1752600"/>
            <a:ext cx="8363272" cy="4700736"/>
          </a:xfrm>
        </p:spPr>
        <p:txBody>
          <a:bodyPr/>
          <a:lstStyle/>
          <a:p>
            <a:endParaRPr lang="fr-FR" dirty="0" smtClean="0"/>
          </a:p>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Apres  la réalisation des interfaces et la connexion de deux interfaces a notre base de données, il nous reste de connecter les 4 autres interfaces avec la base de données. </a:t>
            </a:r>
          </a:p>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Les couleurs, le Background des interfaces, tout ce qui concerne le design de l’application pour attirer l’attention de l’utilisateur .</a:t>
            </a:r>
          </a:p>
          <a:p>
            <a:pPr marL="114300" indent="0">
              <a:buNone/>
            </a:pPr>
            <a:endParaRPr lang="fr-FR" sz="3200" dirty="0">
              <a:solidFill>
                <a:schemeClr val="accent3">
                  <a:lumMod val="10000"/>
                </a:schemeClr>
              </a:solidFill>
              <a:latin typeface="Arabic Typesetting" pitchFamily="66" charset="-78"/>
              <a:cs typeface="Arabic Typesetting" pitchFamily="66" charset="-78"/>
            </a:endParaRPr>
          </a:p>
        </p:txBody>
      </p:sp>
      <p:sp>
        <p:nvSpPr>
          <p:cNvPr id="4" name="Espace réservé du numéro de diapositive 3"/>
          <p:cNvSpPr>
            <a:spLocks noGrp="1"/>
          </p:cNvSpPr>
          <p:nvPr>
            <p:ph type="sldNum" sz="quarter" idx="12"/>
          </p:nvPr>
        </p:nvSpPr>
        <p:spPr>
          <a:xfrm>
            <a:off x="7884368" y="6356350"/>
            <a:ext cx="802432"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25</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3198190172"/>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conclusion</a:t>
            </a:r>
            <a:endParaRPr lang="fr-FR"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En effet la réalisation de ce mini projet nous a permet d’enrichir nos connaissances et nos savoirs, aussi de pratiquer ce qu’on a vu théoriquement dans les cours magistraux.</a:t>
            </a:r>
          </a:p>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Travailler </a:t>
            </a:r>
            <a:r>
              <a:rPr lang="fr-FR" sz="3200" dirty="0">
                <a:solidFill>
                  <a:schemeClr val="accent3">
                    <a:lumMod val="10000"/>
                  </a:schemeClr>
                </a:solidFill>
                <a:latin typeface="Arabic Typesetting" pitchFamily="66" charset="-78"/>
                <a:cs typeface="Arabic Typesetting" pitchFamily="66" charset="-78"/>
              </a:rPr>
              <a:t>en </a:t>
            </a:r>
            <a:r>
              <a:rPr lang="fr-FR" sz="3200" dirty="0" smtClean="0">
                <a:solidFill>
                  <a:schemeClr val="accent3">
                    <a:lumMod val="10000"/>
                  </a:schemeClr>
                </a:solidFill>
                <a:latin typeface="Arabic Typesetting" pitchFamily="66" charset="-78"/>
                <a:cs typeface="Arabic Typesetting" pitchFamily="66" charset="-78"/>
              </a:rPr>
              <a:t>harmonie,</a:t>
            </a:r>
            <a:r>
              <a:rPr lang="fr-FR" sz="3200" dirty="0">
                <a:solidFill>
                  <a:schemeClr val="accent3">
                    <a:lumMod val="10000"/>
                  </a:schemeClr>
                </a:solidFill>
                <a:latin typeface="Arabic Typesetting" pitchFamily="66" charset="-78"/>
                <a:cs typeface="Arabic Typesetting" pitchFamily="66" charset="-78"/>
              </a:rPr>
              <a:t> Participer aux discussions en étant </a:t>
            </a:r>
            <a:r>
              <a:rPr lang="fr-FR" sz="3200" dirty="0" smtClean="0">
                <a:solidFill>
                  <a:schemeClr val="accent3">
                    <a:lumMod val="10000"/>
                  </a:schemeClr>
                </a:solidFill>
                <a:latin typeface="Arabic Typesetting" pitchFamily="66" charset="-78"/>
                <a:cs typeface="Arabic Typesetting" pitchFamily="66" charset="-78"/>
              </a:rPr>
              <a:t>    attentif et actif, </a:t>
            </a:r>
            <a:r>
              <a:rPr lang="fr-FR" sz="3200" dirty="0">
                <a:solidFill>
                  <a:schemeClr val="accent3">
                    <a:lumMod val="10000"/>
                  </a:schemeClr>
                </a:solidFill>
                <a:latin typeface="Arabic Typesetting" pitchFamily="66" charset="-78"/>
                <a:cs typeface="Arabic Typesetting" pitchFamily="66" charset="-78"/>
              </a:rPr>
              <a:t>Capacité de travailler en </a:t>
            </a:r>
            <a:r>
              <a:rPr lang="fr-FR" sz="3200" dirty="0" smtClean="0">
                <a:solidFill>
                  <a:schemeClr val="accent3">
                    <a:lumMod val="10000"/>
                  </a:schemeClr>
                </a:solidFill>
                <a:latin typeface="Arabic Typesetting" pitchFamily="66" charset="-78"/>
                <a:cs typeface="Arabic Typesetting" pitchFamily="66" charset="-78"/>
              </a:rPr>
              <a:t>équipe, et de partager nos connaissances sont les principes qu’on appris lors de ce travail.</a:t>
            </a:r>
          </a:p>
          <a:p>
            <a:endParaRPr lang="fr-FR" sz="3200" dirty="0" smtClean="0">
              <a:solidFill>
                <a:schemeClr val="accent3">
                  <a:lumMod val="10000"/>
                </a:schemeClr>
              </a:solidFill>
              <a:latin typeface="Arabic Typesetting" pitchFamily="66" charset="-78"/>
              <a:cs typeface="Arabic Typesetting" pitchFamily="66" charset="-78"/>
            </a:endParaRPr>
          </a:p>
        </p:txBody>
      </p:sp>
      <p:sp>
        <p:nvSpPr>
          <p:cNvPr id="4" name="Espace réservé du numéro de diapositive 3"/>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26</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484407061"/>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6000"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Plan</a:t>
            </a:r>
            <a:endParaRPr lang="fr-FR" sz="6000"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lstStyle/>
          <a:p>
            <a:pPr marL="628650" indent="-514350">
              <a:buFont typeface="+mj-lt"/>
              <a:buAutoNum type="romanUcPeriod"/>
            </a:pPr>
            <a:r>
              <a:rPr lang="fr-FR" dirty="0" smtClean="0">
                <a:solidFill>
                  <a:schemeClr val="accent3">
                    <a:lumMod val="10000"/>
                  </a:schemeClr>
                </a:solidFill>
              </a:rPr>
              <a:t> Introduction</a:t>
            </a:r>
          </a:p>
          <a:p>
            <a:pPr marL="628650" indent="-514350">
              <a:buFont typeface="+mj-lt"/>
              <a:buAutoNum type="romanUcPeriod"/>
            </a:pPr>
            <a:r>
              <a:rPr lang="fr-FR" dirty="0" smtClean="0">
                <a:solidFill>
                  <a:schemeClr val="accent3">
                    <a:lumMod val="10000"/>
                  </a:schemeClr>
                </a:solidFill>
              </a:rPr>
              <a:t>Description</a:t>
            </a:r>
            <a:r>
              <a:rPr lang="fr-FR" dirty="0">
                <a:solidFill>
                  <a:schemeClr val="accent3">
                    <a:lumMod val="10000"/>
                  </a:schemeClr>
                </a:solidFill>
              </a:rPr>
              <a:t> </a:t>
            </a:r>
            <a:r>
              <a:rPr lang="fr-FR" dirty="0" smtClean="0">
                <a:solidFill>
                  <a:schemeClr val="accent3">
                    <a:lumMod val="10000"/>
                  </a:schemeClr>
                </a:solidFill>
              </a:rPr>
              <a:t>Du Projet</a:t>
            </a:r>
          </a:p>
          <a:p>
            <a:pPr marL="628650" indent="-514350">
              <a:buFont typeface="+mj-lt"/>
              <a:buAutoNum type="romanUcPeriod"/>
            </a:pPr>
            <a:r>
              <a:rPr lang="fr-FR" dirty="0" smtClean="0">
                <a:solidFill>
                  <a:schemeClr val="accent3">
                    <a:lumMod val="10000"/>
                  </a:schemeClr>
                </a:solidFill>
              </a:rPr>
              <a:t>Conception</a:t>
            </a:r>
            <a:endParaRPr lang="fr-FR" dirty="0">
              <a:solidFill>
                <a:schemeClr val="accent3">
                  <a:lumMod val="10000"/>
                </a:schemeClr>
              </a:solidFill>
            </a:endParaRPr>
          </a:p>
          <a:p>
            <a:pPr marL="628650" indent="-514350">
              <a:buFont typeface="+mj-lt"/>
              <a:buAutoNum type="romanUcPeriod"/>
            </a:pPr>
            <a:r>
              <a:rPr lang="fr-FR" dirty="0">
                <a:solidFill>
                  <a:schemeClr val="accent3">
                    <a:lumMod val="10000"/>
                  </a:schemeClr>
                </a:solidFill>
              </a:rPr>
              <a:t>Outils de développement </a:t>
            </a:r>
          </a:p>
          <a:p>
            <a:pPr marL="628650" indent="-514350">
              <a:buFont typeface="+mj-lt"/>
              <a:buAutoNum type="romanUcPeriod"/>
            </a:pPr>
            <a:r>
              <a:rPr lang="fr-FR" dirty="0">
                <a:solidFill>
                  <a:schemeClr val="accent3">
                    <a:lumMod val="10000"/>
                  </a:schemeClr>
                </a:solidFill>
              </a:rPr>
              <a:t>Les taches </a:t>
            </a:r>
            <a:r>
              <a:rPr lang="fr-FR" dirty="0" smtClean="0">
                <a:solidFill>
                  <a:schemeClr val="accent3">
                    <a:lumMod val="10000"/>
                  </a:schemeClr>
                </a:solidFill>
              </a:rPr>
              <a:t>effectués</a:t>
            </a:r>
          </a:p>
          <a:p>
            <a:pPr marL="628650" indent="-514350">
              <a:buFont typeface="+mj-lt"/>
              <a:buAutoNum type="romanUcPeriod"/>
            </a:pPr>
            <a:r>
              <a:rPr lang="fr-FR" dirty="0">
                <a:solidFill>
                  <a:schemeClr val="accent3">
                    <a:lumMod val="10000"/>
                  </a:schemeClr>
                </a:solidFill>
              </a:rPr>
              <a:t>Les taches a effectués </a:t>
            </a:r>
          </a:p>
          <a:p>
            <a:pPr marL="628650" indent="-514350">
              <a:buFont typeface="+mj-lt"/>
              <a:buAutoNum type="romanUcPeriod"/>
            </a:pPr>
            <a:r>
              <a:rPr lang="fr-FR" dirty="0">
                <a:solidFill>
                  <a:schemeClr val="accent3">
                    <a:lumMod val="10000"/>
                  </a:schemeClr>
                </a:solidFill>
              </a:rPr>
              <a:t>Conclusion</a:t>
            </a:r>
            <a:endParaRPr lang="fr-FR" dirty="0" smtClean="0">
              <a:solidFill>
                <a:schemeClr val="accent3">
                  <a:lumMod val="10000"/>
                </a:schemeClr>
              </a:solidFill>
            </a:endParaRPr>
          </a:p>
          <a:p>
            <a:pPr marL="114300" indent="0">
              <a:buNone/>
            </a:pPr>
            <a:r>
              <a:rPr lang="fr-FR" dirty="0" smtClean="0">
                <a:solidFill>
                  <a:schemeClr val="accent3">
                    <a:lumMod val="25000"/>
                  </a:schemeClr>
                </a:solidFill>
              </a:rPr>
              <a:t> </a:t>
            </a:r>
            <a:endParaRPr lang="fr-FR" dirty="0">
              <a:solidFill>
                <a:schemeClr val="accent3">
                  <a:lumMod val="25000"/>
                </a:schemeClr>
              </a:solidFill>
            </a:endParaRPr>
          </a:p>
          <a:p>
            <a:endParaRPr lang="fr-FR" dirty="0"/>
          </a:p>
        </p:txBody>
      </p:sp>
      <p:sp>
        <p:nvSpPr>
          <p:cNvPr id="4" name="Espace réservé du numéro de diapositive 3"/>
          <p:cNvSpPr>
            <a:spLocks noGrp="1"/>
          </p:cNvSpPr>
          <p:nvPr>
            <p:ph type="sldNum" sz="quarter" idx="12"/>
          </p:nvPr>
        </p:nvSpPr>
        <p:spPr>
          <a:xfrm>
            <a:off x="7884368" y="6356350"/>
            <a:ext cx="802432"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3</a:t>
            </a:fld>
            <a:endParaRPr lang="fr-FR" dirty="0"/>
          </a:p>
        </p:txBody>
      </p:sp>
      <p:sp>
        <p:nvSpPr>
          <p:cNvPr id="5" name="Espace réservé du pied de page 4"/>
          <p:cNvSpPr>
            <a:spLocks noGrp="1"/>
          </p:cNvSpPr>
          <p:nvPr>
            <p:ph type="ftr" sz="quarter" idx="11"/>
          </p:nvPr>
        </p:nvSpPr>
        <p:spPr>
          <a:xfrm>
            <a:off x="251520" y="6309320"/>
            <a:ext cx="2895600" cy="365125"/>
          </a:xfrm>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135588894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Introduction </a:t>
            </a:r>
            <a:endParaRPr lang="fr-FR" sz="40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lnSpcReduction="10000"/>
          </a:bodyPr>
          <a:lstStyle/>
          <a:p>
            <a:pPr marL="114300" indent="0" algn="just">
              <a:buNone/>
            </a:pPr>
            <a:r>
              <a:rPr lang="fr-FR" sz="4000" b="1" dirty="0" smtClean="0">
                <a:solidFill>
                  <a:schemeClr val="accent3">
                    <a:lumMod val="10000"/>
                  </a:schemeClr>
                </a:solidFill>
                <a:latin typeface="Arabic Typesetting" pitchFamily="66" charset="-78"/>
                <a:cs typeface="Arabic Typesetting" pitchFamily="66" charset="-78"/>
              </a:rPr>
              <a:t>                        </a:t>
            </a:r>
            <a:r>
              <a:rPr lang="fr-FR" sz="4000" dirty="0" smtClean="0">
                <a:solidFill>
                  <a:schemeClr val="accent3">
                    <a:lumMod val="10000"/>
                  </a:schemeClr>
                </a:solidFill>
                <a:latin typeface="Arabic Typesetting" pitchFamily="66" charset="-78"/>
                <a:cs typeface="Arabic Typesetting" pitchFamily="66" charset="-78"/>
              </a:rPr>
              <a:t>Actuellement</a:t>
            </a:r>
            <a:r>
              <a:rPr lang="fr-FR" sz="4000" dirty="0">
                <a:solidFill>
                  <a:schemeClr val="accent3">
                    <a:lumMod val="10000"/>
                  </a:schemeClr>
                </a:solidFill>
                <a:latin typeface="Arabic Typesetting" pitchFamily="66" charset="-78"/>
                <a:cs typeface="Arabic Typesetting" pitchFamily="66" charset="-78"/>
              </a:rPr>
              <a:t>, on </a:t>
            </a:r>
            <a:r>
              <a:rPr lang="fr-FR" sz="4000" dirty="0" smtClean="0">
                <a:solidFill>
                  <a:schemeClr val="accent3">
                    <a:lumMod val="10000"/>
                  </a:schemeClr>
                </a:solidFill>
                <a:latin typeface="Arabic Typesetting" pitchFamily="66" charset="-78"/>
                <a:cs typeface="Arabic Typesetting" pitchFamily="66" charset="-78"/>
              </a:rPr>
              <a:t>voit le rôle de l’informatisation de </a:t>
            </a:r>
            <a:r>
              <a:rPr lang="fr-FR" sz="4000" dirty="0">
                <a:solidFill>
                  <a:schemeClr val="accent3">
                    <a:lumMod val="10000"/>
                  </a:schemeClr>
                </a:solidFill>
                <a:latin typeface="Arabic Typesetting" pitchFamily="66" charset="-78"/>
                <a:cs typeface="Arabic Typesetting" pitchFamily="66" charset="-78"/>
              </a:rPr>
              <a:t>tous les systèmes et dans tous les domaines et </a:t>
            </a:r>
            <a:r>
              <a:rPr lang="fr-FR" sz="4000" dirty="0" smtClean="0">
                <a:solidFill>
                  <a:schemeClr val="accent3">
                    <a:lumMod val="10000"/>
                  </a:schemeClr>
                </a:solidFill>
                <a:latin typeface="Arabic Typesetting" pitchFamily="66" charset="-78"/>
                <a:cs typeface="Arabic Typesetting" pitchFamily="66" charset="-78"/>
              </a:rPr>
              <a:t>les entreprises</a:t>
            </a:r>
            <a:r>
              <a:rPr lang="fr-FR" sz="4000" dirty="0">
                <a:solidFill>
                  <a:schemeClr val="accent3">
                    <a:lumMod val="10000"/>
                  </a:schemeClr>
                </a:solidFill>
                <a:latin typeface="Arabic Typesetting" pitchFamily="66" charset="-78"/>
                <a:cs typeface="Arabic Typesetting" pitchFamily="66" charset="-78"/>
              </a:rPr>
              <a:t>.</a:t>
            </a:r>
          </a:p>
          <a:p>
            <a:pPr marL="114300" indent="0" algn="just">
              <a:buNone/>
            </a:pPr>
            <a:r>
              <a:rPr lang="fr-FR" sz="4000" dirty="0" smtClean="0">
                <a:solidFill>
                  <a:schemeClr val="accent3">
                    <a:lumMod val="10000"/>
                  </a:schemeClr>
                </a:solidFill>
                <a:latin typeface="Arabic Typesetting" pitchFamily="66" charset="-78"/>
                <a:cs typeface="Arabic Typesetting" pitchFamily="66" charset="-78"/>
              </a:rPr>
              <a:t>              Alors cette présentation </a:t>
            </a:r>
            <a:r>
              <a:rPr lang="fr-FR" sz="4000" dirty="0">
                <a:solidFill>
                  <a:schemeClr val="accent3">
                    <a:lumMod val="10000"/>
                  </a:schemeClr>
                </a:solidFill>
                <a:latin typeface="Arabic Typesetting" pitchFamily="66" charset="-78"/>
                <a:cs typeface="Arabic Typesetting" pitchFamily="66" charset="-78"/>
              </a:rPr>
              <a:t> </a:t>
            </a:r>
            <a:r>
              <a:rPr lang="fr-FR" sz="4000" dirty="0" smtClean="0">
                <a:solidFill>
                  <a:schemeClr val="accent3">
                    <a:lumMod val="10000"/>
                  </a:schemeClr>
                </a:solidFill>
                <a:latin typeface="Arabic Typesetting" pitchFamily="66" charset="-78"/>
                <a:cs typeface="Arabic Typesetting" pitchFamily="66" charset="-78"/>
              </a:rPr>
              <a:t>permet de vous expliquer un petit peu comment on a arriver a créer une application dédier </a:t>
            </a:r>
            <a:r>
              <a:rPr lang="fr-FR" sz="4000" dirty="0">
                <a:solidFill>
                  <a:schemeClr val="accent3">
                    <a:lumMod val="10000"/>
                  </a:schemeClr>
                </a:solidFill>
                <a:latin typeface="Arabic Typesetting" pitchFamily="66" charset="-78"/>
                <a:cs typeface="Arabic Typesetting" pitchFamily="66" charset="-78"/>
              </a:rPr>
              <a:t>à</a:t>
            </a:r>
            <a:r>
              <a:rPr lang="fr-FR" sz="4000" dirty="0" smtClean="0">
                <a:solidFill>
                  <a:schemeClr val="accent3">
                    <a:lumMod val="10000"/>
                  </a:schemeClr>
                </a:solidFill>
                <a:latin typeface="Arabic Typesetting" pitchFamily="66" charset="-78"/>
                <a:cs typeface="Arabic Typesetting" pitchFamily="66" charset="-78"/>
              </a:rPr>
              <a:t>  gérer  le stock d’une pharmacie</a:t>
            </a:r>
            <a:endParaRPr lang="fr-FR" sz="4000" dirty="0">
              <a:solidFill>
                <a:schemeClr val="accent3">
                  <a:lumMod val="10000"/>
                </a:schemeClr>
              </a:solidFill>
              <a:latin typeface="Arabic Typesetting" pitchFamily="66" charset="-78"/>
              <a:cs typeface="Arabic Typesetting" pitchFamily="66" charset="-78"/>
            </a:endParaRPr>
          </a:p>
        </p:txBody>
      </p:sp>
      <p:sp>
        <p:nvSpPr>
          <p:cNvPr id="4" name="Espace réservé du numéro de diapositive 3"/>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4</a:t>
            </a:fld>
            <a:endParaRPr lang="fr-FR" dirty="0"/>
          </a:p>
        </p:txBody>
      </p:sp>
      <p:sp>
        <p:nvSpPr>
          <p:cNvPr id="5" name="Espace réservé du pied de page 4"/>
          <p:cNvSpPr>
            <a:spLocks noGrp="1"/>
          </p:cNvSpPr>
          <p:nvPr>
            <p:ph type="ftr" sz="quarter" idx="11"/>
          </p:nvPr>
        </p:nvSpPr>
        <p:spPr>
          <a:xfrm>
            <a:off x="395536" y="6309320"/>
            <a:ext cx="2895600" cy="365125"/>
          </a:xfrm>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179721459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Introduction</a:t>
            </a:r>
            <a:endParaRPr lang="fr-FR" sz="44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marL="114300" indent="0">
              <a:buNone/>
            </a:pPr>
            <a:r>
              <a:rPr lang="fr-FR" sz="3200" dirty="0" smtClean="0">
                <a:solidFill>
                  <a:schemeClr val="accent3">
                    <a:lumMod val="10000"/>
                  </a:schemeClr>
                </a:solidFill>
                <a:latin typeface="Arabic Typesetting" pitchFamily="66" charset="-78"/>
                <a:cs typeface="Arabic Typesetting" pitchFamily="66" charset="-78"/>
              </a:rPr>
              <a:t>        Pourquoi La gestion du stock d’une pharmacie? </a:t>
            </a:r>
          </a:p>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le choix de concevoir cette application de gestion du stock   a été motivé par plusieurs points et notamment le fait  de s’engager à concevoir un produit fiable, robuste et qui répond complètement aux besoins d’un pharmacien . </a:t>
            </a:r>
          </a:p>
          <a:p>
            <a:pPr marL="114300" indent="0" algn="just">
              <a:buNone/>
            </a:pPr>
            <a:r>
              <a:rPr lang="fr-FR" sz="3200" dirty="0" smtClean="0">
                <a:solidFill>
                  <a:schemeClr val="accent3">
                    <a:lumMod val="10000"/>
                  </a:schemeClr>
                </a:solidFill>
                <a:latin typeface="Arabic Typesetting" pitchFamily="66" charset="-78"/>
                <a:cs typeface="Arabic Typesetting" pitchFamily="66" charset="-78"/>
              </a:rPr>
              <a:t>     </a:t>
            </a:r>
            <a:r>
              <a:rPr lang="fr-FR" sz="3200" dirty="0">
                <a:solidFill>
                  <a:schemeClr val="accent3">
                    <a:lumMod val="10000"/>
                  </a:schemeClr>
                </a:solidFill>
                <a:latin typeface="Arabic Typesetting" pitchFamily="66" charset="-78"/>
                <a:cs typeface="Arabic Typesetting" pitchFamily="66" charset="-78"/>
              </a:rPr>
              <a:t>C’est pour  ces raisons que nous avons choisi ce projet, et nous espérons que ce travail satisfera </a:t>
            </a:r>
            <a:r>
              <a:rPr lang="fr-FR" sz="3200" dirty="0" smtClean="0">
                <a:solidFill>
                  <a:schemeClr val="accent3">
                    <a:lumMod val="10000"/>
                  </a:schemeClr>
                </a:solidFill>
                <a:latin typeface="Arabic Typesetting" pitchFamily="66" charset="-78"/>
                <a:cs typeface="Arabic Typesetting" pitchFamily="66" charset="-78"/>
              </a:rPr>
              <a:t> </a:t>
            </a:r>
            <a:r>
              <a:rPr lang="fr-FR" sz="3200" dirty="0">
                <a:solidFill>
                  <a:schemeClr val="accent3">
                    <a:lumMod val="10000"/>
                  </a:schemeClr>
                </a:solidFill>
                <a:latin typeface="Arabic Typesetting" pitchFamily="66" charset="-78"/>
                <a:cs typeface="Arabic Typesetting" pitchFamily="66" charset="-78"/>
              </a:rPr>
              <a:t>notre encadrant  et nous permettra d’enrichir notre savoir</a:t>
            </a:r>
          </a:p>
        </p:txBody>
      </p:sp>
      <p:sp>
        <p:nvSpPr>
          <p:cNvPr id="4" name="Espace réservé du numéro de diapositive 3"/>
          <p:cNvSpPr>
            <a:spLocks noGrp="1"/>
          </p:cNvSpPr>
          <p:nvPr>
            <p:ph type="sldNum" sz="quarter" idx="12"/>
          </p:nvPr>
        </p:nvSpPr>
        <p:spPr>
          <a:xfrm>
            <a:off x="7884368" y="6356350"/>
            <a:ext cx="802432"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5</a:t>
            </a:fld>
            <a:endParaRPr lang="fr-FR" dirty="0"/>
          </a:p>
        </p:txBody>
      </p:sp>
      <p:sp>
        <p:nvSpPr>
          <p:cNvPr id="5" name="Espace réservé du pied de page 4"/>
          <p:cNvSpPr>
            <a:spLocks noGrp="1"/>
          </p:cNvSpPr>
          <p:nvPr>
            <p:ph type="ftr" sz="quarter" idx="11"/>
          </p:nvPr>
        </p:nvSpPr>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127654153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Description du projet</a:t>
            </a:r>
            <a:endParaRPr lang="fr-FR" sz="44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fontScale="92500" lnSpcReduction="20000"/>
          </a:bodyPr>
          <a:lstStyle/>
          <a:p>
            <a:pPr marL="114300" indent="0">
              <a:buNone/>
            </a:pPr>
            <a:endParaRPr lang="fr-FR" b="1" dirty="0" smtClean="0"/>
          </a:p>
          <a:p>
            <a:pPr marL="114300" indent="0" algn="just">
              <a:buNone/>
            </a:pPr>
            <a:r>
              <a:rPr lang="fr-FR" sz="3200" dirty="0" smtClean="0">
                <a:solidFill>
                  <a:schemeClr val="tx1"/>
                </a:solidFill>
                <a:latin typeface="Arabic Typesetting" pitchFamily="66" charset="-78"/>
                <a:cs typeface="Arabic Typesetting" pitchFamily="66" charset="-78"/>
              </a:rPr>
              <a:t>                                  </a:t>
            </a:r>
            <a:r>
              <a:rPr lang="fr-FR" sz="3400" dirty="0" smtClean="0">
                <a:solidFill>
                  <a:schemeClr val="accent3">
                    <a:lumMod val="10000"/>
                  </a:schemeClr>
                </a:solidFill>
                <a:latin typeface="Arabic Typesetting" pitchFamily="66" charset="-78"/>
                <a:cs typeface="Arabic Typesetting" pitchFamily="66" charset="-78"/>
              </a:rPr>
              <a:t>L’objectif du projet est de mettre en place  une application Desktop qui subira une gestion informatique de tout élément étant en relation avec la pharmacie, à savoir les médicaments, fournisseurs,  stocks, commandes, ventes et d’autres éléments.</a:t>
            </a:r>
            <a:endParaRPr lang="en-US" sz="3400" dirty="0" smtClean="0">
              <a:solidFill>
                <a:schemeClr val="accent3">
                  <a:lumMod val="10000"/>
                </a:schemeClr>
              </a:solidFill>
              <a:latin typeface="Arabic Typesetting" pitchFamily="66" charset="-78"/>
              <a:cs typeface="Arabic Typesetting" pitchFamily="66" charset="-78"/>
            </a:endParaRPr>
          </a:p>
          <a:p>
            <a:pPr marL="114300" indent="0" algn="just">
              <a:buNone/>
            </a:pPr>
            <a:r>
              <a:rPr lang="fr-FR" sz="3400" dirty="0" smtClean="0">
                <a:solidFill>
                  <a:schemeClr val="accent3">
                    <a:lumMod val="10000"/>
                  </a:schemeClr>
                </a:solidFill>
                <a:latin typeface="Arabic Typesetting" pitchFamily="66" charset="-78"/>
                <a:cs typeface="Arabic Typesetting" pitchFamily="66" charset="-78"/>
              </a:rPr>
              <a:t>           Ce projet prendra en charge la possibilité de gérer et de contrôler le stock lors des différentes opérations d’entrée et de sortie de médicaments (l’achat et le Vente médicaments ), ainsi que la gestion des commandes qui seront adresses à un fournisseur pou assurer l’approvisionnement des médicaments </a:t>
            </a:r>
            <a:r>
              <a:rPr lang="fr-FR" sz="3400" dirty="0" smtClean="0">
                <a:solidFill>
                  <a:schemeClr val="tx1"/>
                </a:solidFill>
                <a:latin typeface="Arabic Typesetting" pitchFamily="66" charset="-78"/>
                <a:cs typeface="Arabic Typesetting" pitchFamily="66" charset="-78"/>
              </a:rPr>
              <a:t>.</a:t>
            </a:r>
            <a:endParaRPr lang="en-US" sz="3400" dirty="0" smtClean="0">
              <a:solidFill>
                <a:schemeClr val="tx1"/>
              </a:solidFill>
              <a:latin typeface="Arabic Typesetting" pitchFamily="66" charset="-78"/>
              <a:cs typeface="Arabic Typesetting" pitchFamily="66" charset="-78"/>
            </a:endParaRPr>
          </a:p>
          <a:p>
            <a:pPr algn="just"/>
            <a:endParaRPr lang="fr-FR" dirty="0">
              <a:latin typeface="Arabic Typesetting" pitchFamily="66" charset="-78"/>
              <a:cs typeface="Arabic Typesetting" pitchFamily="66" charset="-78"/>
            </a:endParaRPr>
          </a:p>
        </p:txBody>
      </p:sp>
      <p:sp>
        <p:nvSpPr>
          <p:cNvPr id="4" name="Espace réservé du numéro de diapositive 3"/>
          <p:cNvSpPr>
            <a:spLocks noGrp="1"/>
          </p:cNvSpPr>
          <p:nvPr>
            <p:ph type="sldNum" sz="quarter" idx="12"/>
          </p:nvPr>
        </p:nvSpPr>
        <p:spPr>
          <a:xfrm>
            <a:off x="8028384" y="6356350"/>
            <a:ext cx="658416"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6</a:t>
            </a:fld>
            <a:endParaRPr lang="fr-FR" dirty="0"/>
          </a:p>
        </p:txBody>
      </p:sp>
      <p:sp>
        <p:nvSpPr>
          <p:cNvPr id="5" name="Espace réservé du pied de page 4"/>
          <p:cNvSpPr>
            <a:spLocks noGrp="1"/>
          </p:cNvSpPr>
          <p:nvPr>
            <p:ph type="ftr" sz="quarter" idx="11"/>
          </p:nvPr>
        </p:nvSpPr>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24398056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Description du projet</a:t>
            </a:r>
            <a:endParaRPr lang="fr-FR" sz="44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marL="114300" indent="0" algn="just">
              <a:buNone/>
            </a:pPr>
            <a:r>
              <a:rPr lang="fr-FR" sz="2600" dirty="0" smtClean="0">
                <a:solidFill>
                  <a:schemeClr val="tx1"/>
                </a:solidFill>
                <a:latin typeface="Arabic Typesetting" pitchFamily="66" charset="-78"/>
                <a:cs typeface="Arabic Typesetting" pitchFamily="66" charset="-78"/>
              </a:rPr>
              <a:t>                  </a:t>
            </a:r>
            <a:r>
              <a:rPr lang="fr-FR" sz="2800" dirty="0" smtClean="0">
                <a:solidFill>
                  <a:schemeClr val="tx1"/>
                </a:solidFill>
                <a:latin typeface="Arabic Typesetting" pitchFamily="66" charset="-78"/>
                <a:cs typeface="Arabic Typesetting" pitchFamily="66" charset="-78"/>
              </a:rPr>
              <a:t>Après la désignation de l’objectif  , on a  mené  dans un deuxième temps , de  spécifier brièvement  les éléments  composantes du  notre projet   :</a:t>
            </a:r>
            <a:endParaRPr lang="en-US" sz="2800" dirty="0" smtClean="0">
              <a:solidFill>
                <a:schemeClr val="tx1"/>
              </a:solidFill>
              <a:latin typeface="Arabic Typesetting" pitchFamily="66" charset="-78"/>
              <a:cs typeface="Arabic Typesetting" pitchFamily="66" charset="-78"/>
            </a:endParaRPr>
          </a:p>
          <a:p>
            <a:pPr>
              <a:buNone/>
            </a:pPr>
            <a:r>
              <a:rPr lang="fr-FR" sz="3600" dirty="0" smtClean="0">
                <a:solidFill>
                  <a:schemeClr val="tx1"/>
                </a:solidFill>
              </a:rPr>
              <a:t> </a:t>
            </a:r>
            <a:endParaRPr lang="en-US" sz="3600" dirty="0" smtClean="0">
              <a:solidFill>
                <a:schemeClr val="tx1"/>
              </a:solidFill>
            </a:endParaRPr>
          </a:p>
          <a:p>
            <a:pPr marL="114300" indent="0" algn="just">
              <a:buNone/>
            </a:pPr>
            <a:r>
              <a:rPr lang="fr-FR" sz="4000" b="1" dirty="0" smtClean="0">
                <a:solidFill>
                  <a:schemeClr val="tx1"/>
                </a:solidFill>
                <a:latin typeface="Arabic Typesetting" pitchFamily="66" charset="-78"/>
                <a:cs typeface="Arabic Typesetting" pitchFamily="66" charset="-78"/>
              </a:rPr>
              <a:t>-</a:t>
            </a:r>
            <a:r>
              <a:rPr lang="fr-FR" sz="3200" b="1" u="sng" dirty="0" smtClean="0">
                <a:solidFill>
                  <a:schemeClr val="tx1"/>
                </a:solidFill>
                <a:effectLst>
                  <a:outerShdw blurRad="38100" dist="38100" dir="2700000" algn="tl">
                    <a:srgbClr val="000000">
                      <a:alpha val="43137"/>
                    </a:srgbClr>
                  </a:outerShdw>
                </a:effectLst>
                <a:latin typeface="Arabic Typesetting" pitchFamily="66" charset="-78"/>
                <a:cs typeface="Arabic Typesetting" pitchFamily="66" charset="-78"/>
              </a:rPr>
              <a:t>L’ utilisateurs </a:t>
            </a:r>
            <a:r>
              <a:rPr lang="fr-FR" sz="4000" dirty="0" smtClean="0">
                <a:solidFill>
                  <a:schemeClr val="tx1"/>
                </a:solidFill>
                <a:latin typeface="Arabic Typesetting" pitchFamily="66" charset="-78"/>
                <a:cs typeface="Arabic Typesetting" pitchFamily="66" charset="-78"/>
              </a:rPr>
              <a:t>:    </a:t>
            </a:r>
            <a:r>
              <a:rPr lang="fr-FR" sz="3200" dirty="0" smtClean="0">
                <a:solidFill>
                  <a:schemeClr val="tx1"/>
                </a:solidFill>
                <a:latin typeface="Arabic Typesetting" pitchFamily="66" charset="-78"/>
                <a:cs typeface="Arabic Typesetting" pitchFamily="66" charset="-78"/>
              </a:rPr>
              <a:t>L’application doit demander au démarrage une identification de l’utilisateur pour assurer la confidentialité et l’intégrité des données, les utilisateurs  doivent s’authentifiés par un identifiant et un mot de passe. </a:t>
            </a:r>
            <a:endParaRPr lang="en-US" sz="3200" dirty="0" smtClean="0">
              <a:solidFill>
                <a:schemeClr val="tx1"/>
              </a:solidFill>
              <a:latin typeface="Arabic Typesetting" pitchFamily="66" charset="-78"/>
              <a:cs typeface="Arabic Typesetting" pitchFamily="66" charset="-78"/>
            </a:endParaRPr>
          </a:p>
          <a:p>
            <a:endParaRPr lang="fr-FR" sz="3200" dirty="0">
              <a:latin typeface="Arabic Typesetting" pitchFamily="66" charset="-78"/>
              <a:cs typeface="Arabic Typesetting" pitchFamily="66" charset="-78"/>
            </a:endParaRPr>
          </a:p>
        </p:txBody>
      </p:sp>
      <p:sp>
        <p:nvSpPr>
          <p:cNvPr id="4" name="Espace réservé du numéro de diapositive 3"/>
          <p:cNvSpPr>
            <a:spLocks noGrp="1"/>
          </p:cNvSpPr>
          <p:nvPr>
            <p:ph type="sldNum" sz="quarter" idx="12"/>
          </p:nvPr>
        </p:nvSpPr>
        <p:spPr>
          <a:xfrm>
            <a:off x="8172400" y="6356350"/>
            <a:ext cx="514400"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7</a:t>
            </a:fld>
            <a:endParaRPr lang="fr-FR" dirty="0"/>
          </a:p>
        </p:txBody>
      </p:sp>
      <p:sp>
        <p:nvSpPr>
          <p:cNvPr id="5" name="Espace réservé du pied de page 4"/>
          <p:cNvSpPr>
            <a:spLocks noGrp="1"/>
          </p:cNvSpPr>
          <p:nvPr>
            <p:ph type="ftr" sz="quarter" idx="11"/>
          </p:nvPr>
        </p:nvSpPr>
        <p:spPr/>
        <p:txBody>
          <a:bodyPr/>
          <a:lstStyle/>
          <a:p>
            <a:r>
              <a:rPr lang="fr-FR" smtClean="0"/>
              <a:t>Genie Logiciel, Faculté Polydisciplinaire </a:t>
            </a:r>
            <a:endParaRPr lang="fr-FR"/>
          </a:p>
        </p:txBody>
      </p:sp>
    </p:spTree>
    <p:extLst>
      <p:ext uri="{BB962C8B-B14F-4D97-AF65-F5344CB8AC3E}">
        <p14:creationId xmlns:p14="http://schemas.microsoft.com/office/powerpoint/2010/main" xmlns="" val="28490135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description</a:t>
            </a:r>
            <a:endParaRPr lang="en-US"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
        <p:nvSpPr>
          <p:cNvPr id="3" name="Espace réservé du contenu 2"/>
          <p:cNvSpPr>
            <a:spLocks noGrp="1"/>
          </p:cNvSpPr>
          <p:nvPr>
            <p:ph idx="1"/>
          </p:nvPr>
        </p:nvSpPr>
        <p:spPr/>
        <p:txBody>
          <a:bodyPr>
            <a:normAutofit/>
          </a:bodyPr>
          <a:lstStyle/>
          <a:p>
            <a:pPr marL="114300" indent="0" algn="just">
              <a:buNone/>
            </a:pPr>
            <a:r>
              <a:rPr lang="fr-FR" sz="3200" b="1" u="sng" dirty="0" smtClean="0">
                <a:solidFill>
                  <a:schemeClr val="tx1"/>
                </a:solidFill>
                <a:latin typeface="Arabic Typesetting" pitchFamily="66" charset="-78"/>
                <a:cs typeface="Arabic Typesetting" pitchFamily="66" charset="-78"/>
              </a:rPr>
              <a:t>Le Stock</a:t>
            </a:r>
            <a:r>
              <a:rPr lang="fr-FR" sz="3200" u="sng" dirty="0" smtClean="0">
                <a:solidFill>
                  <a:schemeClr val="tx1"/>
                </a:solidFill>
                <a:latin typeface="Arabic Typesetting" pitchFamily="66" charset="-78"/>
                <a:cs typeface="Arabic Typesetting" pitchFamily="66" charset="-78"/>
              </a:rPr>
              <a:t> </a:t>
            </a:r>
            <a:r>
              <a:rPr lang="fr-FR" sz="3200" dirty="0" smtClean="0">
                <a:solidFill>
                  <a:schemeClr val="tx1"/>
                </a:solidFill>
                <a:latin typeface="Arabic Typesetting" pitchFamily="66" charset="-78"/>
                <a:cs typeface="Arabic Typesetting" pitchFamily="66" charset="-78"/>
              </a:rPr>
              <a:t>:          L’utilisateur doit pouvoir ajouter des médicaments au stock avec leurs données (désignation, famille c’est à dire le type du médicament, le prix unitaire de vente, et la quantité présente initialement,…),  il doit pouvoir supprimer un médicament s’il n’est pas utilisé , ou modifier ses données, et il doit pouvoir voir son stock complet sous forme d’un tableau avec une indication sur le nombre de produits, de différents médicaments</a:t>
            </a:r>
            <a:r>
              <a:rPr lang="fr-FR" sz="3200" dirty="0" smtClean="0">
                <a:latin typeface="Arabic Typesetting" pitchFamily="66" charset="-78"/>
                <a:cs typeface="Arabic Typesetting" pitchFamily="66" charset="-78"/>
              </a:rPr>
              <a:t>.</a:t>
            </a:r>
            <a:endParaRPr lang="en-US" sz="3200" dirty="0" smtClean="0">
              <a:latin typeface="Arabic Typesetting" pitchFamily="66" charset="-78"/>
              <a:cs typeface="Arabic Typesetting" pitchFamily="66" charset="-78"/>
            </a:endParaRPr>
          </a:p>
          <a:p>
            <a:pPr algn="just"/>
            <a:endParaRPr lang="en-US" sz="3200" dirty="0"/>
          </a:p>
        </p:txBody>
      </p:sp>
      <p:sp>
        <p:nvSpPr>
          <p:cNvPr id="4" name="Espace réservé du pied de page 3"/>
          <p:cNvSpPr>
            <a:spLocks noGrp="1"/>
          </p:cNvSpPr>
          <p:nvPr>
            <p:ph type="ftr" sz="quarter" idx="11"/>
          </p:nvPr>
        </p:nvSpPr>
        <p:spPr/>
        <p:txBody>
          <a:bodyPr/>
          <a:lstStyle/>
          <a:p>
            <a:r>
              <a:rPr lang="fr-FR" smtClean="0"/>
              <a:t>Genie Logiciel, Faculté Polydisciplinaire </a:t>
            </a:r>
            <a:endParaRPr lang="fr-FR"/>
          </a:p>
        </p:txBody>
      </p:sp>
      <p:sp>
        <p:nvSpPr>
          <p:cNvPr id="5" name="Espace réservé du numéro de diapositive 4"/>
          <p:cNvSpPr>
            <a:spLocks noGrp="1"/>
          </p:cNvSpPr>
          <p:nvPr>
            <p:ph type="sldNum" sz="quarter" idx="12"/>
          </p:nvPr>
        </p:nvSpPr>
        <p:spPr>
          <a:xfrm>
            <a:off x="8153400" y="6356350"/>
            <a:ext cx="533400"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8</a:t>
            </a:fld>
            <a:endParaRPr lang="fr-FR"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b="1" dirty="0">
                <a:solidFill>
                  <a:schemeClr val="accent3">
                    <a:lumMod val="10000"/>
                  </a:schemeClr>
                </a:solidFill>
                <a:effectLst>
                  <a:outerShdw blurRad="38100" dist="38100" dir="2700000" algn="tl">
                    <a:srgbClr val="000000">
                      <a:alpha val="43137"/>
                    </a:srgbClr>
                  </a:outerShdw>
                </a:effectLst>
                <a:latin typeface="Arabic Typesetting" pitchFamily="66" charset="-78"/>
                <a:cs typeface="Arabic Typesetting" pitchFamily="66" charset="-78"/>
              </a:rPr>
              <a:t>Description du projet</a:t>
            </a:r>
            <a:endParaRPr lang="fr-FR" dirty="0"/>
          </a:p>
        </p:txBody>
      </p:sp>
      <p:sp>
        <p:nvSpPr>
          <p:cNvPr id="3" name="Espace réservé du contenu 2"/>
          <p:cNvSpPr>
            <a:spLocks noGrp="1"/>
          </p:cNvSpPr>
          <p:nvPr>
            <p:ph idx="1"/>
          </p:nvPr>
        </p:nvSpPr>
        <p:spPr/>
        <p:txBody>
          <a:bodyPr>
            <a:normAutofit fontScale="70000" lnSpcReduction="20000"/>
          </a:bodyPr>
          <a:lstStyle/>
          <a:p>
            <a:pPr marL="114300" indent="0" algn="just">
              <a:buNone/>
            </a:pPr>
            <a:r>
              <a:rPr lang="fr-FR" sz="3600" b="1" u="sng" dirty="0" smtClean="0">
                <a:solidFill>
                  <a:schemeClr val="accent3">
                    <a:lumMod val="10000"/>
                  </a:schemeClr>
                </a:solidFill>
                <a:latin typeface="Arabic Typesetting" pitchFamily="66" charset="-78"/>
                <a:cs typeface="Arabic Typesetting" pitchFamily="66" charset="-78"/>
              </a:rPr>
              <a:t>Fournisseurs :</a:t>
            </a:r>
            <a:r>
              <a:rPr lang="fr-FR" sz="3600" b="1" dirty="0" smtClean="0">
                <a:solidFill>
                  <a:schemeClr val="accent3">
                    <a:lumMod val="10000"/>
                  </a:schemeClr>
                </a:solidFill>
                <a:latin typeface="Arabic Typesetting" pitchFamily="66" charset="-78"/>
                <a:cs typeface="Arabic Typesetting" pitchFamily="66" charset="-78"/>
              </a:rPr>
              <a:t> </a:t>
            </a:r>
            <a:r>
              <a:rPr lang="fr-FR" sz="3200" dirty="0" smtClean="0">
                <a:solidFill>
                  <a:schemeClr val="tx1"/>
                </a:solidFill>
              </a:rPr>
              <a:t>a l’aide de ce logiciel  le pharmacien a le droit de mise à jour les fournisseurs    (ajout ,suppression, recherche , Ainsi que modifier leurs cordonnées).</a:t>
            </a:r>
            <a:endParaRPr lang="en-US" sz="3200" dirty="0" smtClean="0">
              <a:solidFill>
                <a:schemeClr val="tx1"/>
              </a:solidFill>
            </a:endParaRPr>
          </a:p>
          <a:p>
            <a:pPr marL="114300" indent="0" algn="just">
              <a:buNone/>
            </a:pPr>
            <a:endParaRPr lang="fr-FR" sz="3200" dirty="0" smtClean="0">
              <a:solidFill>
                <a:schemeClr val="accent3">
                  <a:lumMod val="10000"/>
                </a:schemeClr>
              </a:solidFill>
              <a:latin typeface="Arabic Typesetting" pitchFamily="66" charset="-78"/>
              <a:cs typeface="Arabic Typesetting" pitchFamily="66" charset="-78"/>
            </a:endParaRPr>
          </a:p>
          <a:p>
            <a:pPr marL="114300" indent="0" algn="just">
              <a:buNone/>
            </a:pPr>
            <a:r>
              <a:rPr lang="fr-FR" sz="3200" dirty="0">
                <a:solidFill>
                  <a:schemeClr val="accent3">
                    <a:lumMod val="10000"/>
                  </a:schemeClr>
                </a:solidFill>
                <a:latin typeface="Arabic Typesetting" pitchFamily="66" charset="-78"/>
                <a:cs typeface="Arabic Typesetting" pitchFamily="66" charset="-78"/>
              </a:rPr>
              <a:t> </a:t>
            </a:r>
            <a:r>
              <a:rPr lang="fr-FR" sz="3600" b="1" u="sng" dirty="0">
                <a:solidFill>
                  <a:schemeClr val="accent3">
                    <a:lumMod val="10000"/>
                  </a:schemeClr>
                </a:solidFill>
                <a:latin typeface="Arabic Typesetting" pitchFamily="66" charset="-78"/>
                <a:cs typeface="Arabic Typesetting" pitchFamily="66" charset="-78"/>
              </a:rPr>
              <a:t>C</a:t>
            </a:r>
            <a:r>
              <a:rPr lang="fr-FR" sz="3600" b="1" u="sng" dirty="0" smtClean="0">
                <a:solidFill>
                  <a:schemeClr val="accent3">
                    <a:lumMod val="10000"/>
                  </a:schemeClr>
                </a:solidFill>
                <a:latin typeface="Arabic Typesetting" pitchFamily="66" charset="-78"/>
                <a:cs typeface="Arabic Typesetting" pitchFamily="66" charset="-78"/>
              </a:rPr>
              <a:t>ommandes :</a:t>
            </a:r>
            <a:r>
              <a:rPr lang="fr-FR" sz="3600" b="1" dirty="0" smtClean="0">
                <a:solidFill>
                  <a:schemeClr val="accent3">
                    <a:lumMod val="10000"/>
                  </a:schemeClr>
                </a:solidFill>
                <a:latin typeface="Arabic Typesetting" pitchFamily="66" charset="-78"/>
                <a:cs typeface="Arabic Typesetting" pitchFamily="66" charset="-78"/>
              </a:rPr>
              <a:t>  </a:t>
            </a:r>
            <a:r>
              <a:rPr lang="fr-FR" sz="2800" dirty="0" smtClean="0"/>
              <a:t>:  </a:t>
            </a:r>
            <a:r>
              <a:rPr lang="fr-FR" sz="2800" dirty="0" smtClean="0">
                <a:solidFill>
                  <a:schemeClr val="tx1"/>
                </a:solidFill>
              </a:rPr>
              <a:t>l’utilisateur peut faire une commande destiné à un  fournisseur, ou cas ou un médicament est épuisé du stock en indiquant les médicaments concernes ,quantité ,prix ,le montant total du commande …, il peut aussi  consulter  des commandes déjà effectuées.</a:t>
            </a:r>
            <a:endParaRPr lang="en-US" sz="2800" dirty="0" smtClean="0">
              <a:solidFill>
                <a:schemeClr val="tx1"/>
              </a:solidFill>
            </a:endParaRPr>
          </a:p>
          <a:p>
            <a:pPr marL="114300" indent="0" algn="just">
              <a:buNone/>
            </a:pPr>
            <a:endParaRPr lang="fr-FR" sz="3200" dirty="0" smtClean="0">
              <a:solidFill>
                <a:schemeClr val="accent3">
                  <a:lumMod val="10000"/>
                </a:schemeClr>
              </a:solidFill>
              <a:latin typeface="Arabic Typesetting" pitchFamily="66" charset="-78"/>
              <a:cs typeface="Arabic Typesetting" pitchFamily="66" charset="-78"/>
            </a:endParaRPr>
          </a:p>
          <a:p>
            <a:pPr marL="114300" indent="0" algn="just">
              <a:buNone/>
            </a:pPr>
            <a:r>
              <a:rPr lang="fr-FR" sz="3200" b="1" u="sng" dirty="0" smtClean="0">
                <a:solidFill>
                  <a:schemeClr val="accent3">
                    <a:lumMod val="10000"/>
                  </a:schemeClr>
                </a:solidFill>
                <a:latin typeface="Arabic Typesetting" pitchFamily="66" charset="-78"/>
                <a:cs typeface="Arabic Typesetting" pitchFamily="66" charset="-78"/>
              </a:rPr>
              <a:t>Les ventes </a:t>
            </a:r>
            <a:r>
              <a:rPr lang="fr-FR" sz="3600" dirty="0" smtClean="0">
                <a:solidFill>
                  <a:schemeClr val="accent3">
                    <a:lumMod val="10000"/>
                  </a:schemeClr>
                </a:solidFill>
                <a:latin typeface="Arabic Typesetting" pitchFamily="66" charset="-78"/>
                <a:cs typeface="Arabic Typesetting" pitchFamily="66" charset="-78"/>
              </a:rPr>
              <a:t>: le pharmacien peut enregistrer la date du vente d’un élément , le nombres des médicaments vendus et leur  montant et la rechercher. </a:t>
            </a:r>
          </a:p>
        </p:txBody>
      </p:sp>
      <p:sp>
        <p:nvSpPr>
          <p:cNvPr id="4" name="Espace réservé du numéro de diapositive 3"/>
          <p:cNvSpPr>
            <a:spLocks noGrp="1"/>
          </p:cNvSpPr>
          <p:nvPr>
            <p:ph type="sldNum" sz="quarter" idx="12"/>
          </p:nvPr>
        </p:nvSpPr>
        <p:spPr>
          <a:xfrm>
            <a:off x="8100392" y="6356350"/>
            <a:ext cx="586408" cy="365125"/>
          </a:xfrm>
        </p:spPr>
        <p:style>
          <a:lnRef idx="2">
            <a:schemeClr val="dk1">
              <a:shade val="50000"/>
            </a:schemeClr>
          </a:lnRef>
          <a:fillRef idx="1">
            <a:schemeClr val="dk1"/>
          </a:fillRef>
          <a:effectRef idx="0">
            <a:schemeClr val="dk1"/>
          </a:effectRef>
          <a:fontRef idx="minor">
            <a:schemeClr val="lt1"/>
          </a:fontRef>
        </p:style>
        <p:txBody>
          <a:bodyPr/>
          <a:lstStyle/>
          <a:p>
            <a:fld id="{D9BB48D3-2738-4134-ABB0-335E5C88DFD4}" type="slidenum">
              <a:rPr lang="fr-FR" smtClean="0"/>
              <a:pPr/>
              <a:t>9</a:t>
            </a:fld>
            <a:endParaRPr lang="fr-FR"/>
          </a:p>
        </p:txBody>
      </p:sp>
      <p:sp>
        <p:nvSpPr>
          <p:cNvPr id="5" name="Espace réservé du pied de page 4"/>
          <p:cNvSpPr>
            <a:spLocks noGrp="1"/>
          </p:cNvSpPr>
          <p:nvPr>
            <p:ph type="ftr" sz="quarter" idx="11"/>
          </p:nvPr>
        </p:nvSpPr>
        <p:spPr/>
        <p:txBody>
          <a:bodyPr/>
          <a:lstStyle/>
          <a:p>
            <a:r>
              <a:rPr lang="fr-FR" dirty="0" smtClean="0"/>
              <a:t>Génie Logiciel, Faculté Polydisciplinaire </a:t>
            </a:r>
            <a:endParaRPr lang="fr-FR" dirty="0"/>
          </a:p>
        </p:txBody>
      </p:sp>
    </p:spTree>
    <p:extLst>
      <p:ext uri="{BB962C8B-B14F-4D97-AF65-F5344CB8AC3E}">
        <p14:creationId xmlns:p14="http://schemas.microsoft.com/office/powerpoint/2010/main" xmlns="" val="3199381828"/>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icaire">
  <a:themeElements>
    <a:clrScheme name="Personnalisé 3">
      <a:dk1>
        <a:srgbClr val="21210E"/>
      </a:dk1>
      <a:lt1>
        <a:srgbClr val="74772F"/>
      </a:lt1>
      <a:dk2>
        <a:srgbClr val="CACD80"/>
      </a:dk2>
      <a:lt2>
        <a:srgbClr val="DEE0B0"/>
      </a:lt2>
      <a:accent1>
        <a:srgbClr val="A5947E"/>
      </a:accent1>
      <a:accent2>
        <a:srgbClr val="E1DBD4"/>
      </a:accent2>
      <a:accent3>
        <a:srgbClr val="E1DBD4"/>
      </a:accent3>
      <a:accent4>
        <a:srgbClr val="806E59"/>
      </a:accent4>
      <a:accent5>
        <a:srgbClr val="806E59"/>
      </a:accent5>
      <a:accent6>
        <a:srgbClr val="786C71"/>
      </a:accent6>
      <a:hlink>
        <a:srgbClr val="B4A593"/>
      </a:hlink>
      <a:folHlink>
        <a:srgbClr val="B4A593"/>
      </a:folHlink>
    </a:clrScheme>
    <a:fontScheme name="Apothicair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icair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614</TotalTime>
  <Words>854</Words>
  <Application>Microsoft Office PowerPoint</Application>
  <PresentationFormat>Affichage à l'écran (4:3)</PresentationFormat>
  <Paragraphs>131</Paragraphs>
  <Slides>26</Slides>
  <Notes>1</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Apothicaire</vt:lpstr>
      <vt:lpstr>Gestion du stock d’une une pharmacie </vt:lpstr>
      <vt:lpstr>Membres d’équipe</vt:lpstr>
      <vt:lpstr>Plan</vt:lpstr>
      <vt:lpstr>Introduction </vt:lpstr>
      <vt:lpstr>Introduction</vt:lpstr>
      <vt:lpstr>Description du projet</vt:lpstr>
      <vt:lpstr>Description du projet</vt:lpstr>
      <vt:lpstr>description</vt:lpstr>
      <vt:lpstr>Description du projet</vt:lpstr>
      <vt:lpstr>Conception </vt:lpstr>
      <vt:lpstr>Modèle conceptuel de données </vt:lpstr>
      <vt:lpstr>Modèle Logique de données </vt:lpstr>
      <vt:lpstr> Diagramme de Cas d’utilisation  </vt:lpstr>
      <vt:lpstr>Diagramme de classes</vt:lpstr>
      <vt:lpstr>Outils de développement </vt:lpstr>
      <vt:lpstr>Les taches effectués</vt:lpstr>
      <vt:lpstr>La base de données</vt:lpstr>
      <vt:lpstr>Création du compte svn</vt:lpstr>
      <vt:lpstr> compte SVN</vt:lpstr>
      <vt:lpstr>Les interfaces</vt:lpstr>
      <vt:lpstr>Les interfaces</vt:lpstr>
      <vt:lpstr>Les interfaces</vt:lpstr>
      <vt:lpstr>Les interfaces</vt:lpstr>
      <vt:lpstr>Les interfaces</vt:lpstr>
      <vt:lpstr>Les taches a effectués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 stock d’une une pharmacie</dc:title>
  <dc:creator>HP</dc:creator>
  <cp:lastModifiedBy>HP</cp:lastModifiedBy>
  <cp:revision>127</cp:revision>
  <dcterms:created xsi:type="dcterms:W3CDTF">2014-12-02T16:45:32Z</dcterms:created>
  <dcterms:modified xsi:type="dcterms:W3CDTF">2014-12-10T09:53:06Z</dcterms:modified>
</cp:coreProperties>
</file>