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5"/>
  </p:notesMasterIdLst>
  <p:sldIdLst>
    <p:sldId id="256" r:id="rId2"/>
    <p:sldId id="298" r:id="rId3"/>
    <p:sldId id="257" r:id="rId4"/>
    <p:sldId id="258" r:id="rId5"/>
    <p:sldId id="259" r:id="rId6"/>
    <p:sldId id="301" r:id="rId7"/>
    <p:sldId id="264" r:id="rId8"/>
    <p:sldId id="273" r:id="rId9"/>
    <p:sldId id="279" r:id="rId10"/>
    <p:sldId id="277" r:id="rId11"/>
    <p:sldId id="300" r:id="rId12"/>
    <p:sldId id="288" r:id="rId13"/>
    <p:sldId id="292" r:id="rId14"/>
    <p:sldId id="294" r:id="rId15"/>
    <p:sldId id="265" r:id="rId16"/>
    <p:sldId id="290" r:id="rId17"/>
    <p:sldId id="295" r:id="rId18"/>
    <p:sldId id="296" r:id="rId19"/>
    <p:sldId id="291" r:id="rId20"/>
    <p:sldId id="299" r:id="rId21"/>
    <p:sldId id="274" r:id="rId22"/>
    <p:sldId id="275" r:id="rId23"/>
    <p:sldId id="280" r:id="rId24"/>
    <p:sldId id="281" r:id="rId25"/>
    <p:sldId id="282" r:id="rId26"/>
    <p:sldId id="283" r:id="rId27"/>
    <p:sldId id="293" r:id="rId28"/>
    <p:sldId id="266" r:id="rId29"/>
    <p:sldId id="268" r:id="rId30"/>
    <p:sldId id="269" r:id="rId31"/>
    <p:sldId id="297" r:id="rId32"/>
    <p:sldId id="270" r:id="rId33"/>
    <p:sldId id="27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97" autoAdjust="0"/>
    <p:restoredTop sz="94660"/>
  </p:normalViewPr>
  <p:slideViewPr>
    <p:cSldViewPr>
      <p:cViewPr>
        <p:scale>
          <a:sx n="66" d="100"/>
          <a:sy n="66" d="100"/>
        </p:scale>
        <p:origin x="-146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D0B6A-0202-4651-A765-CB62A4769AE6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6EFD4-7390-44B3-8B91-F297BCDE0E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17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252BBFD-992E-461A-9E4E-6EEB6C719820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C0E0C9A-8BD0-4A34-8806-1B29464E75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52BBFD-992E-461A-9E4E-6EEB6C719820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0E0C9A-8BD0-4A34-8806-1B29464E75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52BBFD-992E-461A-9E4E-6EEB6C719820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0E0C9A-8BD0-4A34-8806-1B29464E75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52BBFD-992E-461A-9E4E-6EEB6C719820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0E0C9A-8BD0-4A34-8806-1B29464E75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252BBFD-992E-461A-9E4E-6EEB6C719820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C0E0C9A-8BD0-4A34-8806-1B29464E75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52BBFD-992E-461A-9E4E-6EEB6C719820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C0E0C9A-8BD0-4A34-8806-1B29464E75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52BBFD-992E-461A-9E4E-6EEB6C719820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C0E0C9A-8BD0-4A34-8806-1B29464E75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52BBFD-992E-461A-9E4E-6EEB6C719820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0E0C9A-8BD0-4A34-8806-1B29464E75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52BBFD-992E-461A-9E4E-6EEB6C719820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0E0C9A-8BD0-4A34-8806-1B29464E75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252BBFD-992E-461A-9E4E-6EEB6C719820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C0E0C9A-8BD0-4A34-8806-1B29464E75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252BBFD-992E-461A-9E4E-6EEB6C719820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C0E0C9A-8BD0-4A34-8806-1B29464E75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252BBFD-992E-461A-9E4E-6EEB6C719820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C0E0C9A-8BD0-4A34-8806-1B29464E75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14065"/>
            <a:ext cx="7406640" cy="2148706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 smtClean="0"/>
              <a:t>WIKIEDIT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 Service </a:t>
            </a:r>
            <a:r>
              <a:rPr lang="en-US" dirty="0" smtClean="0"/>
              <a:t>for Suggesting Wikipedia Pages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933700"/>
            <a:ext cx="2819400" cy="685800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 smtClean="0"/>
              <a:t>Gargee</a:t>
            </a:r>
            <a:r>
              <a:rPr lang="en-US" sz="2400" dirty="0" smtClean="0"/>
              <a:t> </a:t>
            </a:r>
            <a:r>
              <a:rPr lang="en-US" sz="2400" dirty="0" err="1" smtClean="0"/>
              <a:t>Anjikar</a:t>
            </a:r>
            <a:endParaRPr lang="en-US" sz="2400" dirty="0"/>
          </a:p>
        </p:txBody>
      </p:sp>
      <p:pic>
        <p:nvPicPr>
          <p:cNvPr id="5" name="Picture 4" descr="500px-wikipedia-logo-v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676" y="392210"/>
            <a:ext cx="2047039" cy="1866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0" y="29337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  <a:buSzPct val="70000"/>
            </a:pPr>
            <a:r>
              <a:rPr lang="en-US" sz="2400" dirty="0" err="1"/>
              <a:t>Rakesh</a:t>
            </a:r>
            <a:r>
              <a:rPr lang="en-US" sz="2400" dirty="0"/>
              <a:t> </a:t>
            </a:r>
            <a:r>
              <a:rPr lang="en-US" sz="2400" dirty="0" err="1"/>
              <a:t>Deivachilai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395796" y="2946052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  <a:buSzPct val="70000"/>
            </a:pPr>
            <a:r>
              <a:rPr lang="en-US" sz="2400" dirty="0"/>
              <a:t>Vivek Vijayan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7494" y="4169717"/>
            <a:ext cx="6937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  <a:buSzPct val="70000"/>
            </a:pPr>
            <a:r>
              <a:rPr lang="en-US" sz="2200" dirty="0"/>
              <a:t>Graduate Students</a:t>
            </a:r>
          </a:p>
          <a:p>
            <a:pPr algn="ctr">
              <a:buClr>
                <a:schemeClr val="accent1"/>
              </a:buClr>
              <a:buSzPct val="70000"/>
            </a:pPr>
            <a:r>
              <a:rPr lang="en-US" sz="2200" dirty="0"/>
              <a:t>University of Maryland, </a:t>
            </a:r>
            <a:r>
              <a:rPr lang="en-US" sz="2200" dirty="0" smtClean="0"/>
              <a:t>Baltimore </a:t>
            </a:r>
            <a:r>
              <a:rPr lang="en-US" sz="2200" dirty="0"/>
              <a:t>County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5638800"/>
            <a:ext cx="167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CMSC 668</a:t>
            </a:r>
          </a:p>
          <a:p>
            <a:r>
              <a:rPr lang="en-US" sz="2200" dirty="0" smtClean="0"/>
              <a:t>Fall 2013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6008131"/>
            <a:ext cx="2585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December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, 2013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Preprocessing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parsed the data using </a:t>
            </a:r>
            <a:r>
              <a:rPr lang="en-US" dirty="0" err="1" smtClean="0"/>
              <a:t>MapReduce</a:t>
            </a:r>
            <a:r>
              <a:rPr lang="en-US" dirty="0" smtClean="0"/>
              <a:t> and selected only the </a:t>
            </a:r>
          </a:p>
          <a:p>
            <a:pPr lvl="1"/>
            <a:r>
              <a:rPr lang="en-US" dirty="0" smtClean="0"/>
              <a:t>username </a:t>
            </a:r>
          </a:p>
          <a:p>
            <a:pPr lvl="1"/>
            <a:r>
              <a:rPr lang="en-US" dirty="0" smtClean="0"/>
              <a:t>corresponding title of the article that the user have edited.</a:t>
            </a:r>
            <a:endParaRPr lang="en-US" dirty="0"/>
          </a:p>
        </p:txBody>
      </p:sp>
      <p:pic>
        <p:nvPicPr>
          <p:cNvPr id="4" name="Picture 3" descr="500px-wikipedia-logo-v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228600"/>
            <a:ext cx="1742239" cy="1588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	    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throws Exception</a:t>
            </a:r>
          </a:p>
          <a:p>
            <a:pPr>
              <a:buNone/>
            </a:pPr>
            <a:r>
              <a:rPr lang="en-US" sz="2000" dirty="0" smtClean="0"/>
              <a:t>	    {	 Configuration conf = new Configuration();</a:t>
            </a:r>
            <a:br>
              <a:rPr lang="en-US" sz="2000" dirty="0" smtClean="0"/>
            </a:br>
            <a:r>
              <a:rPr lang="en-US" sz="2000" dirty="0" smtClean="0"/>
              <a:t>       	 String[] </a:t>
            </a:r>
            <a:r>
              <a:rPr lang="en-US" sz="2000" dirty="0" err="1" smtClean="0"/>
              <a:t>otherArgs</a:t>
            </a:r>
            <a:r>
              <a:rPr lang="en-US" sz="2000" dirty="0" smtClean="0"/>
              <a:t> = new </a:t>
            </a:r>
            <a:r>
              <a:rPr lang="en-US" sz="2000" dirty="0" err="1" smtClean="0"/>
              <a:t>GenericOptionsParser</a:t>
            </a:r>
            <a:r>
              <a:rPr lang="en-US" sz="2000" dirty="0" smtClean="0"/>
              <a:t>(conf,	 	 </a:t>
            </a:r>
            <a:r>
              <a:rPr lang="en-US" sz="2000" dirty="0" err="1" smtClean="0"/>
              <a:t>args</a:t>
            </a:r>
            <a:r>
              <a:rPr lang="en-US" sz="2000" dirty="0" smtClean="0"/>
              <a:t>).</a:t>
            </a:r>
            <a:r>
              <a:rPr lang="en-US" sz="2000" dirty="0" err="1" smtClean="0"/>
              <a:t>getRemainingArgs</a:t>
            </a:r>
            <a:r>
              <a:rPr lang="en-US" sz="2000" dirty="0" smtClean="0"/>
              <a:t>();</a:t>
            </a:r>
            <a:br>
              <a:rPr lang="en-US" sz="2000" dirty="0" smtClean="0"/>
            </a:br>
            <a:r>
              <a:rPr lang="en-US" sz="2000" dirty="0" smtClean="0"/>
              <a:t>    	 </a:t>
            </a:r>
            <a:r>
              <a:rPr lang="en-US" sz="2000" b="1" dirty="0" err="1" smtClean="0">
                <a:solidFill>
                  <a:srgbClr val="FFFF00"/>
                </a:solidFill>
              </a:rPr>
              <a:t>conf.set</a:t>
            </a:r>
            <a:r>
              <a:rPr lang="en-US" sz="2000" b="1" dirty="0" smtClean="0">
                <a:solidFill>
                  <a:srgbClr val="FFFF00"/>
                </a:solidFill>
              </a:rPr>
              <a:t>("</a:t>
            </a:r>
            <a:r>
              <a:rPr lang="en-US" sz="2000" b="1" dirty="0" err="1" smtClean="0">
                <a:solidFill>
                  <a:srgbClr val="FFFF00"/>
                </a:solidFill>
              </a:rPr>
              <a:t>wordtoSearch</a:t>
            </a:r>
            <a:r>
              <a:rPr lang="en-US" sz="2000" b="1" dirty="0" smtClean="0">
                <a:solidFill>
                  <a:srgbClr val="FFFF00"/>
                </a:solidFill>
              </a:rPr>
              <a:t>", "REVISION");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   	 Job </a:t>
            </a:r>
            <a:r>
              <a:rPr lang="en-US" sz="2000" dirty="0" err="1" smtClean="0"/>
              <a:t>job</a:t>
            </a:r>
            <a:r>
              <a:rPr lang="en-US" sz="2000" dirty="0" smtClean="0"/>
              <a:t> = new Job(conf, "Get Line");</a:t>
            </a:r>
            <a:br>
              <a:rPr lang="en-US" sz="2000" dirty="0" smtClean="0"/>
            </a:br>
            <a:r>
              <a:rPr lang="en-US" sz="2000" dirty="0" smtClean="0"/>
              <a:t>    	 </a:t>
            </a:r>
            <a:r>
              <a:rPr lang="en-US" sz="2000" dirty="0" err="1" smtClean="0"/>
              <a:t>job.setJarByClass</a:t>
            </a:r>
            <a:r>
              <a:rPr lang="en-US" sz="2000" dirty="0" smtClean="0"/>
              <a:t>(</a:t>
            </a:r>
            <a:r>
              <a:rPr lang="en-US" sz="2000" dirty="0" err="1" smtClean="0"/>
              <a:t>GetLine.class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    	 </a:t>
            </a:r>
            <a:r>
              <a:rPr lang="en-US" sz="2000" dirty="0" err="1" smtClean="0"/>
              <a:t>job.setMapperClass</a:t>
            </a:r>
            <a:r>
              <a:rPr lang="en-US" sz="2000" dirty="0" smtClean="0"/>
              <a:t>(</a:t>
            </a:r>
            <a:r>
              <a:rPr lang="en-US" sz="2000" dirty="0" err="1" smtClean="0"/>
              <a:t>TokenizerMapper.class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    	 </a:t>
            </a:r>
            <a:r>
              <a:rPr lang="en-US" sz="2000" dirty="0" err="1" smtClean="0"/>
              <a:t>job.setCombinerClass</a:t>
            </a:r>
            <a:r>
              <a:rPr lang="en-US" sz="2000" dirty="0" smtClean="0"/>
              <a:t>(</a:t>
            </a:r>
            <a:r>
              <a:rPr lang="en-US" sz="2000" dirty="0" err="1" smtClean="0"/>
              <a:t>MyReducer.class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    	 </a:t>
            </a:r>
            <a:r>
              <a:rPr lang="en-US" sz="2000" dirty="0" err="1" smtClean="0"/>
              <a:t>job.setReducerClass</a:t>
            </a:r>
            <a:r>
              <a:rPr lang="en-US" sz="2000" dirty="0" smtClean="0"/>
              <a:t>(</a:t>
            </a:r>
            <a:r>
              <a:rPr lang="en-US" sz="2000" dirty="0" err="1" smtClean="0"/>
              <a:t>MyReducer.class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     	 </a:t>
            </a:r>
            <a:r>
              <a:rPr lang="en-US" sz="2000" dirty="0" err="1" smtClean="0"/>
              <a:t>job.setOutputKeyClass</a:t>
            </a:r>
            <a:r>
              <a:rPr lang="en-US" sz="2000" dirty="0" smtClean="0"/>
              <a:t>(</a:t>
            </a:r>
            <a:r>
              <a:rPr lang="en-US" sz="2000" dirty="0" err="1" smtClean="0"/>
              <a:t>Text.class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    	 </a:t>
            </a:r>
            <a:r>
              <a:rPr lang="en-US" sz="2000" dirty="0" err="1" smtClean="0"/>
              <a:t>job.setOutputValueClass</a:t>
            </a:r>
            <a:r>
              <a:rPr lang="en-US" sz="2000" dirty="0" smtClean="0"/>
              <a:t>(</a:t>
            </a:r>
            <a:r>
              <a:rPr lang="en-US" sz="2000" dirty="0" err="1" smtClean="0"/>
              <a:t>IntWritable.class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    	 </a:t>
            </a:r>
            <a:r>
              <a:rPr lang="en-US" sz="2000" dirty="0" err="1" smtClean="0"/>
              <a:t>FileInputFormat.addInputPath</a:t>
            </a:r>
            <a:r>
              <a:rPr lang="en-US" sz="2000" dirty="0" smtClean="0"/>
              <a:t>(job, new Path(</a:t>
            </a:r>
            <a:r>
              <a:rPr lang="en-US" sz="2000" dirty="0" err="1" smtClean="0"/>
              <a:t>otherArgs</a:t>
            </a:r>
            <a:r>
              <a:rPr lang="en-US" sz="2000" dirty="0" smtClean="0"/>
              <a:t>[0]));</a:t>
            </a:r>
            <a:br>
              <a:rPr lang="en-US" sz="2000" dirty="0" smtClean="0"/>
            </a:br>
            <a:r>
              <a:rPr lang="en-US" sz="2000" dirty="0" smtClean="0"/>
              <a:t>    	 </a:t>
            </a:r>
            <a:r>
              <a:rPr lang="en-US" sz="2000" dirty="0" err="1" smtClean="0"/>
              <a:t>FileOutputFormat.setOutputPath</a:t>
            </a:r>
            <a:r>
              <a:rPr lang="en-US" sz="2000" dirty="0" smtClean="0"/>
              <a:t>(job, new 	 	        	 Path(</a:t>
            </a:r>
            <a:r>
              <a:rPr lang="en-US" sz="2000" dirty="0" err="1" smtClean="0"/>
              <a:t>otherArgs</a:t>
            </a:r>
            <a:r>
              <a:rPr lang="en-US" sz="2000" dirty="0" smtClean="0"/>
              <a:t>[1]));</a:t>
            </a:r>
            <a:br>
              <a:rPr lang="en-US" sz="2000" dirty="0" smtClean="0"/>
            </a:br>
            <a:r>
              <a:rPr lang="en-US" sz="2000" dirty="0" smtClean="0"/>
              <a:t>   	 </a:t>
            </a:r>
            <a:r>
              <a:rPr lang="en-US" sz="2000" dirty="0" err="1" smtClean="0"/>
              <a:t>System.exit</a:t>
            </a:r>
            <a:r>
              <a:rPr lang="en-US" sz="2000" dirty="0" smtClean="0"/>
              <a:t>(</a:t>
            </a:r>
            <a:r>
              <a:rPr lang="en-US" sz="2000" dirty="0" err="1" smtClean="0"/>
              <a:t>job.waitForCompletion</a:t>
            </a:r>
            <a:r>
              <a:rPr lang="en-US" sz="2000" dirty="0" smtClean="0"/>
              <a:t>(true) ? 0 : 1) } }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500" dirty="0" smtClean="0"/>
              <a:t>MAP - REDUCE</a:t>
            </a:r>
            <a:endParaRPr lang="en-US" sz="4500" dirty="0"/>
          </a:p>
        </p:txBody>
      </p:sp>
      <p:pic>
        <p:nvPicPr>
          <p:cNvPr id="5" name="Picture 4" descr="500px-wikipedia-logo-v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228600"/>
            <a:ext cx="1742239" cy="1588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27046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Preprocessed Data in</a:t>
            </a:r>
            <a:br>
              <a:rPr lang="en-US" dirty="0" smtClean="0"/>
            </a:br>
            <a:r>
              <a:rPr lang="en-US" dirty="0" smtClean="0"/>
              <a:t>SQL Database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46237"/>
            <a:ext cx="80010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500px-wikipedia-logo-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228600"/>
            <a:ext cx="1742239" cy="1588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Dbpedia</a:t>
            </a:r>
            <a:r>
              <a:rPr lang="en-US" dirty="0" smtClean="0"/>
              <a:t> Data Set – Titles </a:t>
            </a:r>
            <a:br>
              <a:rPr lang="en-US" dirty="0" smtClean="0"/>
            </a:br>
            <a:r>
              <a:rPr lang="en-US" dirty="0" smtClean="0"/>
              <a:t>and Categories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7619999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21115296"/>
              </p:ext>
            </p:extLst>
          </p:nvPr>
        </p:nvGraphicFramePr>
        <p:xfrm>
          <a:off x="718718" y="2743200"/>
          <a:ext cx="7358481" cy="304800"/>
        </p:xfrm>
        <a:graphic>
          <a:graphicData uri="http://schemas.openxmlformats.org/drawingml/2006/table">
            <a:tbl>
              <a:tblPr/>
              <a:tblGrid>
                <a:gridCol w="7358481"/>
              </a:tblGrid>
              <a:tr h="3048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4" name="Picture 3" descr="500px-wikipedia-logo-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152400"/>
            <a:ext cx="1742239" cy="15889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4540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Dbpedia</a:t>
            </a:r>
            <a:r>
              <a:rPr lang="en-US" dirty="0" smtClean="0"/>
              <a:t> Data Set – </a:t>
            </a:r>
            <a:br>
              <a:rPr lang="en-US" dirty="0" smtClean="0"/>
            </a:br>
            <a:r>
              <a:rPr lang="en-US" dirty="0" smtClean="0"/>
              <a:t>Wikipedia Links  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21472"/>
            <a:ext cx="7924799" cy="497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54987134"/>
              </p:ext>
            </p:extLst>
          </p:nvPr>
        </p:nvGraphicFramePr>
        <p:xfrm>
          <a:off x="685800" y="2590800"/>
          <a:ext cx="7543800" cy="381000"/>
        </p:xfrm>
        <a:graphic>
          <a:graphicData uri="http://schemas.openxmlformats.org/drawingml/2006/table">
            <a:tbl>
              <a:tblPr/>
              <a:tblGrid>
                <a:gridCol w="7543800"/>
              </a:tblGrid>
              <a:tr h="3810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4" name="Picture 3" descr="500px-wikipedia-logo-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228600"/>
            <a:ext cx="1742239" cy="15889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64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Project Design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33800" y="19050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/ SOAP</a:t>
            </a:r>
            <a:endParaRPr lang="en-US" dirty="0"/>
          </a:p>
        </p:txBody>
      </p:sp>
      <p:pic>
        <p:nvPicPr>
          <p:cNvPr id="7" name="Picture 6" descr="500px-wikipedia-logo-v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228600"/>
            <a:ext cx="1742239" cy="15889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600200" y="1524000"/>
            <a:ext cx="6019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76600" y="1524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WIKIEDIT API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24000" y="2286000"/>
            <a:ext cx="601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00400" y="2362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GLASS FISH SERVER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24000" y="3200400"/>
            <a:ext cx="601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71800" y="3276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MYSQL SYSTEM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066800" y="4114800"/>
            <a:ext cx="2438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71600" y="41148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USER           CREDENTIAL                            SYSTEM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886200" y="4114800"/>
            <a:ext cx="2438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38600" y="42672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PAGES BASED ON HISTORY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400800" y="4038600"/>
            <a:ext cx="2438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53200" y="42672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PAGES BASED ON USER INTEREST</a:t>
            </a:r>
            <a:endParaRPr lang="en-US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4572000" y="5486400"/>
            <a:ext cx="3581400" cy="1143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953000" y="58674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DBPEDIA DATABASE AND      WIKIPEDIA DUMPS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447800" y="5715000"/>
            <a:ext cx="2209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828800" y="57912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BLUEGRIT SYSTEM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3390900" y="2095500"/>
            <a:ext cx="381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3505200" y="2971800"/>
            <a:ext cx="457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2667000" y="3657600"/>
            <a:ext cx="45720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4381500" y="3924300"/>
            <a:ext cx="5334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019800" y="3657600"/>
            <a:ext cx="106680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H="1">
            <a:off x="5334000" y="5181600"/>
            <a:ext cx="533400" cy="7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7315200" y="5257800"/>
            <a:ext cx="457200" cy="152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048000" y="4953000"/>
            <a:ext cx="19050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1790700" y="5448300"/>
            <a:ext cx="685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86200" y="2819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WSDL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62800" y="36576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WSDL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&lt;!--</a:t>
            </a:r>
          </a:p>
          <a:p>
            <a:pPr marL="0" indent="0">
              <a:buNone/>
            </a:pPr>
            <a:r>
              <a:rPr lang="en-US" sz="1800" b="1" dirty="0"/>
              <a:t> Published by JAX-WS RI at http://jax-ws.dev.java.net. RI's version is Metro/2.3 (tags/2.3-7528; 2013-04-29T19:34:10+0000) JAXWS-RI/2.2.8 JAXWS/2.2 </a:t>
            </a:r>
            <a:r>
              <a:rPr lang="en-US" sz="1800" b="1" dirty="0" err="1"/>
              <a:t>svn-revision#unknown</a:t>
            </a:r>
            <a:r>
              <a:rPr lang="en-US" sz="1800" b="1" dirty="0"/>
              <a:t>. </a:t>
            </a:r>
          </a:p>
          <a:p>
            <a:pPr marL="0" indent="0">
              <a:buNone/>
            </a:pPr>
            <a:r>
              <a:rPr lang="en-US" sz="1800" b="1" dirty="0"/>
              <a:t>--&gt;</a:t>
            </a:r>
          </a:p>
          <a:p>
            <a:pPr marL="0" indent="0">
              <a:buNone/>
            </a:pPr>
            <a:r>
              <a:rPr lang="en-US" sz="1800" b="1" dirty="0"/>
              <a:t>&lt;!--</a:t>
            </a:r>
          </a:p>
          <a:p>
            <a:pPr marL="0" indent="0">
              <a:buNone/>
            </a:pPr>
            <a:r>
              <a:rPr lang="en-US" sz="1800" b="1" dirty="0"/>
              <a:t> Generated by JAX-WS RI at http://jax-ws.dev.java.net. RI's version is Metro/2.3 (tags/2.3-7528; 2013-04-29T19:34:10+0000) JAXWS-RI/2.2.8 JAXWS/2.2 </a:t>
            </a:r>
            <a:r>
              <a:rPr lang="en-US" sz="1800" b="1" dirty="0" err="1"/>
              <a:t>svn-revision#unknown</a:t>
            </a:r>
            <a:r>
              <a:rPr lang="en-US" sz="1800" b="1" dirty="0"/>
              <a:t>. </a:t>
            </a:r>
          </a:p>
          <a:p>
            <a:pPr marL="0" indent="0">
              <a:buNone/>
            </a:pPr>
            <a:r>
              <a:rPr lang="en-US" sz="1800" b="1" dirty="0"/>
              <a:t>--&gt;</a:t>
            </a:r>
          </a:p>
          <a:p>
            <a:pPr marL="0" indent="0">
              <a:buNone/>
            </a:pPr>
            <a:r>
              <a:rPr lang="en-US" sz="1800" b="1" dirty="0"/>
              <a:t>&lt;definitions </a:t>
            </a:r>
            <a:r>
              <a:rPr lang="en-US" sz="1800" b="1" dirty="0" err="1"/>
              <a:t>xmlns:wsu</a:t>
            </a:r>
            <a:r>
              <a:rPr lang="en-US" sz="1800" b="1" dirty="0"/>
              <a:t>="http://docs.oasis-open.org/</a:t>
            </a:r>
            <a:r>
              <a:rPr lang="en-US" sz="1800" b="1" dirty="0" err="1"/>
              <a:t>wss</a:t>
            </a:r>
            <a:r>
              <a:rPr lang="en-US" sz="1800" b="1" dirty="0"/>
              <a:t>/2004/01/oasis-200401-wss-wssecurity-utility-1.0.xsd" </a:t>
            </a:r>
            <a:r>
              <a:rPr lang="en-US" sz="1800" b="1" dirty="0" err="1"/>
              <a:t>xmlns:wsp</a:t>
            </a:r>
            <a:r>
              <a:rPr lang="en-US" sz="1800" b="1" dirty="0"/>
              <a:t>="http://www.w3.org/ns/ws-policy"xmlns:wsp1_2="http://schemas.xmlsoap.org/ws/2004/09/policy" </a:t>
            </a:r>
            <a:r>
              <a:rPr lang="en-US" sz="1800" b="1" dirty="0" err="1"/>
              <a:t>xmlns:wsam</a:t>
            </a:r>
            <a:r>
              <a:rPr lang="en-US" sz="1800" b="1" dirty="0"/>
              <a:t>="http://www.w3.org/2007/05/addressing/metadata"xmlns:soap="http://schemas.xmlsoap.org/wsdl/soap/" </a:t>
            </a:r>
            <a:r>
              <a:rPr lang="en-US" sz="1800" b="1" dirty="0" err="1"/>
              <a:t>xmlns:tns</a:t>
            </a:r>
            <a:r>
              <a:rPr lang="en-US" sz="1800" b="1" dirty="0"/>
              <a:t>="http://Wikipedia.org/" </a:t>
            </a:r>
            <a:r>
              <a:rPr lang="en-US" sz="1800" b="1" dirty="0" err="1"/>
              <a:t>xmlns:xsd</a:t>
            </a:r>
            <a:r>
              <a:rPr lang="en-US" sz="1800" b="1" dirty="0"/>
              <a:t>="http://www.w3.org/2001/XMLSchema"xmlns="http://schemas.xmlsoap.org/wsdl</a:t>
            </a:r>
            <a:r>
              <a:rPr lang="en-US" sz="1800" b="1" dirty="0" smtClean="0"/>
              <a:t>/"</a:t>
            </a:r>
            <a:endParaRPr lang="en-US" sz="1800" b="1" dirty="0"/>
          </a:p>
        </p:txBody>
      </p:sp>
      <p:pic>
        <p:nvPicPr>
          <p:cNvPr id="7" name="Picture 6" descr="500px-wikipedia-logo-v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228600"/>
            <a:ext cx="1742239" cy="1588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WSDL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b="1" dirty="0"/>
              <a:t> </a:t>
            </a:r>
            <a:r>
              <a:rPr lang="en-US" sz="7200" b="1" dirty="0" err="1"/>
              <a:t>targetNamespace</a:t>
            </a:r>
            <a:r>
              <a:rPr lang="en-US" sz="7200" b="1" dirty="0"/>
              <a:t>="http://Wikipedia.org/" name="</a:t>
            </a:r>
            <a:r>
              <a:rPr lang="en-US" sz="7200" b="1" dirty="0" err="1"/>
              <a:t>wikiSearchService</a:t>
            </a:r>
            <a:r>
              <a:rPr lang="en-US" sz="7200" b="1" dirty="0"/>
              <a:t>"&gt;</a:t>
            </a:r>
          </a:p>
          <a:p>
            <a:pPr marL="0" indent="0">
              <a:buNone/>
            </a:pPr>
            <a:r>
              <a:rPr lang="en-US" sz="7200" b="1" dirty="0"/>
              <a:t>&lt;types&gt;</a:t>
            </a:r>
          </a:p>
          <a:p>
            <a:pPr marL="0" indent="0">
              <a:buNone/>
            </a:pPr>
            <a:r>
              <a:rPr lang="en-US" sz="7200" b="1" dirty="0"/>
              <a:t>&lt;</a:t>
            </a:r>
            <a:r>
              <a:rPr lang="en-US" sz="7200" b="1" dirty="0" err="1"/>
              <a:t>xsd:schema</a:t>
            </a:r>
            <a:r>
              <a:rPr lang="en-US" sz="7200" b="1" dirty="0"/>
              <a:t>&gt;</a:t>
            </a:r>
          </a:p>
          <a:p>
            <a:pPr marL="0" indent="0">
              <a:buNone/>
            </a:pPr>
            <a:r>
              <a:rPr lang="en-US" sz="7200" b="1" dirty="0"/>
              <a:t>&lt;</a:t>
            </a:r>
            <a:r>
              <a:rPr lang="en-US" sz="7200" b="1" dirty="0" err="1"/>
              <a:t>xsd:import</a:t>
            </a:r>
            <a:r>
              <a:rPr lang="en-US" sz="7200" b="1" dirty="0"/>
              <a:t> namespace="http://Wikipedia.org/" </a:t>
            </a:r>
            <a:r>
              <a:rPr lang="en-US" sz="7200" b="1" dirty="0" err="1"/>
              <a:t>schemaLocation</a:t>
            </a:r>
            <a:r>
              <a:rPr lang="en-US" sz="7200" b="1" dirty="0"/>
              <a:t>="http://rakesh-pc:8080/</a:t>
            </a:r>
            <a:r>
              <a:rPr lang="en-US" sz="7200" b="1" dirty="0" err="1"/>
              <a:t>WikiEdit</a:t>
            </a:r>
            <a:r>
              <a:rPr lang="en-US" sz="7200" b="1" dirty="0"/>
              <a:t>/</a:t>
            </a:r>
            <a:r>
              <a:rPr lang="en-US" sz="7200" b="1" dirty="0" err="1"/>
              <a:t>wikiSearchService?xsd</a:t>
            </a:r>
            <a:r>
              <a:rPr lang="en-US" sz="7200" b="1" dirty="0"/>
              <a:t>=1"/&gt;</a:t>
            </a:r>
          </a:p>
          <a:p>
            <a:pPr marL="0" indent="0">
              <a:buNone/>
            </a:pPr>
            <a:r>
              <a:rPr lang="en-US" sz="7200" b="1" dirty="0"/>
              <a:t>&lt;/</a:t>
            </a:r>
            <a:r>
              <a:rPr lang="en-US" sz="7200" b="1" dirty="0" err="1"/>
              <a:t>xsd:schema</a:t>
            </a:r>
            <a:r>
              <a:rPr lang="en-US" sz="7200" b="1" dirty="0"/>
              <a:t>&gt;</a:t>
            </a:r>
          </a:p>
          <a:p>
            <a:pPr marL="0" indent="0">
              <a:buNone/>
            </a:pPr>
            <a:r>
              <a:rPr lang="en-US" sz="7200" b="1" dirty="0"/>
              <a:t>&lt;/types&gt;</a:t>
            </a:r>
          </a:p>
          <a:p>
            <a:pPr marL="0" indent="0">
              <a:buNone/>
            </a:pPr>
            <a:r>
              <a:rPr lang="en-US" sz="7200" b="1" dirty="0"/>
              <a:t>&lt;message name="</a:t>
            </a:r>
            <a:r>
              <a:rPr lang="en-US" sz="7200" b="1" dirty="0" err="1"/>
              <a:t>wikiFind</a:t>
            </a:r>
            <a:r>
              <a:rPr lang="en-US" sz="7200" b="1" dirty="0"/>
              <a:t>"&gt;</a:t>
            </a:r>
          </a:p>
          <a:p>
            <a:pPr marL="0" indent="0">
              <a:buNone/>
            </a:pPr>
            <a:r>
              <a:rPr lang="en-US" sz="7200" b="1" dirty="0"/>
              <a:t>&lt;part name="parameters" element="</a:t>
            </a:r>
            <a:r>
              <a:rPr lang="en-US" sz="7200" b="1" dirty="0" err="1"/>
              <a:t>tns:wikiFind</a:t>
            </a:r>
            <a:r>
              <a:rPr lang="en-US" sz="7200" b="1" dirty="0"/>
              <a:t>"/&gt;</a:t>
            </a:r>
          </a:p>
          <a:p>
            <a:pPr marL="0" indent="0">
              <a:buNone/>
            </a:pPr>
            <a:r>
              <a:rPr lang="en-US" sz="7200" b="1" dirty="0"/>
              <a:t>&lt;/message&gt;</a:t>
            </a:r>
          </a:p>
          <a:p>
            <a:pPr marL="0" indent="0">
              <a:buNone/>
            </a:pPr>
            <a:r>
              <a:rPr lang="en-US" sz="7200" b="1" dirty="0"/>
              <a:t>&lt;message name="</a:t>
            </a:r>
            <a:r>
              <a:rPr lang="en-US" sz="7200" b="1" dirty="0" err="1"/>
              <a:t>wikiFindResponse</a:t>
            </a:r>
            <a:r>
              <a:rPr lang="en-US" sz="7200" b="1" dirty="0"/>
              <a:t>"&gt;</a:t>
            </a:r>
          </a:p>
          <a:p>
            <a:pPr marL="0" indent="0">
              <a:buNone/>
            </a:pPr>
            <a:r>
              <a:rPr lang="en-US" sz="7200" b="1" dirty="0"/>
              <a:t>&lt;part name="parameters" element="</a:t>
            </a:r>
            <a:r>
              <a:rPr lang="en-US" sz="7200" b="1" dirty="0" err="1"/>
              <a:t>tns:wikiFindResponse</a:t>
            </a:r>
            <a:r>
              <a:rPr lang="en-US" sz="7200" b="1" dirty="0"/>
              <a:t>"/&gt;</a:t>
            </a:r>
          </a:p>
          <a:p>
            <a:pPr marL="0" indent="0">
              <a:buNone/>
            </a:pPr>
            <a:r>
              <a:rPr lang="en-US" sz="7200" b="1" dirty="0"/>
              <a:t>&lt;/message&gt;</a:t>
            </a:r>
          </a:p>
          <a:p>
            <a:pPr marL="0" indent="0">
              <a:buNone/>
            </a:pPr>
            <a:r>
              <a:rPr lang="en-US" sz="7200" b="1" dirty="0"/>
              <a:t>&lt;</a:t>
            </a:r>
            <a:r>
              <a:rPr lang="en-US" sz="7200" b="1" dirty="0" err="1"/>
              <a:t>portType</a:t>
            </a:r>
            <a:r>
              <a:rPr lang="en-US" sz="7200" b="1" dirty="0"/>
              <a:t> name="</a:t>
            </a:r>
            <a:r>
              <a:rPr lang="en-US" sz="7200" b="1" dirty="0" err="1"/>
              <a:t>wikiSearch</a:t>
            </a:r>
            <a:r>
              <a:rPr lang="en-US" sz="7200" b="1" dirty="0"/>
              <a:t>"&gt;</a:t>
            </a:r>
          </a:p>
          <a:p>
            <a:pPr marL="0" indent="0">
              <a:buNone/>
            </a:pPr>
            <a:r>
              <a:rPr lang="en-US" sz="7200" b="1" dirty="0"/>
              <a:t>&lt;operation name="</a:t>
            </a:r>
            <a:r>
              <a:rPr lang="en-US" sz="7200" b="1" dirty="0" err="1"/>
              <a:t>wikiFind</a:t>
            </a:r>
            <a:r>
              <a:rPr lang="en-US" sz="7200" b="1" dirty="0"/>
              <a:t>"&gt;</a:t>
            </a:r>
          </a:p>
          <a:p>
            <a:pPr marL="0" indent="0">
              <a:buNone/>
            </a:pPr>
            <a:r>
              <a:rPr lang="en-US" sz="7200" b="1" dirty="0"/>
              <a:t>&lt;input </a:t>
            </a:r>
            <a:r>
              <a:rPr lang="en-US" sz="7200" b="1" dirty="0" err="1"/>
              <a:t>wsam:Action</a:t>
            </a:r>
            <a:r>
              <a:rPr lang="en-US" sz="7200" b="1" dirty="0"/>
              <a:t>="http://Wikipedia.org/</a:t>
            </a:r>
            <a:r>
              <a:rPr lang="en-US" sz="7200" b="1" dirty="0" err="1"/>
              <a:t>wikiSearch</a:t>
            </a:r>
            <a:r>
              <a:rPr lang="en-US" sz="7200" b="1" dirty="0"/>
              <a:t>/</a:t>
            </a:r>
            <a:r>
              <a:rPr lang="en-US" sz="7200" b="1" dirty="0" err="1"/>
              <a:t>wikiFindRequest</a:t>
            </a:r>
            <a:r>
              <a:rPr lang="en-US" sz="7200" b="1" dirty="0"/>
              <a:t>" message="</a:t>
            </a:r>
            <a:r>
              <a:rPr lang="en-US" sz="7200" b="1" dirty="0" err="1"/>
              <a:t>tns:wikiFind</a:t>
            </a:r>
            <a:r>
              <a:rPr lang="en-US" sz="7200" b="1" dirty="0"/>
              <a:t>"/&gt;</a:t>
            </a:r>
          </a:p>
          <a:p>
            <a:pPr marL="0" indent="0">
              <a:buNone/>
            </a:pPr>
            <a:r>
              <a:rPr lang="en-US" sz="7200" b="1" dirty="0"/>
              <a:t>&lt;output </a:t>
            </a:r>
            <a:r>
              <a:rPr lang="en-US" sz="7200" b="1" dirty="0" err="1"/>
              <a:t>wsam:Action</a:t>
            </a:r>
            <a:r>
              <a:rPr lang="en-US" sz="7200" b="1" dirty="0"/>
              <a:t>="http://Wikipedia.org/</a:t>
            </a:r>
            <a:r>
              <a:rPr lang="en-US" sz="7200" b="1" dirty="0" err="1"/>
              <a:t>wikiSearch</a:t>
            </a:r>
            <a:r>
              <a:rPr lang="en-US" sz="7200" b="1" dirty="0"/>
              <a:t>/</a:t>
            </a:r>
            <a:r>
              <a:rPr lang="en-US" sz="7200" b="1" dirty="0" err="1"/>
              <a:t>wikiFindResponse</a:t>
            </a:r>
            <a:r>
              <a:rPr lang="en-US" sz="7200" b="1" dirty="0"/>
              <a:t>" message="</a:t>
            </a:r>
            <a:r>
              <a:rPr lang="en-US" sz="7200" b="1" dirty="0" err="1"/>
              <a:t>tns:wikiFindResponse</a:t>
            </a:r>
            <a:r>
              <a:rPr lang="en-US" sz="7200" b="1" dirty="0"/>
              <a:t>"/&gt;</a:t>
            </a:r>
          </a:p>
          <a:p>
            <a:pPr marL="0" indent="0">
              <a:buNone/>
            </a:pPr>
            <a:r>
              <a:rPr lang="en-US" sz="7200" b="1" dirty="0"/>
              <a:t>&lt;/operation&gt;</a:t>
            </a:r>
          </a:p>
          <a:p>
            <a:pPr marL="0" indent="0">
              <a:buNone/>
            </a:pPr>
            <a:r>
              <a:rPr lang="en-US" sz="7200" b="1" dirty="0"/>
              <a:t>&lt;/</a:t>
            </a:r>
            <a:r>
              <a:rPr lang="en-US" sz="7200" b="1" dirty="0" err="1"/>
              <a:t>portType</a:t>
            </a:r>
            <a:r>
              <a:rPr lang="en-US" sz="7200" b="1" dirty="0" smtClean="0"/>
              <a:t>&gt;</a:t>
            </a:r>
          </a:p>
        </p:txBody>
      </p:sp>
      <p:pic>
        <p:nvPicPr>
          <p:cNvPr id="4" name="Picture 3" descr="500px-wikipedia-logo-v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76200"/>
            <a:ext cx="1742239" cy="15889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9067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WSDL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&lt;binding name="</a:t>
            </a:r>
            <a:r>
              <a:rPr lang="en-US" b="1" dirty="0" err="1"/>
              <a:t>wikiSearchPortBinding</a:t>
            </a:r>
            <a:r>
              <a:rPr lang="en-US" b="1" dirty="0"/>
              <a:t>" type="</a:t>
            </a:r>
            <a:r>
              <a:rPr lang="en-US" b="1" dirty="0" err="1"/>
              <a:t>tns:wikiSearch</a:t>
            </a:r>
            <a:r>
              <a:rPr lang="en-US" b="1" dirty="0"/>
              <a:t>"&gt;</a:t>
            </a:r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soap:binding</a:t>
            </a:r>
            <a:r>
              <a:rPr lang="en-US" b="1" dirty="0"/>
              <a:t> transport="http://schemas.xmlsoap.org/soap/http" style="document"/&gt;</a:t>
            </a:r>
          </a:p>
          <a:p>
            <a:pPr marL="0" indent="0">
              <a:buNone/>
            </a:pPr>
            <a:r>
              <a:rPr lang="en-US" b="1" dirty="0"/>
              <a:t>&lt;operation name="</a:t>
            </a:r>
            <a:r>
              <a:rPr lang="en-US" b="1" dirty="0" err="1"/>
              <a:t>wikiFind</a:t>
            </a:r>
            <a:r>
              <a:rPr lang="en-US" b="1" dirty="0"/>
              <a:t>"&gt;</a:t>
            </a:r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soap:operation</a:t>
            </a:r>
            <a:r>
              <a:rPr lang="en-US" b="1" dirty="0"/>
              <a:t> </a:t>
            </a:r>
            <a:r>
              <a:rPr lang="en-US" b="1" dirty="0" err="1"/>
              <a:t>soapAction</a:t>
            </a:r>
            <a:r>
              <a:rPr lang="en-US" b="1" dirty="0"/>
              <a:t>=""/&gt;</a:t>
            </a:r>
          </a:p>
          <a:p>
            <a:pPr marL="0" indent="0">
              <a:buNone/>
            </a:pPr>
            <a:r>
              <a:rPr lang="en-US" b="1" dirty="0"/>
              <a:t>&lt;input&gt;</a:t>
            </a:r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soap:body</a:t>
            </a:r>
            <a:r>
              <a:rPr lang="en-US" b="1" dirty="0"/>
              <a:t> use="literal"/&gt;</a:t>
            </a:r>
          </a:p>
          <a:p>
            <a:pPr marL="0" indent="0">
              <a:buNone/>
            </a:pPr>
            <a:r>
              <a:rPr lang="en-US" b="1" dirty="0"/>
              <a:t>&lt;/input&gt;</a:t>
            </a:r>
          </a:p>
          <a:p>
            <a:pPr marL="0" indent="0">
              <a:buNone/>
            </a:pPr>
            <a:r>
              <a:rPr lang="en-US" b="1" dirty="0"/>
              <a:t>&lt;output&gt;</a:t>
            </a:r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soap:body</a:t>
            </a:r>
            <a:r>
              <a:rPr lang="en-US" b="1" dirty="0"/>
              <a:t> use="literal"/&gt;</a:t>
            </a:r>
          </a:p>
          <a:p>
            <a:pPr marL="0" indent="0">
              <a:buNone/>
            </a:pPr>
            <a:r>
              <a:rPr lang="en-US" b="1" dirty="0"/>
              <a:t>&lt;/output&gt;</a:t>
            </a:r>
          </a:p>
          <a:p>
            <a:pPr marL="0" indent="0">
              <a:buNone/>
            </a:pPr>
            <a:r>
              <a:rPr lang="en-US" b="1" dirty="0"/>
              <a:t>&lt;/operation&gt;</a:t>
            </a:r>
          </a:p>
          <a:p>
            <a:pPr marL="0" indent="0">
              <a:buNone/>
            </a:pPr>
            <a:r>
              <a:rPr lang="en-US" b="1" dirty="0"/>
              <a:t>&lt;/binding&gt;</a:t>
            </a:r>
          </a:p>
          <a:p>
            <a:pPr marL="0" indent="0">
              <a:buNone/>
            </a:pPr>
            <a:r>
              <a:rPr lang="en-US" b="1" dirty="0"/>
              <a:t>&lt;service name="</a:t>
            </a:r>
            <a:r>
              <a:rPr lang="en-US" b="1" dirty="0" err="1"/>
              <a:t>wikiSearchService</a:t>
            </a:r>
            <a:r>
              <a:rPr lang="en-US" b="1" dirty="0"/>
              <a:t>"&gt;</a:t>
            </a:r>
          </a:p>
          <a:p>
            <a:pPr marL="0" indent="0">
              <a:buNone/>
            </a:pPr>
            <a:r>
              <a:rPr lang="en-US" b="1" dirty="0"/>
              <a:t>&lt;port name="</a:t>
            </a:r>
            <a:r>
              <a:rPr lang="en-US" b="1" dirty="0" err="1"/>
              <a:t>wikiSearchPort</a:t>
            </a:r>
            <a:r>
              <a:rPr lang="en-US" b="1" dirty="0"/>
              <a:t>" binding="</a:t>
            </a:r>
            <a:r>
              <a:rPr lang="en-US" b="1" dirty="0" err="1"/>
              <a:t>tns:wikiSearchPortBinding</a:t>
            </a:r>
            <a:r>
              <a:rPr lang="en-US" b="1" dirty="0"/>
              <a:t>"&gt;</a:t>
            </a:r>
          </a:p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soap:address</a:t>
            </a:r>
            <a:r>
              <a:rPr lang="en-US" b="1" dirty="0"/>
              <a:t> location="http://rakesh-pc:8080/</a:t>
            </a:r>
            <a:r>
              <a:rPr lang="en-US" b="1" dirty="0" err="1"/>
              <a:t>WikiEdit</a:t>
            </a:r>
            <a:r>
              <a:rPr lang="en-US" b="1" dirty="0"/>
              <a:t>/</a:t>
            </a:r>
            <a:r>
              <a:rPr lang="en-US" b="1" dirty="0" err="1"/>
              <a:t>wikiSearchService</a:t>
            </a:r>
            <a:r>
              <a:rPr lang="en-US" b="1" dirty="0"/>
              <a:t>"/&gt;</a:t>
            </a:r>
          </a:p>
          <a:p>
            <a:pPr marL="0" indent="0">
              <a:buNone/>
            </a:pPr>
            <a:r>
              <a:rPr lang="en-US" b="1" dirty="0"/>
              <a:t>&lt;/port&gt;</a:t>
            </a:r>
          </a:p>
          <a:p>
            <a:pPr marL="0" indent="0">
              <a:buNone/>
            </a:pPr>
            <a:r>
              <a:rPr lang="en-US" b="1" dirty="0"/>
              <a:t>&lt;/service&gt;</a:t>
            </a:r>
          </a:p>
          <a:p>
            <a:pPr marL="0" indent="0">
              <a:buNone/>
            </a:pPr>
            <a:r>
              <a:rPr lang="en-US" b="1" dirty="0"/>
              <a:t>&lt;/definitions&gt;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500px-wikipedia-logo-v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76200"/>
            <a:ext cx="1742239" cy="15889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602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SOAP - REQUEST</a:t>
            </a:r>
            <a:endParaRPr lang="en-US" dirty="0"/>
          </a:p>
        </p:txBody>
      </p:sp>
      <p:pic>
        <p:nvPicPr>
          <p:cNvPr id="7" name="Picture 6" descr="500px-wikipedia-logo-v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0" y="228600"/>
            <a:ext cx="1742239" cy="158892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524000"/>
            <a:ext cx="81534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smtClean="0"/>
              <a:t>&lt;?xml version="1.0" encoding="UTF-8"?&gt;</a:t>
            </a:r>
          </a:p>
          <a:p>
            <a:pPr>
              <a:buNone/>
            </a:pPr>
            <a:r>
              <a:rPr lang="en-US" sz="2000" b="1" dirty="0" smtClean="0"/>
              <a:t>&lt;S:Envelope </a:t>
            </a:r>
            <a:r>
              <a:rPr lang="en-US" sz="2000" b="1" dirty="0" err="1" smtClean="0"/>
              <a:t>xmlns:S</a:t>
            </a:r>
            <a:r>
              <a:rPr lang="en-US" sz="2000" b="1" dirty="0" smtClean="0"/>
              <a:t>="http://schemas.xmlsoap.org/soap/envelope/" </a:t>
            </a:r>
            <a:r>
              <a:rPr lang="en-US" sz="2000" b="1" dirty="0" err="1" smtClean="0"/>
              <a:t>xmlns:SOAP</a:t>
            </a:r>
            <a:r>
              <a:rPr lang="en-US" sz="2000" b="1" dirty="0" smtClean="0"/>
              <a:t>-ENV="http://schemas.xmlsoap.org/soap/envelope/"&gt;</a:t>
            </a:r>
          </a:p>
          <a:p>
            <a:pPr>
              <a:buNone/>
            </a:pPr>
            <a:r>
              <a:rPr lang="en-US" sz="2000" b="1" dirty="0" smtClean="0"/>
              <a:t>	&lt;SOAP-</a:t>
            </a:r>
            <a:r>
              <a:rPr lang="en-US" sz="2000" b="1" dirty="0" err="1" smtClean="0"/>
              <a:t>ENV:Header</a:t>
            </a:r>
            <a:r>
              <a:rPr lang="en-US" sz="2000" b="1" dirty="0" smtClean="0"/>
              <a:t>/&gt;</a:t>
            </a:r>
          </a:p>
          <a:p>
            <a:pPr>
              <a:buNone/>
            </a:pPr>
            <a:r>
              <a:rPr lang="en-US" sz="2000" b="1" dirty="0" smtClean="0"/>
              <a:t>	&lt;S:Body&gt; 	</a:t>
            </a:r>
          </a:p>
          <a:p>
            <a:pPr>
              <a:buNone/>
            </a:pPr>
            <a:r>
              <a:rPr lang="en-US" sz="2000" b="1" dirty="0" smtClean="0"/>
              <a:t>		&lt;ns2:wikiFind 						xmlns:ns2="http://Wikipedia.org/"&gt; </a:t>
            </a:r>
          </a:p>
          <a:p>
            <a:pPr>
              <a:buNone/>
            </a:pPr>
            <a:r>
              <a:rPr lang="en-US" sz="2000" b="1" dirty="0" smtClean="0"/>
              <a:t>			&lt;arg0&gt;</a:t>
            </a:r>
            <a:r>
              <a:rPr lang="en-US" sz="2000" b="1" dirty="0" err="1" smtClean="0"/>
              <a:t>Mykenism</a:t>
            </a:r>
            <a:r>
              <a:rPr lang="en-US" sz="2000" b="1" dirty="0" smtClean="0"/>
              <a:t>&lt;/arg0&gt; </a:t>
            </a:r>
          </a:p>
          <a:p>
            <a:pPr>
              <a:buNone/>
            </a:pPr>
            <a:r>
              <a:rPr lang="en-US" sz="2000" b="1" dirty="0" smtClean="0"/>
              <a:t>			&lt;/ns2:wikiFind&gt;</a:t>
            </a:r>
          </a:p>
          <a:p>
            <a:pPr>
              <a:buNone/>
            </a:pPr>
            <a:r>
              <a:rPr lang="en-US" sz="2000" b="1" dirty="0" smtClean="0"/>
              <a:t>	 &lt;/S:Body&gt; </a:t>
            </a:r>
          </a:p>
          <a:p>
            <a:pPr>
              <a:buNone/>
            </a:pPr>
            <a:r>
              <a:rPr lang="en-US" sz="2000" b="1" dirty="0" smtClean="0"/>
              <a:t>	&lt;/S:Envelope&gt;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9831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Targeted </a:t>
            </a:r>
            <a:r>
              <a:rPr lang="en-US" dirty="0" smtClean="0"/>
              <a:t>Users</a:t>
            </a:r>
          </a:p>
          <a:p>
            <a:r>
              <a:rPr lang="en-US" dirty="0" smtClean="0"/>
              <a:t>Related Work</a:t>
            </a:r>
            <a:endParaRPr lang="en-US" dirty="0" smtClean="0"/>
          </a:p>
          <a:p>
            <a:r>
              <a:rPr lang="en-US" dirty="0" smtClean="0"/>
              <a:t>Functional Requirements</a:t>
            </a:r>
          </a:p>
          <a:p>
            <a:r>
              <a:rPr lang="en-US" dirty="0"/>
              <a:t>BIG Data</a:t>
            </a:r>
          </a:p>
          <a:p>
            <a:r>
              <a:rPr lang="en-US" dirty="0"/>
              <a:t>Processing the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WSDL</a:t>
            </a:r>
          </a:p>
          <a:p>
            <a:r>
              <a:rPr lang="en-US" dirty="0" smtClean="0"/>
              <a:t>SOAP</a:t>
            </a:r>
          </a:p>
          <a:p>
            <a:r>
              <a:rPr lang="en-US" dirty="0"/>
              <a:t>Computing Services</a:t>
            </a:r>
          </a:p>
          <a:p>
            <a:r>
              <a:rPr lang="en-US" dirty="0"/>
              <a:t>Front </a:t>
            </a:r>
            <a:r>
              <a:rPr lang="en-US" dirty="0" smtClean="0"/>
              <a:t>End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Responsibilities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Future Enhancements</a:t>
            </a:r>
          </a:p>
          <a:p>
            <a:r>
              <a:rPr lang="en-US" dirty="0" smtClean="0"/>
              <a:t>References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500px-wikipedia-logo-v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6961" y="38100"/>
            <a:ext cx="2047039" cy="1866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196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29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&lt;?xml version="1.0" encoding="UTF-8"?&gt;&lt;S:Envelope </a:t>
            </a:r>
            <a:r>
              <a:rPr lang="en-US" sz="2000" b="1" dirty="0" err="1" smtClean="0"/>
              <a:t>xmlns:S</a:t>
            </a:r>
            <a:r>
              <a:rPr lang="en-US" sz="2000" b="1" dirty="0" smtClean="0"/>
              <a:t>="http://schemas.xmlsoap.org/soap/envelope/" </a:t>
            </a:r>
            <a:r>
              <a:rPr lang="en-US" sz="2000" b="1" dirty="0" err="1" smtClean="0"/>
              <a:t>xmlns:SOAP</a:t>
            </a:r>
            <a:r>
              <a:rPr lang="en-US" sz="2000" b="1" dirty="0" smtClean="0"/>
              <a:t>-ENV="http://schemas.xmlsoap.org/soap/envelope/"&gt;</a:t>
            </a:r>
          </a:p>
          <a:p>
            <a:pPr>
              <a:buNone/>
            </a:pPr>
            <a:r>
              <a:rPr lang="en-US" sz="2000" b="1" dirty="0" smtClean="0"/>
              <a:t>	 &lt;SOAP-</a:t>
            </a:r>
            <a:r>
              <a:rPr lang="en-US" sz="2000" b="1" dirty="0" err="1" smtClean="0"/>
              <a:t>ENV:Header</a:t>
            </a:r>
            <a:r>
              <a:rPr lang="en-US" sz="2000" b="1" dirty="0" smtClean="0"/>
              <a:t>/&gt;</a:t>
            </a:r>
          </a:p>
          <a:p>
            <a:pPr>
              <a:buNone/>
            </a:pPr>
            <a:r>
              <a:rPr lang="en-US" sz="2000" b="1" dirty="0" smtClean="0"/>
              <a:t>		 &lt;S:Body&gt; &lt;ns2:wikiFindResponse 		xmlns:ns2="http://Wikipedia.org/"&gt;	&lt;return&gt;http://en.wikipedia.org/wiki/Individualist_anarchism&lt;/return&gt; 	&lt;return&gt;http://en.wikipedia.org/wiki/Panarchism&lt;/return&gt; 	&lt;return&gt;http://en.wikipedia.org/wiki/Traditional_anarchism&lt;/return&gt;</a:t>
            </a:r>
          </a:p>
          <a:p>
            <a:pPr>
              <a:buNone/>
            </a:pPr>
            <a:r>
              <a:rPr lang="en-US" sz="2000" b="1" dirty="0" smtClean="0"/>
              <a:t>		&lt;/ns2:wikiFindResponse&gt; 	</a:t>
            </a:r>
          </a:p>
          <a:p>
            <a:pPr>
              <a:buNone/>
            </a:pPr>
            <a:r>
              <a:rPr lang="en-US" sz="2000" b="1" dirty="0" smtClean="0"/>
              <a:t>		&lt;/S:Body&gt;</a:t>
            </a:r>
          </a:p>
          <a:p>
            <a:pPr>
              <a:buNone/>
            </a:pPr>
            <a:r>
              <a:rPr lang="en-US" sz="2000" b="1" dirty="0" smtClean="0"/>
              <a:t> &lt;/S:Envelope&gt;</a:t>
            </a:r>
            <a:endParaRPr lang="en-US" sz="2000" b="1" dirty="0"/>
          </a:p>
        </p:txBody>
      </p:sp>
      <p:pic>
        <p:nvPicPr>
          <p:cNvPr id="5" name="Picture 4" descr="500px-wikipedia-logo-v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152400"/>
            <a:ext cx="1742239" cy="158892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SOAP – RESPONSE</a:t>
            </a:r>
            <a:endParaRPr kumimoji="0" lang="en-US" sz="4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Computing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800" dirty="0" smtClean="0"/>
              <a:t>WSDL</a:t>
            </a:r>
          </a:p>
          <a:p>
            <a:pPr marL="612648" lvl="2" indent="-283464">
              <a:spcBef>
                <a:spcPts val="600"/>
              </a:spcBef>
              <a:buClr>
                <a:schemeClr val="tx1"/>
              </a:buClr>
              <a:buSzPct val="80000"/>
              <a:buFont typeface="Wingdings 2"/>
              <a:buChar char=""/>
            </a:pPr>
            <a:r>
              <a:rPr lang="en-US" sz="36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Description of the contract of the web service.</a:t>
            </a:r>
          </a:p>
          <a:p>
            <a:pPr>
              <a:buClr>
                <a:schemeClr val="tx1"/>
              </a:buClr>
              <a:buNone/>
            </a:pP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sz="3800" dirty="0" smtClean="0"/>
              <a:t>SOAP/XML</a:t>
            </a:r>
          </a:p>
          <a:p>
            <a:pPr marL="612648" lvl="2" indent="-283464">
              <a:spcBef>
                <a:spcPts val="600"/>
              </a:spcBef>
              <a:buClr>
                <a:schemeClr val="tx1"/>
              </a:buClr>
              <a:buSzPct val="80000"/>
              <a:buFont typeface="Wingdings 2"/>
              <a:buChar char=""/>
            </a:pPr>
            <a:r>
              <a:rPr lang="en-US" sz="36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Enables the exchange of a structured information in the implementation of web services in a network</a:t>
            </a:r>
            <a:r>
              <a:rPr lang="en-US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</a:p>
          <a:p>
            <a:pPr marL="612648" lvl="2" indent="-283464">
              <a:spcBef>
                <a:spcPts val="600"/>
              </a:spcBef>
              <a:buClr>
                <a:schemeClr val="tx1"/>
              </a:buClr>
              <a:buSzPct val="80000"/>
              <a:buFont typeface="Wingdings 2"/>
              <a:buChar char=""/>
            </a:pPr>
            <a:endParaRPr lang="en-US" sz="1800" dirty="0" smtClean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>
              <a:buClr>
                <a:schemeClr val="tx1"/>
              </a:buClr>
            </a:pPr>
            <a:r>
              <a:rPr lang="en-US" sz="3800" dirty="0" smtClean="0"/>
              <a:t>Glass Fish</a:t>
            </a:r>
          </a:p>
          <a:p>
            <a:pPr marL="612648" lvl="2" indent="-283464">
              <a:spcBef>
                <a:spcPts val="600"/>
              </a:spcBef>
              <a:buClr>
                <a:schemeClr val="tx1"/>
              </a:buClr>
              <a:buSzPct val="80000"/>
              <a:buFont typeface="Wingdings 2"/>
              <a:buChar char=""/>
            </a:pPr>
            <a:r>
              <a:rPr lang="en-US" sz="36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XML-based web service framework which is used to expose web services by generating WSDLs.</a:t>
            </a:r>
          </a:p>
          <a:p>
            <a:pPr>
              <a:buClr>
                <a:schemeClr val="tx1"/>
              </a:buClr>
              <a:buNone/>
            </a:pP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sz="3800" dirty="0" err="1" smtClean="0"/>
              <a:t>BlueGrit</a:t>
            </a:r>
            <a:endParaRPr lang="en-US" sz="3800" dirty="0" smtClean="0"/>
          </a:p>
          <a:p>
            <a:pPr marL="612648" lvl="2" indent="-283464">
              <a:spcBef>
                <a:spcPts val="600"/>
              </a:spcBef>
              <a:buClr>
                <a:schemeClr val="tx1"/>
              </a:buClr>
              <a:buSzPct val="80000"/>
              <a:buFont typeface="Wingdings 2"/>
              <a:buChar char=""/>
            </a:pPr>
            <a:r>
              <a:rPr lang="en-US" sz="36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Enables data processing by providing a cloud-computing framework.</a:t>
            </a:r>
          </a:p>
          <a:p>
            <a:pPr marL="612648" lvl="2" indent="-283464">
              <a:spcBef>
                <a:spcPts val="600"/>
              </a:spcBef>
              <a:buClr>
                <a:schemeClr val="tx1"/>
              </a:buClr>
              <a:buSzPct val="80000"/>
              <a:buFont typeface="Wingdings 2"/>
              <a:buChar char=""/>
            </a:pPr>
            <a:endParaRPr lang="en-US" sz="3600" dirty="0" smtClean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endParaRPr lang="en-US" dirty="0"/>
          </a:p>
        </p:txBody>
      </p:sp>
      <p:pic>
        <p:nvPicPr>
          <p:cNvPr id="4" name="Picture 3" descr="500px-wikipedia-logo-v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228600"/>
            <a:ext cx="1742239" cy="1588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Computing Services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lvl="1" indent="-283464">
              <a:spcBef>
                <a:spcPts val="600"/>
              </a:spcBef>
              <a:buClr>
                <a:schemeClr val="tx1"/>
              </a:buClr>
              <a:buSzPct val="80000"/>
            </a:pPr>
            <a:r>
              <a:rPr lang="en-US" sz="3200" dirty="0" smtClean="0">
                <a:sym typeface="Libre Baskerville"/>
              </a:rPr>
              <a:t>Wikipedia Dumps</a:t>
            </a:r>
          </a:p>
          <a:p>
            <a:pPr marL="612648" lvl="2" indent="-283464">
              <a:spcBef>
                <a:spcPts val="600"/>
              </a:spcBef>
              <a:buClr>
                <a:schemeClr val="tx1"/>
              </a:buClr>
              <a:buSzPct val="80000"/>
              <a:buFont typeface="Wingdings 2"/>
              <a:buChar char=""/>
            </a:pPr>
            <a:r>
              <a:rPr lang="en-US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Dumps (text format) provided by Wikimedia Foundation. </a:t>
            </a:r>
          </a:p>
          <a:p>
            <a:pPr marL="612648" lvl="2" indent="-283464">
              <a:spcBef>
                <a:spcPts val="600"/>
              </a:spcBef>
              <a:buClr>
                <a:schemeClr val="tx1"/>
              </a:buClr>
              <a:buSzPct val="80000"/>
              <a:buFont typeface="Wingdings 2"/>
              <a:buChar char=""/>
            </a:pPr>
            <a:r>
              <a:rPr lang="en-US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Revisions in the main namespace.</a:t>
            </a:r>
          </a:p>
          <a:p>
            <a:pPr marL="365760" lvl="1" indent="-283464">
              <a:spcBef>
                <a:spcPts val="600"/>
              </a:spcBef>
              <a:buClr>
                <a:schemeClr val="tx1"/>
              </a:buClr>
              <a:buSzPct val="80000"/>
              <a:buFont typeface="Wingdings 2"/>
              <a:buChar char=""/>
            </a:pPr>
            <a:endParaRPr lang="en-US" sz="2300" dirty="0" smtClean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65760" lvl="1" indent="-283464">
              <a:spcBef>
                <a:spcPts val="600"/>
              </a:spcBef>
              <a:buClr>
                <a:schemeClr val="tx1"/>
              </a:buClr>
              <a:buSzPct val="80000"/>
              <a:buFont typeface="Wingdings 2"/>
              <a:buChar char=""/>
            </a:pPr>
            <a:r>
              <a:rPr lang="en-US" sz="3200" dirty="0" smtClean="0">
                <a:sym typeface="Libre Baskerville"/>
              </a:rPr>
              <a:t>MYSQL</a:t>
            </a:r>
          </a:p>
          <a:p>
            <a:pPr marL="612648" lvl="2" indent="-283464">
              <a:spcBef>
                <a:spcPts val="600"/>
              </a:spcBef>
              <a:buClr>
                <a:schemeClr val="tx1"/>
              </a:buClr>
              <a:buSzPct val="80000"/>
              <a:buFont typeface="Wingdings 2"/>
              <a:buChar char=""/>
            </a:pPr>
            <a:r>
              <a:rPr lang="en-US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Open source RDBMS used to store and access tables from the Wikipedia dumps.</a:t>
            </a:r>
          </a:p>
          <a:p>
            <a:pPr marL="612648" lvl="2" indent="-283464">
              <a:spcBef>
                <a:spcPts val="600"/>
              </a:spcBef>
              <a:buClr>
                <a:schemeClr val="tx1"/>
              </a:buClr>
              <a:buSzPct val="80000"/>
              <a:buFont typeface="Wingdings 2"/>
              <a:buChar char=""/>
            </a:pPr>
            <a:endParaRPr lang="en-US" dirty="0" smtClean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29768" lvl="1" indent="-283464">
              <a:spcBef>
                <a:spcPts val="600"/>
              </a:spcBef>
              <a:buClr>
                <a:schemeClr val="tx1"/>
              </a:buClr>
              <a:buSzPct val="80000"/>
              <a:buFont typeface="Wingdings 2"/>
              <a:buChar char=""/>
            </a:pPr>
            <a:r>
              <a:rPr lang="en-US" sz="3200" dirty="0" smtClean="0">
                <a:sym typeface="Libre Baskerville"/>
              </a:rPr>
              <a:t>Java</a:t>
            </a:r>
          </a:p>
          <a:p>
            <a:pPr marL="612648" lvl="2" indent="-283464">
              <a:spcBef>
                <a:spcPts val="600"/>
              </a:spcBef>
              <a:buClr>
                <a:schemeClr val="tx1"/>
              </a:buClr>
              <a:buSzPct val="80000"/>
              <a:buFont typeface="Wingdings 2"/>
              <a:buChar char=""/>
            </a:pPr>
            <a:r>
              <a:rPr lang="en-US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Used to provide the framework of the service.</a:t>
            </a:r>
          </a:p>
          <a:p>
            <a:pPr marL="612648" lvl="2" indent="-283464">
              <a:spcBef>
                <a:spcPts val="600"/>
              </a:spcBef>
              <a:buClr>
                <a:schemeClr val="tx1"/>
              </a:buClr>
              <a:buSzPct val="80000"/>
              <a:buFont typeface="Wingdings 2"/>
              <a:buChar char=""/>
            </a:pPr>
            <a:r>
              <a:rPr lang="en-US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Connecting with the MYSQL database.</a:t>
            </a:r>
          </a:p>
          <a:p>
            <a:pPr marL="612648" lvl="2" indent="-283464">
              <a:spcBef>
                <a:spcPts val="600"/>
              </a:spcBef>
              <a:buClr>
                <a:schemeClr val="tx1"/>
              </a:buClr>
              <a:buSzPct val="80000"/>
              <a:buFont typeface="Wingdings 2"/>
              <a:buChar char=""/>
            </a:pPr>
            <a:endParaRPr lang="en-US" sz="2900" dirty="0" smtClean="0">
              <a:sym typeface="Libre Baskerville"/>
            </a:endParaRPr>
          </a:p>
          <a:p>
            <a:pPr marL="429768" lvl="1" indent="-283464">
              <a:spcBef>
                <a:spcPts val="600"/>
              </a:spcBef>
              <a:buClr>
                <a:schemeClr val="tx1"/>
              </a:buClr>
              <a:buSzPct val="80000"/>
              <a:buFont typeface="Wingdings 2"/>
              <a:buChar char=""/>
            </a:pPr>
            <a:endParaRPr lang="en-US" dirty="0" smtClean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endParaRPr lang="en-US" dirty="0"/>
          </a:p>
        </p:txBody>
      </p:sp>
      <p:pic>
        <p:nvPicPr>
          <p:cNvPr id="4" name="Picture 3" descr="500px-wikipedia-logo-v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228600"/>
            <a:ext cx="1742239" cy="1588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Front End – Login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front page consists of</a:t>
            </a:r>
          </a:p>
          <a:p>
            <a:pPr lvl="1"/>
            <a:r>
              <a:rPr lang="en-US" dirty="0" smtClean="0"/>
              <a:t>A short description of the service.</a:t>
            </a:r>
          </a:p>
          <a:p>
            <a:pPr lvl="1"/>
            <a:r>
              <a:rPr lang="en-US" dirty="0" smtClean="0"/>
              <a:t>User login </a:t>
            </a:r>
          </a:p>
          <a:p>
            <a:pPr lvl="1"/>
            <a:r>
              <a:rPr lang="en-US" dirty="0" smtClean="0"/>
              <a:t>Registration button</a:t>
            </a:r>
          </a:p>
          <a:p>
            <a:pPr lvl="1"/>
            <a:endParaRPr lang="en-US" dirty="0"/>
          </a:p>
        </p:txBody>
      </p:sp>
      <p:pic>
        <p:nvPicPr>
          <p:cNvPr id="4" name="Picture 3" descr="500px-wikipedia-logo-v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228600"/>
            <a:ext cx="1742239" cy="1588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Front End – Login </a:t>
            </a:r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16266"/>
            <a:ext cx="8229600" cy="438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500px-wikipedia-logo-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228600"/>
            <a:ext cx="1742239" cy="1588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Front End –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registration page consists of fields that accept</a:t>
            </a:r>
          </a:p>
          <a:p>
            <a:pPr lvl="1"/>
            <a:r>
              <a:rPr lang="en-US" dirty="0" smtClean="0"/>
              <a:t>Wikipedia username</a:t>
            </a:r>
          </a:p>
          <a:p>
            <a:pPr lvl="1"/>
            <a:r>
              <a:rPr lang="en-US" dirty="0" smtClean="0"/>
              <a:t>Email ID</a:t>
            </a:r>
          </a:p>
          <a:p>
            <a:pPr lvl="1"/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Area of interest</a:t>
            </a:r>
            <a:endParaRPr lang="en-US" dirty="0"/>
          </a:p>
        </p:txBody>
      </p:sp>
      <p:pic>
        <p:nvPicPr>
          <p:cNvPr id="4" name="Picture 3" descr="500px-wikipedia-logo-v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228600"/>
            <a:ext cx="1742239" cy="1588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Front End – Registration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16266"/>
            <a:ext cx="8229600" cy="438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500px-wikipedia-logo-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239878"/>
            <a:ext cx="1742239" cy="1588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List of Links to Suggested Articles</a:t>
            </a:r>
            <a:endParaRPr lang="en-US" dirty="0"/>
          </a:p>
        </p:txBody>
      </p:sp>
      <p:pic>
        <p:nvPicPr>
          <p:cNvPr id="4" name="Picture 3" descr="500px-wikipedia-logo-v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152400"/>
            <a:ext cx="1742239" cy="1588922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716266"/>
            <a:ext cx="8458200" cy="4989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6312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User Login and Authentication</a:t>
            </a:r>
          </a:p>
          <a:p>
            <a:endParaRPr lang="en-US" dirty="0" smtClean="0"/>
          </a:p>
          <a:p>
            <a:r>
              <a:rPr lang="en-US" dirty="0" smtClean="0"/>
              <a:t>Encrypting the user password with MD5 while storing in the database.</a:t>
            </a:r>
          </a:p>
          <a:p>
            <a:endParaRPr lang="en-US" dirty="0" smtClean="0"/>
          </a:p>
          <a:p>
            <a:r>
              <a:rPr lang="en-US" dirty="0" smtClean="0"/>
              <a:t>Validating Wikipedia User ID</a:t>
            </a:r>
            <a:endParaRPr lang="en-US" dirty="0"/>
          </a:p>
        </p:txBody>
      </p:sp>
      <p:pic>
        <p:nvPicPr>
          <p:cNvPr id="4" name="Picture 3" descr="500px-wikipedia-logo-v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228600"/>
            <a:ext cx="1742239" cy="1588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46236"/>
            <a:ext cx="8382000" cy="48307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Combined Responsibilities</a:t>
            </a:r>
          </a:p>
          <a:p>
            <a:pPr lvl="1"/>
            <a:r>
              <a:rPr lang="en-US" dirty="0" smtClean="0"/>
              <a:t>Final Paper and Presentation</a:t>
            </a:r>
          </a:p>
          <a:p>
            <a:pPr lvl="1"/>
            <a:r>
              <a:rPr lang="en-US" dirty="0" smtClean="0"/>
              <a:t>Testing the Web Service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Gargee</a:t>
            </a:r>
            <a:endParaRPr lang="en-US" dirty="0" smtClean="0"/>
          </a:p>
          <a:p>
            <a:pPr lvl="1"/>
            <a:r>
              <a:rPr lang="en-US" dirty="0" smtClean="0"/>
              <a:t>User Interface Design including creating HTML web page, Authentication System and WSDL.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Rakesh</a:t>
            </a:r>
            <a:endParaRPr lang="en-US" dirty="0" smtClean="0"/>
          </a:p>
          <a:p>
            <a:pPr lvl="1"/>
            <a:r>
              <a:rPr lang="en-US" dirty="0" smtClean="0"/>
              <a:t>Working with Big Data, preprocessing it and importing it to MYSQL database.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Vivek</a:t>
            </a:r>
            <a:endParaRPr lang="en-US" dirty="0" smtClean="0"/>
          </a:p>
          <a:p>
            <a:pPr lvl="1"/>
            <a:r>
              <a:rPr lang="en-US" dirty="0" smtClean="0"/>
              <a:t>Integrating the front end with </a:t>
            </a:r>
            <a:r>
              <a:rPr lang="en-US" dirty="0" err="1" smtClean="0"/>
              <a:t>DBPedia</a:t>
            </a:r>
            <a:r>
              <a:rPr lang="en-US" dirty="0" smtClean="0"/>
              <a:t> and filtering the outgoing links from </a:t>
            </a:r>
            <a:r>
              <a:rPr lang="en-US" dirty="0" err="1" smtClean="0"/>
              <a:t>DBPedia</a:t>
            </a:r>
            <a:r>
              <a:rPr lang="en-US" dirty="0" smtClean="0"/>
              <a:t> based on the User’s Area of Interest  and also handling the further interactions between the systems to provide the required service.</a:t>
            </a:r>
          </a:p>
        </p:txBody>
      </p:sp>
      <p:pic>
        <p:nvPicPr>
          <p:cNvPr id="4" name="Picture 3" descr="500px-wikipedia-logo-v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228600"/>
            <a:ext cx="1742239" cy="1588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WIKIEDIT is a service for suggesting Wikipedia pages to edit.</a:t>
            </a:r>
          </a:p>
          <a:p>
            <a:endParaRPr lang="en-US" sz="2400" dirty="0" smtClean="0"/>
          </a:p>
          <a:p>
            <a:r>
              <a:rPr lang="en-US" sz="2400" dirty="0" smtClean="0"/>
              <a:t>Pages are suggested to users based on their editing history and Area of Interest.</a:t>
            </a:r>
          </a:p>
          <a:p>
            <a:endParaRPr lang="en-US" sz="2400" dirty="0" smtClean="0"/>
          </a:p>
          <a:p>
            <a:r>
              <a:rPr lang="en-US" sz="2400" dirty="0" smtClean="0"/>
              <a:t>A simple Web Service is created and each user must register by providing the below details:</a:t>
            </a:r>
          </a:p>
          <a:p>
            <a:pPr lvl="1"/>
            <a:r>
              <a:rPr lang="en-US" sz="2400" dirty="0" smtClean="0"/>
              <a:t>Valid Wikipedia User Name</a:t>
            </a:r>
          </a:p>
          <a:p>
            <a:pPr lvl="1"/>
            <a:r>
              <a:rPr lang="en-US" sz="2400" dirty="0" smtClean="0"/>
              <a:t>Area of Interest</a:t>
            </a:r>
          </a:p>
          <a:p>
            <a:pPr lvl="1"/>
            <a:r>
              <a:rPr lang="en-US" sz="2400" dirty="0" smtClean="0"/>
              <a:t>Email Address</a:t>
            </a:r>
            <a:endParaRPr lang="en-US" sz="2400" dirty="0"/>
          </a:p>
        </p:txBody>
      </p:sp>
      <p:pic>
        <p:nvPicPr>
          <p:cNvPr id="4" name="Picture 3" descr="500px-wikipedia-logo-v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228600"/>
            <a:ext cx="1742239" cy="1588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err="1" smtClean="0"/>
              <a:t>MapReduce</a:t>
            </a:r>
            <a:r>
              <a:rPr lang="en-US" dirty="0" smtClean="0"/>
              <a:t> to preprocess the data.</a:t>
            </a:r>
          </a:p>
          <a:p>
            <a:endParaRPr lang="en-US" dirty="0" smtClean="0"/>
          </a:p>
          <a:p>
            <a:r>
              <a:rPr lang="en-US" dirty="0" smtClean="0"/>
              <a:t>Extracting username, title and the category of the page from the dumps.</a:t>
            </a:r>
          </a:p>
          <a:p>
            <a:endParaRPr lang="en-US" dirty="0" smtClean="0"/>
          </a:p>
          <a:p>
            <a:r>
              <a:rPr lang="en-US" dirty="0" smtClean="0"/>
              <a:t>Implementing the entire project by the deadline.</a:t>
            </a:r>
            <a:endParaRPr lang="en-US" dirty="0"/>
          </a:p>
        </p:txBody>
      </p:sp>
      <p:pic>
        <p:nvPicPr>
          <p:cNvPr id="4" name="Picture 3" descr="500px-wikipedia-logo-v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228600"/>
            <a:ext cx="1742239" cy="1588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Suggestions based on location</a:t>
            </a:r>
          </a:p>
          <a:p>
            <a:pPr lvl="1"/>
            <a:endParaRPr lang="en-US" dirty="0"/>
          </a:p>
          <a:p>
            <a:r>
              <a:rPr lang="en-US" dirty="0" smtClean="0"/>
              <a:t>Socializing</a:t>
            </a:r>
          </a:p>
          <a:p>
            <a:pPr lvl="1"/>
            <a:r>
              <a:rPr lang="en-US" dirty="0" smtClean="0"/>
              <a:t>Provide groups where users get to meet people who have edited the same types of pages.</a:t>
            </a:r>
          </a:p>
          <a:p>
            <a:pPr lvl="1"/>
            <a:r>
              <a:rPr lang="en-US" dirty="0" smtClean="0"/>
              <a:t>Provide a provision in the groups where users get to see the pages that other user’s have edited.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500px-wikipedia-logo-v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228600"/>
            <a:ext cx="1742239" cy="15889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4161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5500" dirty="0" smtClean="0"/>
              <a:t>Auer, </a:t>
            </a:r>
            <a:r>
              <a:rPr lang="en-US" sz="5500" dirty="0" err="1" smtClean="0"/>
              <a:t>Bizer</a:t>
            </a:r>
            <a:r>
              <a:rPr lang="en-US" sz="5500" dirty="0" smtClean="0"/>
              <a:t>, </a:t>
            </a:r>
            <a:r>
              <a:rPr lang="en-US" sz="5500" dirty="0" err="1" smtClean="0"/>
              <a:t>Kobi</a:t>
            </a:r>
            <a:r>
              <a:rPr lang="en-US" sz="5500" dirty="0" smtClean="0"/>
              <a:t>, </a:t>
            </a:r>
            <a:r>
              <a:rPr lang="en-US" sz="5500" dirty="0" err="1" smtClean="0"/>
              <a:t>Larov</a:t>
            </a:r>
            <a:r>
              <a:rPr lang="en-US" sz="5500" dirty="0" smtClean="0"/>
              <a:t>, Lehmann, </a:t>
            </a:r>
            <a:r>
              <a:rPr lang="en-US" sz="5500" dirty="0" err="1" smtClean="0"/>
              <a:t>Cyganiak</a:t>
            </a:r>
            <a:r>
              <a:rPr lang="en-US" sz="5500" dirty="0" smtClean="0"/>
              <a:t>, Ives.“</a:t>
            </a:r>
            <a:r>
              <a:rPr lang="en-US" sz="5500" dirty="0" err="1" smtClean="0"/>
              <a:t>DBPedia</a:t>
            </a:r>
            <a:r>
              <a:rPr lang="en-US" sz="5500" dirty="0" smtClean="0"/>
              <a:t>: A Nucleus for a Web of Open Data” http://www.cis.upenn.edu/~zives/research/dbpedia.pdf</a:t>
            </a:r>
          </a:p>
          <a:p>
            <a:pPr>
              <a:lnSpc>
                <a:spcPct val="120000"/>
              </a:lnSpc>
            </a:pPr>
            <a:r>
              <a:rPr lang="en-US" sz="5500" dirty="0" smtClean="0"/>
              <a:t>Mendes, </a:t>
            </a:r>
            <a:r>
              <a:rPr lang="en-US" sz="5500" dirty="0" err="1" smtClean="0"/>
              <a:t>Jakobi</a:t>
            </a:r>
            <a:r>
              <a:rPr lang="en-US" sz="5500" dirty="0" smtClean="0"/>
              <a:t>, Garcia-Silva, </a:t>
            </a:r>
            <a:r>
              <a:rPr lang="en-US" sz="5500" dirty="0" err="1" smtClean="0"/>
              <a:t>Bizer</a:t>
            </a:r>
            <a:r>
              <a:rPr lang="en-US" sz="5500" dirty="0" smtClean="0"/>
              <a:t>. “</a:t>
            </a:r>
            <a:r>
              <a:rPr lang="en-US" sz="5500" dirty="0" err="1" smtClean="0"/>
              <a:t>DBPedia</a:t>
            </a:r>
            <a:r>
              <a:rPr lang="en-US" sz="5500" dirty="0" smtClean="0"/>
              <a:t> Spotlight: Shedding Light on the Web of Documents”</a:t>
            </a:r>
          </a:p>
          <a:p>
            <a:pPr>
              <a:lnSpc>
                <a:spcPct val="120000"/>
              </a:lnSpc>
              <a:buNone/>
            </a:pPr>
            <a:r>
              <a:rPr lang="en-US" sz="5500" dirty="0" smtClean="0"/>
              <a:t>	http://www.wiwiss.fuberlin.de/en/institute/pwo/bizer/research/publications/Mendes-Jakob-GarciaSilva-Bizer-DBpediaSpotlight-ISEM2011.pdf</a:t>
            </a:r>
          </a:p>
          <a:p>
            <a:pPr>
              <a:lnSpc>
                <a:spcPct val="120000"/>
              </a:lnSpc>
            </a:pPr>
            <a:r>
              <a:rPr lang="en-US" sz="5500" dirty="0" smtClean="0"/>
              <a:t>http://dbpedia.org/About</a:t>
            </a:r>
          </a:p>
          <a:p>
            <a:pPr>
              <a:lnSpc>
                <a:spcPct val="120000"/>
              </a:lnSpc>
            </a:pPr>
            <a:r>
              <a:rPr lang="en-US" sz="5500" dirty="0" smtClean="0"/>
              <a:t>http://en.wikipedia.org/wiki/User:SuggestBot</a:t>
            </a:r>
          </a:p>
          <a:p>
            <a:pPr>
              <a:lnSpc>
                <a:spcPct val="120000"/>
              </a:lnSpc>
            </a:pPr>
            <a:r>
              <a:rPr lang="en-US" sz="5500" dirty="0" smtClean="0"/>
              <a:t>http://www.w3schools.com/</a:t>
            </a:r>
          </a:p>
          <a:p>
            <a:endParaRPr lang="en-US" dirty="0" smtClean="0"/>
          </a:p>
        </p:txBody>
      </p:sp>
      <p:pic>
        <p:nvPicPr>
          <p:cNvPr id="4" name="Picture 3" descr="500px-wikipedia-logo-v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228600"/>
            <a:ext cx="1742239" cy="1588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498080" cy="5638800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5400" dirty="0" smtClean="0"/>
              <a:t>THANK  YOU!!</a:t>
            </a:r>
          </a:p>
          <a:p>
            <a:pPr algn="ctr">
              <a:buNone/>
            </a:pPr>
            <a:r>
              <a:rPr lang="en-US" sz="4800" dirty="0" smtClean="0"/>
              <a:t>QUESTIONS??</a:t>
            </a:r>
            <a:endParaRPr lang="en-US" sz="4800" dirty="0"/>
          </a:p>
        </p:txBody>
      </p:sp>
      <p:pic>
        <p:nvPicPr>
          <p:cNvPr id="4" name="Picture 3" descr="500px-wikipedia-logo-v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228600"/>
            <a:ext cx="1742239" cy="1588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the required Big Data and Data Sets are retrieved from the Wikipedia dumps </a:t>
            </a:r>
          </a:p>
          <a:p>
            <a:endParaRPr lang="en-US" dirty="0" smtClean="0"/>
          </a:p>
          <a:p>
            <a:r>
              <a:rPr lang="en-US" dirty="0" smtClean="0"/>
              <a:t>The dumps consists of various revisions along with their user names and the titles of the pages they have edited along with the other details.</a:t>
            </a:r>
          </a:p>
          <a:p>
            <a:endParaRPr lang="en-US" dirty="0" smtClean="0"/>
          </a:p>
          <a:p>
            <a:r>
              <a:rPr lang="en-US" dirty="0" smtClean="0"/>
              <a:t>Along with the help of SQL and Map Reduction, we have retrieved the username and title of the page.</a:t>
            </a:r>
          </a:p>
        </p:txBody>
      </p:sp>
      <p:pic>
        <p:nvPicPr>
          <p:cNvPr id="4" name="Picture 3" descr="500px-wikipedia-logo-v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152400"/>
            <a:ext cx="1742239" cy="1588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Targeted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Enthusiastic Wikipedia Users who have contributed in Wikipedia and wish to make further contributions.</a:t>
            </a:r>
          </a:p>
          <a:p>
            <a:pPr lvl="1"/>
            <a:endParaRPr lang="en-US" dirty="0"/>
          </a:p>
        </p:txBody>
      </p:sp>
      <p:pic>
        <p:nvPicPr>
          <p:cNvPr id="4" name="Picture 3" descr="500px-wikipedia-logo-v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228600"/>
            <a:ext cx="1742239" cy="1588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SuggestBot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- It is a program that attempts to help Wikipedia users find pages to edit based on their past contributions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u="sng" dirty="0" smtClean="0"/>
              <a:t>Limitations:</a:t>
            </a:r>
          </a:p>
          <a:p>
            <a:pPr lvl="1"/>
            <a:r>
              <a:rPr lang="en-US" dirty="0" smtClean="0"/>
              <a:t>Suggestions are provided based on only edit history and no user centered information is not taken into consideration.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algn="l"/>
            <a:r>
              <a:rPr lang="en-US" sz="6000" dirty="0" smtClean="0"/>
              <a:t>Related Work</a:t>
            </a:r>
            <a:endParaRPr lang="en-US" dirty="0"/>
          </a:p>
        </p:txBody>
      </p:sp>
      <p:pic>
        <p:nvPicPr>
          <p:cNvPr id="5" name="Picture 4" descr="500px-wikipedia-logo-v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228600"/>
            <a:ext cx="1742239" cy="1588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3536"/>
            <a:ext cx="8458200" cy="1143000"/>
          </a:xfrm>
        </p:spPr>
        <p:txBody>
          <a:bodyPr/>
          <a:lstStyle/>
          <a:p>
            <a:pPr algn="l"/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500" dirty="0" smtClean="0"/>
              <a:t>User Inputs:</a:t>
            </a:r>
          </a:p>
          <a:p>
            <a:pPr lvl="1"/>
            <a:r>
              <a:rPr lang="en-US" sz="4500" dirty="0" smtClean="0"/>
              <a:t>Registering with our System.</a:t>
            </a:r>
          </a:p>
          <a:p>
            <a:pPr lvl="1"/>
            <a:r>
              <a:rPr lang="en-US" sz="4500" dirty="0" smtClean="0"/>
              <a:t>Providing their Wikipedia Username, Email Id and Area of Interest.</a:t>
            </a:r>
          </a:p>
          <a:p>
            <a:pPr lvl="1"/>
            <a:endParaRPr lang="en-US" sz="4500" dirty="0" smtClean="0"/>
          </a:p>
          <a:p>
            <a:r>
              <a:rPr lang="en-US" sz="4500" dirty="0" smtClean="0"/>
              <a:t>Processing</a:t>
            </a:r>
          </a:p>
          <a:p>
            <a:pPr lvl="1"/>
            <a:r>
              <a:rPr lang="en-US" sz="4500" dirty="0" smtClean="0"/>
              <a:t>Authenticating the Wikipedia Username.</a:t>
            </a:r>
          </a:p>
          <a:p>
            <a:pPr lvl="1"/>
            <a:r>
              <a:rPr lang="en-US" sz="4500" dirty="0" smtClean="0"/>
              <a:t>Look up the User’s edit history.</a:t>
            </a:r>
          </a:p>
          <a:p>
            <a:pPr lvl="1"/>
            <a:r>
              <a:rPr lang="en-US" sz="4500" dirty="0" smtClean="0"/>
              <a:t>Find pages related to User’s edit history and area of interest.</a:t>
            </a:r>
          </a:p>
          <a:p>
            <a:endParaRPr lang="en-US" sz="4500" dirty="0" smtClean="0"/>
          </a:p>
          <a:p>
            <a:r>
              <a:rPr lang="en-US" sz="4500" dirty="0" smtClean="0"/>
              <a:t>Output to Users:</a:t>
            </a:r>
          </a:p>
          <a:p>
            <a:pPr lvl="1"/>
            <a:r>
              <a:rPr lang="en-US" sz="4500" dirty="0" smtClean="0"/>
              <a:t>Links to Suggested Wikipedia pages to edit.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 descr="500px-wikipedia-logo-v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228600"/>
            <a:ext cx="1742239" cy="1588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6000" dirty="0" smtClean="0"/>
              <a:t>BIG 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Wikipedia edit history data </a:t>
            </a:r>
          </a:p>
          <a:p>
            <a:pPr lvl="1">
              <a:buNone/>
            </a:pPr>
            <a:r>
              <a:rPr lang="en-US" dirty="0" smtClean="0"/>
              <a:t>		- About </a:t>
            </a:r>
            <a:r>
              <a:rPr lang="en-US" dirty="0" smtClean="0">
                <a:solidFill>
                  <a:srgbClr val="FF0000"/>
                </a:solidFill>
              </a:rPr>
              <a:t>4  TB (compressed)</a:t>
            </a:r>
            <a:endParaRPr lang="en-US" dirty="0" smtClean="0"/>
          </a:p>
          <a:p>
            <a:r>
              <a:rPr lang="en-US" dirty="0" smtClean="0"/>
              <a:t>Wikipedia Revisions in the main namespace </a:t>
            </a:r>
          </a:p>
          <a:p>
            <a:pPr lvl="2">
              <a:buNone/>
            </a:pPr>
            <a:r>
              <a:rPr lang="en-US" dirty="0" smtClean="0"/>
              <a:t>	- </a:t>
            </a:r>
            <a:r>
              <a:rPr lang="en-US" sz="2800" dirty="0" smtClean="0"/>
              <a:t>400 GB </a:t>
            </a:r>
          </a:p>
          <a:p>
            <a:pPr lvl="2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http://snap.stanford.edu/data/wiki-meta.html</a:t>
            </a:r>
          </a:p>
          <a:p>
            <a:r>
              <a:rPr lang="en-US" dirty="0" smtClean="0"/>
              <a:t>For the Implementation</a:t>
            </a:r>
          </a:p>
          <a:p>
            <a:pPr lvl="2">
              <a:buNone/>
            </a:pPr>
            <a:r>
              <a:rPr lang="en-US" dirty="0" smtClean="0"/>
              <a:t>	- </a:t>
            </a:r>
            <a:r>
              <a:rPr lang="en-US" sz="2800" dirty="0" smtClean="0"/>
              <a:t>First 20 GB of the Revisions Data and 5 GB of </a:t>
            </a:r>
            <a:r>
              <a:rPr lang="en-US" sz="2800" dirty="0" err="1" smtClean="0"/>
              <a:t>DBPedia</a:t>
            </a:r>
            <a:r>
              <a:rPr lang="en-US" sz="2800" dirty="0" smtClean="0"/>
              <a:t> Dataset.</a:t>
            </a:r>
          </a:p>
        </p:txBody>
      </p:sp>
      <p:pic>
        <p:nvPicPr>
          <p:cNvPr id="4" name="Picture 3" descr="500px-wikipedia-logo-v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228600"/>
            <a:ext cx="1742239" cy="1588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6000" dirty="0" smtClean="0"/>
              <a:t>BIG </a:t>
            </a:r>
            <a:r>
              <a:rPr lang="en-US" dirty="0" smtClean="0"/>
              <a:t> Data (2)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52244370"/>
              </p:ext>
            </p:extLst>
          </p:nvPr>
        </p:nvGraphicFramePr>
        <p:xfrm>
          <a:off x="457200" y="1646238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278" y="1524000"/>
            <a:ext cx="861060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500px-wikipedia-logo-v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228600"/>
            <a:ext cx="1742239" cy="158892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71112546"/>
              </p:ext>
            </p:extLst>
          </p:nvPr>
        </p:nvGraphicFramePr>
        <p:xfrm>
          <a:off x="457200" y="1981200"/>
          <a:ext cx="4648200" cy="304800"/>
        </p:xfrm>
        <a:graphic>
          <a:graphicData uri="http://schemas.openxmlformats.org/drawingml/2006/table">
            <a:tbl>
              <a:tblPr/>
              <a:tblGrid>
                <a:gridCol w="4648200"/>
              </a:tblGrid>
              <a:tr h="3048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1464</TotalTime>
  <Words>843</Words>
  <Application>Microsoft Office PowerPoint</Application>
  <PresentationFormat>On-screen Show (4:3)</PresentationFormat>
  <Paragraphs>242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Foundry</vt:lpstr>
      <vt:lpstr>WIKIEDIT A Service for Suggesting Wikipedia Pages to Edit</vt:lpstr>
      <vt:lpstr>Outline</vt:lpstr>
      <vt:lpstr>Introduction</vt:lpstr>
      <vt:lpstr>Introduction (2)</vt:lpstr>
      <vt:lpstr>Targeted Users</vt:lpstr>
      <vt:lpstr>Related Work</vt:lpstr>
      <vt:lpstr>Functional Requirements</vt:lpstr>
      <vt:lpstr>BIG  Data</vt:lpstr>
      <vt:lpstr>BIG  Data (2)</vt:lpstr>
      <vt:lpstr>Preprocessing the Data</vt:lpstr>
      <vt:lpstr>MAP - REDUCE</vt:lpstr>
      <vt:lpstr>Preprocessed Data in SQL Database</vt:lpstr>
      <vt:lpstr>Dbpedia Data Set – Titles  and Categories</vt:lpstr>
      <vt:lpstr>Dbpedia Data Set –  Wikipedia Links  </vt:lpstr>
      <vt:lpstr>Project Design</vt:lpstr>
      <vt:lpstr>WSDL</vt:lpstr>
      <vt:lpstr>WSDL (2)</vt:lpstr>
      <vt:lpstr>WSDL (3)</vt:lpstr>
      <vt:lpstr>SOAP - REQUEST</vt:lpstr>
      <vt:lpstr>Slide 20</vt:lpstr>
      <vt:lpstr>Computing Services</vt:lpstr>
      <vt:lpstr>Computing Services (2)</vt:lpstr>
      <vt:lpstr>Front End – Login </vt:lpstr>
      <vt:lpstr>Front End – Login </vt:lpstr>
      <vt:lpstr>Front End – Registration</vt:lpstr>
      <vt:lpstr>Front End – Registration</vt:lpstr>
      <vt:lpstr>List of Links to Suggested Articles</vt:lpstr>
      <vt:lpstr>Security</vt:lpstr>
      <vt:lpstr>Responsibilities</vt:lpstr>
      <vt:lpstr>Challenges</vt:lpstr>
      <vt:lpstr>Future Enhancements</vt:lpstr>
      <vt:lpstr>References</vt:lpstr>
      <vt:lpstr>Slide 33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WIKIEDIT Service for Suggesting Pages to Edit in Wikipedia</dc:title>
  <dc:creator>RakeshD</dc:creator>
  <cp:lastModifiedBy>Rakesh Deivachilai</cp:lastModifiedBy>
  <cp:revision>152</cp:revision>
  <dcterms:created xsi:type="dcterms:W3CDTF">2013-09-22T15:32:04Z</dcterms:created>
  <dcterms:modified xsi:type="dcterms:W3CDTF">2013-12-02T16:58:38Z</dcterms:modified>
</cp:coreProperties>
</file>