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10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1C-D5E3-4DC8-A4EC-8A47C6C267A6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8FA9-913B-41D2-B6CB-684E17B8A0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944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1C-D5E3-4DC8-A4EC-8A47C6C267A6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8FA9-913B-41D2-B6CB-684E17B8A0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753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1C-D5E3-4DC8-A4EC-8A47C6C267A6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8FA9-913B-41D2-B6CB-684E17B8A0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0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1C-D5E3-4DC8-A4EC-8A47C6C267A6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8FA9-913B-41D2-B6CB-684E17B8A0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549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1C-D5E3-4DC8-A4EC-8A47C6C267A6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8FA9-913B-41D2-B6CB-684E17B8A0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92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1C-D5E3-4DC8-A4EC-8A47C6C267A6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8FA9-913B-41D2-B6CB-684E17B8A0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37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1C-D5E3-4DC8-A4EC-8A47C6C267A6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8FA9-913B-41D2-B6CB-684E17B8A0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2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1C-D5E3-4DC8-A4EC-8A47C6C267A6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8FA9-913B-41D2-B6CB-684E17B8A0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9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1C-D5E3-4DC8-A4EC-8A47C6C267A6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8FA9-913B-41D2-B6CB-684E17B8A0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592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1C-D5E3-4DC8-A4EC-8A47C6C267A6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8FA9-913B-41D2-B6CB-684E17B8A0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699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C1C-D5E3-4DC8-A4EC-8A47C6C267A6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8FA9-913B-41D2-B6CB-684E17B8A0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34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2BC1C-D5E3-4DC8-A4EC-8A47C6C267A6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58FA9-913B-41D2-B6CB-684E17B8A0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57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55576" y="260648"/>
            <a:ext cx="7560840" cy="1800200"/>
          </a:xfrm>
        </p:spPr>
        <p:txBody>
          <a:bodyPr>
            <a:normAutofit/>
          </a:bodyPr>
          <a:lstStyle/>
          <a:p>
            <a:pPr lvl="0" algn="l"/>
            <a:r>
              <a:rPr lang="hu-HU" sz="2000" b="1" dirty="0">
                <a:solidFill>
                  <a:schemeClr val="tx1"/>
                </a:solidFill>
              </a:rPr>
              <a:t>Egy munkahelyen az alkalmazottak kétharmada nő. </a:t>
            </a:r>
            <a:endParaRPr lang="hu-HU" sz="2000" b="1" dirty="0" smtClean="0">
              <a:solidFill>
                <a:schemeClr val="tx1"/>
              </a:solidFill>
            </a:endParaRPr>
          </a:p>
          <a:p>
            <a:pPr lvl="0" algn="l"/>
            <a:r>
              <a:rPr lang="hu-HU" sz="2000" b="1" dirty="0">
                <a:solidFill>
                  <a:schemeClr val="tx1"/>
                </a:solidFill>
              </a:rPr>
              <a:t>	</a:t>
            </a:r>
            <a:r>
              <a:rPr lang="hu-HU" sz="2000" b="1" dirty="0" smtClean="0">
                <a:solidFill>
                  <a:schemeClr val="tx1"/>
                </a:solidFill>
              </a:rPr>
              <a:t>A </a:t>
            </a:r>
            <a:r>
              <a:rPr lang="hu-HU" sz="2000" b="1" dirty="0">
                <a:solidFill>
                  <a:schemeClr val="tx1"/>
                </a:solidFill>
              </a:rPr>
              <a:t>nők 33 százaléka hátrányos megkülönböztetésként, </a:t>
            </a:r>
            <a:endParaRPr lang="hu-HU" sz="2000" b="1" dirty="0" smtClean="0">
              <a:solidFill>
                <a:schemeClr val="tx1"/>
              </a:solidFill>
            </a:endParaRPr>
          </a:p>
          <a:p>
            <a:pPr lvl="0" algn="l"/>
            <a:r>
              <a:rPr lang="hu-HU" sz="2000" b="1" dirty="0" smtClean="0">
                <a:solidFill>
                  <a:schemeClr val="tx1"/>
                </a:solidFill>
              </a:rPr>
              <a:t>	10 </a:t>
            </a:r>
            <a:r>
              <a:rPr lang="hu-HU" sz="2000" b="1" dirty="0">
                <a:solidFill>
                  <a:schemeClr val="tx1"/>
                </a:solidFill>
              </a:rPr>
              <a:t>százaléka pedig előnyként élte meg női mivoltát. </a:t>
            </a:r>
            <a:endParaRPr lang="hu-HU" sz="2000" b="1" dirty="0" smtClean="0">
              <a:solidFill>
                <a:schemeClr val="tx1"/>
              </a:solidFill>
            </a:endParaRPr>
          </a:p>
          <a:p>
            <a:pPr lvl="0" algn="l"/>
            <a:r>
              <a:rPr lang="hu-HU" sz="2000" b="1" dirty="0" smtClean="0">
                <a:solidFill>
                  <a:schemeClr val="tx1"/>
                </a:solidFill>
              </a:rPr>
              <a:t>	Az </a:t>
            </a:r>
            <a:r>
              <a:rPr lang="hu-HU" sz="2000" b="1" dirty="0">
                <a:solidFill>
                  <a:schemeClr val="tx1"/>
                </a:solidFill>
              </a:rPr>
              <a:t>ott dolgozó férfiak szerint a nők előnyös-hátrányos </a:t>
            </a:r>
            <a:r>
              <a:rPr lang="hu-HU" sz="2000" b="1" dirty="0" smtClean="0">
                <a:solidFill>
                  <a:schemeClr val="tx1"/>
                </a:solidFill>
              </a:rPr>
              <a:t>	diszkriminációja </a:t>
            </a:r>
            <a:r>
              <a:rPr lang="hu-HU" sz="2000" b="1" dirty="0">
                <a:solidFill>
                  <a:schemeClr val="tx1"/>
                </a:solidFill>
              </a:rPr>
              <a:t>csak 10-10 százalékban tapasztalható. </a:t>
            </a:r>
          </a:p>
        </p:txBody>
      </p:sp>
      <p:grpSp>
        <p:nvGrpSpPr>
          <p:cNvPr id="14" name="Csoportba foglalás 13"/>
          <p:cNvGrpSpPr/>
          <p:nvPr/>
        </p:nvGrpSpPr>
        <p:grpSpPr>
          <a:xfrm>
            <a:off x="2051720" y="3356992"/>
            <a:ext cx="2088232" cy="2448272"/>
            <a:chOff x="323528" y="3356992"/>
            <a:chExt cx="2088232" cy="2448272"/>
          </a:xfrm>
        </p:grpSpPr>
        <p:cxnSp>
          <p:nvCxnSpPr>
            <p:cNvPr id="15" name="Egyenes összekötő 14"/>
            <p:cNvCxnSpPr/>
            <p:nvPr/>
          </p:nvCxnSpPr>
          <p:spPr>
            <a:xfrm flipV="1">
              <a:off x="323528" y="3356992"/>
              <a:ext cx="2088232" cy="12961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>
            <a:xfrm>
              <a:off x="323528" y="4653136"/>
              <a:ext cx="2088232" cy="11521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zövegdoboz 33"/>
          <p:cNvSpPr txBox="1"/>
          <p:nvPr/>
        </p:nvSpPr>
        <p:spPr>
          <a:xfrm rot="19645650">
            <a:off x="2267744" y="367684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P(nő)=2/3</a:t>
            </a:r>
            <a:endParaRPr lang="hu-HU" b="1" dirty="0"/>
          </a:p>
        </p:txBody>
      </p:sp>
      <p:sp>
        <p:nvSpPr>
          <p:cNvPr id="35" name="Szövegdoboz 34"/>
          <p:cNvSpPr txBox="1"/>
          <p:nvPr/>
        </p:nvSpPr>
        <p:spPr>
          <a:xfrm rot="1737579">
            <a:off x="2306937" y="5370574"/>
            <a:ext cx="173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P(ffi)= 1-2/3</a:t>
            </a:r>
            <a:endParaRPr lang="hu-HU" b="1" dirty="0"/>
          </a:p>
        </p:txBody>
      </p:sp>
      <p:sp>
        <p:nvSpPr>
          <p:cNvPr id="45" name="Folyamatábra: Bekötés 44"/>
          <p:cNvSpPr/>
          <p:nvPr/>
        </p:nvSpPr>
        <p:spPr>
          <a:xfrm>
            <a:off x="2051720" y="4581128"/>
            <a:ext cx="114300" cy="9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9" name="Csoportba foglalás 18"/>
          <p:cNvGrpSpPr/>
          <p:nvPr/>
        </p:nvGrpSpPr>
        <p:grpSpPr>
          <a:xfrm>
            <a:off x="4061273" y="2420888"/>
            <a:ext cx="2302543" cy="1888529"/>
            <a:chOff x="2324697" y="2404567"/>
            <a:chExt cx="2302543" cy="1888529"/>
          </a:xfrm>
        </p:grpSpPr>
        <p:cxnSp>
          <p:nvCxnSpPr>
            <p:cNvPr id="21" name="Egyenes összekötő 20"/>
            <p:cNvCxnSpPr/>
            <p:nvPr/>
          </p:nvCxnSpPr>
          <p:spPr>
            <a:xfrm>
              <a:off x="2411760" y="3437130"/>
              <a:ext cx="2050813" cy="8559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gyenes összekötő 30"/>
            <p:cNvCxnSpPr/>
            <p:nvPr/>
          </p:nvCxnSpPr>
          <p:spPr>
            <a:xfrm>
              <a:off x="2364599" y="3365122"/>
              <a:ext cx="2122821" cy="638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Szövegdoboz 35"/>
            <p:cNvSpPr txBox="1"/>
            <p:nvPr/>
          </p:nvSpPr>
          <p:spPr>
            <a:xfrm rot="19920764">
              <a:off x="2442470" y="2404567"/>
              <a:ext cx="1863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 smtClean="0">
                  <a:solidFill>
                    <a:srgbClr val="C00000"/>
                  </a:solidFill>
                </a:rPr>
                <a:t>P(</a:t>
              </a:r>
              <a:r>
                <a:rPr lang="hu-HU" b="1" dirty="0" err="1" smtClean="0">
                  <a:solidFill>
                    <a:srgbClr val="C00000"/>
                  </a:solidFill>
                </a:rPr>
                <a:t>hátr</a:t>
              </a:r>
              <a:r>
                <a:rPr lang="hu-HU" b="1" dirty="0" smtClean="0">
                  <a:solidFill>
                    <a:srgbClr val="C00000"/>
                  </a:solidFill>
                </a:rPr>
                <a:t>│nő)=0,33</a:t>
              </a:r>
              <a:endParaRPr lang="hu-HU" b="1" dirty="0">
                <a:solidFill>
                  <a:srgbClr val="C00000"/>
                </a:solidFill>
              </a:endParaRPr>
            </a:p>
          </p:txBody>
        </p:sp>
        <p:sp>
          <p:nvSpPr>
            <p:cNvPr id="47" name="Folyamatábra: Bekötés 46"/>
            <p:cNvSpPr/>
            <p:nvPr/>
          </p:nvSpPr>
          <p:spPr>
            <a:xfrm>
              <a:off x="2339752" y="3331840"/>
              <a:ext cx="114300" cy="9716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0" name="Egyenes összekötő 19"/>
            <p:cNvCxnSpPr/>
            <p:nvPr/>
          </p:nvCxnSpPr>
          <p:spPr>
            <a:xfrm flipV="1">
              <a:off x="2419924" y="2406952"/>
              <a:ext cx="2050813" cy="950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Szövegdoboz 36"/>
            <p:cNvSpPr txBox="1"/>
            <p:nvPr/>
          </p:nvSpPr>
          <p:spPr>
            <a:xfrm>
              <a:off x="2763416" y="3052639"/>
              <a:ext cx="1863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 smtClean="0">
                  <a:solidFill>
                    <a:srgbClr val="C00000"/>
                  </a:solidFill>
                </a:rPr>
                <a:t>P(előny│nő)=0,10</a:t>
              </a:r>
              <a:endParaRPr lang="hu-HU" b="1" dirty="0">
                <a:solidFill>
                  <a:srgbClr val="C00000"/>
                </a:solidFill>
              </a:endParaRPr>
            </a:p>
          </p:txBody>
        </p:sp>
        <p:sp>
          <p:nvSpPr>
            <p:cNvPr id="59" name="Szövegdoboz 58"/>
            <p:cNvSpPr txBox="1"/>
            <p:nvPr/>
          </p:nvSpPr>
          <p:spPr>
            <a:xfrm rot="1441676">
              <a:off x="2324697" y="3841080"/>
              <a:ext cx="215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 smtClean="0">
                  <a:solidFill>
                    <a:srgbClr val="C00000"/>
                  </a:solidFill>
                </a:rPr>
                <a:t>P(nincs│nő)= 1-0,43</a:t>
              </a:r>
              <a:endParaRPr lang="hu-HU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Csoportba foglalás 25"/>
          <p:cNvGrpSpPr/>
          <p:nvPr/>
        </p:nvGrpSpPr>
        <p:grpSpPr>
          <a:xfrm>
            <a:off x="4067944" y="4869453"/>
            <a:ext cx="2245173" cy="1871915"/>
            <a:chOff x="2339752" y="4869453"/>
            <a:chExt cx="2245173" cy="1871915"/>
          </a:xfrm>
        </p:grpSpPr>
        <p:cxnSp>
          <p:nvCxnSpPr>
            <p:cNvPr id="22" name="Egyenes összekötő 21"/>
            <p:cNvCxnSpPr/>
            <p:nvPr/>
          </p:nvCxnSpPr>
          <p:spPr>
            <a:xfrm flipV="1">
              <a:off x="2483768" y="4869453"/>
              <a:ext cx="1995544" cy="9358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>
            <a:xfrm>
              <a:off x="2446349" y="5824518"/>
              <a:ext cx="2125651" cy="91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/>
            <p:nvPr/>
          </p:nvCxnSpPr>
          <p:spPr>
            <a:xfrm>
              <a:off x="2424685" y="5819493"/>
              <a:ext cx="2125651" cy="577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Szövegdoboz 37"/>
            <p:cNvSpPr txBox="1"/>
            <p:nvPr/>
          </p:nvSpPr>
          <p:spPr>
            <a:xfrm rot="20062417">
              <a:off x="2450743" y="4980849"/>
              <a:ext cx="185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 smtClean="0">
                  <a:solidFill>
                    <a:schemeClr val="tx2">
                      <a:lumMod val="75000"/>
                    </a:schemeClr>
                  </a:solidFill>
                </a:rPr>
                <a:t>P(</a:t>
              </a:r>
              <a:r>
                <a:rPr lang="hu-HU" b="1" dirty="0" err="1" smtClean="0">
                  <a:solidFill>
                    <a:schemeClr val="tx2">
                      <a:lumMod val="75000"/>
                    </a:schemeClr>
                  </a:solidFill>
                </a:rPr>
                <a:t>hátr</a:t>
              </a:r>
              <a:r>
                <a:rPr lang="hu-HU" b="1" dirty="0" smtClean="0">
                  <a:solidFill>
                    <a:schemeClr val="tx2">
                      <a:lumMod val="75000"/>
                    </a:schemeClr>
                  </a:solidFill>
                </a:rPr>
                <a:t>│ffi)=0,10</a:t>
              </a:r>
              <a:endParaRPr lang="hu-HU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9" name="Szövegdoboz 38"/>
            <p:cNvSpPr txBox="1"/>
            <p:nvPr/>
          </p:nvSpPr>
          <p:spPr>
            <a:xfrm>
              <a:off x="2729485" y="5507940"/>
              <a:ext cx="185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 smtClean="0">
                  <a:solidFill>
                    <a:schemeClr val="tx2">
                      <a:lumMod val="75000"/>
                    </a:schemeClr>
                  </a:solidFill>
                </a:rPr>
                <a:t>P(előny│ffi)=0,10</a:t>
              </a:r>
              <a:endParaRPr lang="hu-HU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6" name="Folyamatábra: Bekötés 45"/>
            <p:cNvSpPr/>
            <p:nvPr/>
          </p:nvSpPr>
          <p:spPr>
            <a:xfrm>
              <a:off x="2382393" y="5733523"/>
              <a:ext cx="114300" cy="9716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Szövegdoboz 59"/>
            <p:cNvSpPr txBox="1"/>
            <p:nvPr/>
          </p:nvSpPr>
          <p:spPr>
            <a:xfrm rot="1399598">
              <a:off x="2339752" y="6279033"/>
              <a:ext cx="2105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 smtClean="0">
                  <a:solidFill>
                    <a:srgbClr val="002060"/>
                  </a:solidFill>
                </a:rPr>
                <a:t>P(nincs│ffi)=1-0,20</a:t>
              </a:r>
              <a:endParaRPr lang="hu-HU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58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55576" y="260648"/>
            <a:ext cx="7560840" cy="1800200"/>
          </a:xfrm>
        </p:spPr>
        <p:txBody>
          <a:bodyPr>
            <a:normAutofit/>
          </a:bodyPr>
          <a:lstStyle/>
          <a:p>
            <a:pPr lvl="0" algn="l"/>
            <a:r>
              <a:rPr lang="hu-HU" sz="2000" b="1" dirty="0">
                <a:solidFill>
                  <a:schemeClr val="tx1"/>
                </a:solidFill>
              </a:rPr>
              <a:t>Egy munkahelyen az alkalmazottak kétharmada nő. </a:t>
            </a:r>
            <a:endParaRPr lang="hu-HU" sz="2000" b="1" dirty="0" smtClean="0">
              <a:solidFill>
                <a:schemeClr val="tx1"/>
              </a:solidFill>
            </a:endParaRPr>
          </a:p>
          <a:p>
            <a:pPr lvl="0" algn="l"/>
            <a:r>
              <a:rPr lang="hu-HU" sz="2000" b="1" dirty="0">
                <a:solidFill>
                  <a:schemeClr val="tx1"/>
                </a:solidFill>
              </a:rPr>
              <a:t>	</a:t>
            </a:r>
            <a:r>
              <a:rPr lang="hu-HU" sz="2000" b="1" dirty="0" smtClean="0">
                <a:solidFill>
                  <a:schemeClr val="tx1"/>
                </a:solidFill>
              </a:rPr>
              <a:t>A </a:t>
            </a:r>
            <a:r>
              <a:rPr lang="hu-HU" sz="2000" b="1" dirty="0">
                <a:solidFill>
                  <a:schemeClr val="tx1"/>
                </a:solidFill>
              </a:rPr>
              <a:t>nők 33 százaléka hátrányos megkülönböztetésként, </a:t>
            </a:r>
            <a:endParaRPr lang="hu-HU" sz="2000" b="1" dirty="0" smtClean="0">
              <a:solidFill>
                <a:schemeClr val="tx1"/>
              </a:solidFill>
            </a:endParaRPr>
          </a:p>
          <a:p>
            <a:pPr lvl="0" algn="l"/>
            <a:r>
              <a:rPr lang="hu-HU" sz="2000" b="1" dirty="0" smtClean="0">
                <a:solidFill>
                  <a:schemeClr val="tx1"/>
                </a:solidFill>
              </a:rPr>
              <a:t>	10 </a:t>
            </a:r>
            <a:r>
              <a:rPr lang="hu-HU" sz="2000" b="1" dirty="0">
                <a:solidFill>
                  <a:schemeClr val="tx1"/>
                </a:solidFill>
              </a:rPr>
              <a:t>százaléka pedig előnyként élte meg női mivoltát. </a:t>
            </a:r>
            <a:endParaRPr lang="hu-HU" sz="2000" b="1" dirty="0" smtClean="0">
              <a:solidFill>
                <a:schemeClr val="tx1"/>
              </a:solidFill>
            </a:endParaRPr>
          </a:p>
          <a:p>
            <a:pPr lvl="0" algn="l"/>
            <a:r>
              <a:rPr lang="hu-HU" sz="2000" b="1" dirty="0" smtClean="0">
                <a:solidFill>
                  <a:schemeClr val="tx1"/>
                </a:solidFill>
              </a:rPr>
              <a:t>	Az </a:t>
            </a:r>
            <a:r>
              <a:rPr lang="hu-HU" sz="2000" b="1" dirty="0">
                <a:solidFill>
                  <a:schemeClr val="tx1"/>
                </a:solidFill>
              </a:rPr>
              <a:t>ott dolgozó férfiak szerint a nők előnyös-hátrányos </a:t>
            </a:r>
            <a:r>
              <a:rPr lang="hu-HU" sz="2000" b="1" dirty="0" smtClean="0">
                <a:solidFill>
                  <a:schemeClr val="tx1"/>
                </a:solidFill>
              </a:rPr>
              <a:t>	diszkriminációja </a:t>
            </a:r>
            <a:r>
              <a:rPr lang="hu-HU" sz="2000" b="1" dirty="0">
                <a:solidFill>
                  <a:schemeClr val="tx1"/>
                </a:solidFill>
              </a:rPr>
              <a:t>csak 10-10 százalékban tapasztalható. </a:t>
            </a:r>
          </a:p>
        </p:txBody>
      </p:sp>
      <p:sp>
        <p:nvSpPr>
          <p:cNvPr id="49" name="Szövegdoboz 48"/>
          <p:cNvSpPr txBox="1"/>
          <p:nvPr/>
        </p:nvSpPr>
        <p:spPr>
          <a:xfrm>
            <a:off x="4572000" y="226758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P(nő &amp; </a:t>
            </a:r>
            <a:r>
              <a:rPr lang="hu-HU" dirty="0" err="1" smtClean="0"/>
              <a:t>hátr</a:t>
            </a:r>
            <a:r>
              <a:rPr lang="hu-HU" dirty="0" smtClean="0"/>
              <a:t>)=P(nő)*P(</a:t>
            </a:r>
            <a:r>
              <a:rPr lang="hu-HU" dirty="0" err="1" smtClean="0"/>
              <a:t>hátr</a:t>
            </a:r>
            <a:r>
              <a:rPr lang="hu-HU" dirty="0" smtClean="0"/>
              <a:t>│nő)=2/3 * 0,33</a:t>
            </a:r>
            <a:endParaRPr lang="hu-HU" dirty="0"/>
          </a:p>
        </p:txBody>
      </p:sp>
      <p:sp>
        <p:nvSpPr>
          <p:cNvPr id="50" name="Szövegdoboz 49"/>
          <p:cNvSpPr txBox="1"/>
          <p:nvPr/>
        </p:nvSpPr>
        <p:spPr>
          <a:xfrm>
            <a:off x="4572000" y="320368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P(nő &amp; előny)=P(nő)*P(előny│nő)=2/3 * 0,10</a:t>
            </a:r>
            <a:endParaRPr lang="hu-HU" dirty="0"/>
          </a:p>
        </p:txBody>
      </p:sp>
      <p:sp>
        <p:nvSpPr>
          <p:cNvPr id="53" name="Szövegdoboz 52"/>
          <p:cNvSpPr txBox="1"/>
          <p:nvPr/>
        </p:nvSpPr>
        <p:spPr>
          <a:xfrm>
            <a:off x="4572000" y="56519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P(ffi &amp; előny)=P(ffi)*P(előny│ffi)=1/3 * 0,10</a:t>
            </a:r>
            <a:endParaRPr lang="hu-HU" dirty="0"/>
          </a:p>
        </p:txBody>
      </p:sp>
      <p:sp>
        <p:nvSpPr>
          <p:cNvPr id="54" name="Szövegdoboz 53"/>
          <p:cNvSpPr txBox="1"/>
          <p:nvPr/>
        </p:nvSpPr>
        <p:spPr>
          <a:xfrm>
            <a:off x="4572000" y="472514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P(ffi &amp; </a:t>
            </a:r>
            <a:r>
              <a:rPr lang="hu-HU" dirty="0" err="1" smtClean="0"/>
              <a:t>hátr</a:t>
            </a:r>
            <a:r>
              <a:rPr lang="hu-HU" dirty="0" smtClean="0"/>
              <a:t>)=P(ffi)*P(</a:t>
            </a:r>
            <a:r>
              <a:rPr lang="hu-HU" dirty="0" err="1" smtClean="0"/>
              <a:t>hátr</a:t>
            </a:r>
            <a:r>
              <a:rPr lang="hu-HU" dirty="0" smtClean="0"/>
              <a:t>│ffi)=1/3 * 0,10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4572000" y="407707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P(nő &amp; nincs)=P(nő)*P(nincs│nő)= 2/3 * 0,57 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4572000" y="644404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P(ffi &amp; nincs)=P(ffi)*P(nincs│ffi)= 1/3 * 0,80</a:t>
            </a:r>
            <a:endParaRPr lang="hu-HU" dirty="0"/>
          </a:p>
        </p:txBody>
      </p:sp>
      <p:sp>
        <p:nvSpPr>
          <p:cNvPr id="30" name="Szorzás 29"/>
          <p:cNvSpPr/>
          <p:nvPr/>
        </p:nvSpPr>
        <p:spPr>
          <a:xfrm>
            <a:off x="4355976" y="3295443"/>
            <a:ext cx="200875" cy="26854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Szorzás 31"/>
          <p:cNvSpPr/>
          <p:nvPr/>
        </p:nvSpPr>
        <p:spPr>
          <a:xfrm>
            <a:off x="4342696" y="4190185"/>
            <a:ext cx="200875" cy="26854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Szorzás 32"/>
          <p:cNvSpPr/>
          <p:nvPr/>
        </p:nvSpPr>
        <p:spPr>
          <a:xfrm>
            <a:off x="4342696" y="4749548"/>
            <a:ext cx="200875" cy="26854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Szorzás 39"/>
          <p:cNvSpPr/>
          <p:nvPr/>
        </p:nvSpPr>
        <p:spPr>
          <a:xfrm>
            <a:off x="4342696" y="5789701"/>
            <a:ext cx="200875" cy="26854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Szorzás 40"/>
          <p:cNvSpPr/>
          <p:nvPr/>
        </p:nvSpPr>
        <p:spPr>
          <a:xfrm>
            <a:off x="4342696" y="6589459"/>
            <a:ext cx="200875" cy="26854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" name="Csoportba foglalás 3"/>
          <p:cNvGrpSpPr/>
          <p:nvPr/>
        </p:nvGrpSpPr>
        <p:grpSpPr>
          <a:xfrm>
            <a:off x="115888" y="2420888"/>
            <a:ext cx="4312096" cy="4320480"/>
            <a:chOff x="115888" y="2420888"/>
            <a:chExt cx="4312096" cy="4320480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115888" y="3356992"/>
              <a:ext cx="2088232" cy="2448272"/>
              <a:chOff x="323528" y="3356992"/>
              <a:chExt cx="2088232" cy="2448272"/>
            </a:xfrm>
          </p:grpSpPr>
          <p:cxnSp>
            <p:nvCxnSpPr>
              <p:cNvPr id="43" name="Egyenes összekötő 42"/>
              <p:cNvCxnSpPr/>
              <p:nvPr/>
            </p:nvCxnSpPr>
            <p:spPr>
              <a:xfrm flipV="1">
                <a:off x="323528" y="3356992"/>
                <a:ext cx="2088232" cy="12961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>
              <a:xfrm>
                <a:off x="323528" y="4653136"/>
                <a:ext cx="2088232" cy="11521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Szövegdoboz 47"/>
            <p:cNvSpPr txBox="1"/>
            <p:nvPr/>
          </p:nvSpPr>
          <p:spPr>
            <a:xfrm rot="19645650">
              <a:off x="331912" y="3676847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 smtClean="0"/>
                <a:t>P(nő)=2/3</a:t>
              </a:r>
              <a:endParaRPr lang="hu-HU" b="1" dirty="0"/>
            </a:p>
          </p:txBody>
        </p:sp>
        <p:sp>
          <p:nvSpPr>
            <p:cNvPr id="51" name="Szövegdoboz 50"/>
            <p:cNvSpPr txBox="1"/>
            <p:nvPr/>
          </p:nvSpPr>
          <p:spPr>
            <a:xfrm rot="1737579">
              <a:off x="371105" y="5370574"/>
              <a:ext cx="1736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 smtClean="0"/>
                <a:t>P(ffi)= 1-2/3</a:t>
              </a:r>
              <a:endParaRPr lang="hu-HU" b="1" dirty="0"/>
            </a:p>
          </p:txBody>
        </p:sp>
        <p:sp>
          <p:nvSpPr>
            <p:cNvPr id="52" name="Folyamatábra: Bekötés 51"/>
            <p:cNvSpPr/>
            <p:nvPr/>
          </p:nvSpPr>
          <p:spPr>
            <a:xfrm>
              <a:off x="115888" y="4581128"/>
              <a:ext cx="114300" cy="9716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5" name="Csoportba foglalás 54"/>
            <p:cNvGrpSpPr/>
            <p:nvPr/>
          </p:nvGrpSpPr>
          <p:grpSpPr>
            <a:xfrm>
              <a:off x="2125441" y="2420888"/>
              <a:ext cx="2302543" cy="1888529"/>
              <a:chOff x="2324697" y="2404567"/>
              <a:chExt cx="2302543" cy="1888529"/>
            </a:xfrm>
          </p:grpSpPr>
          <p:cxnSp>
            <p:nvCxnSpPr>
              <p:cNvPr id="56" name="Egyenes összekötő 55"/>
              <p:cNvCxnSpPr/>
              <p:nvPr/>
            </p:nvCxnSpPr>
            <p:spPr>
              <a:xfrm>
                <a:off x="2411760" y="3437130"/>
                <a:ext cx="2050813" cy="8559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Egyenes összekötő 56"/>
              <p:cNvCxnSpPr/>
              <p:nvPr/>
            </p:nvCxnSpPr>
            <p:spPr>
              <a:xfrm>
                <a:off x="2364599" y="3365122"/>
                <a:ext cx="2122821" cy="638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Szövegdoboz 57"/>
              <p:cNvSpPr txBox="1"/>
              <p:nvPr/>
            </p:nvSpPr>
            <p:spPr>
              <a:xfrm rot="19920764">
                <a:off x="2442470" y="2404567"/>
                <a:ext cx="1863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C00000"/>
                    </a:solidFill>
                  </a:rPr>
                  <a:t>P(</a:t>
                </a:r>
                <a:r>
                  <a:rPr lang="hu-HU" b="1" dirty="0" err="1" smtClean="0">
                    <a:solidFill>
                      <a:srgbClr val="C00000"/>
                    </a:solidFill>
                  </a:rPr>
                  <a:t>hátr</a:t>
                </a:r>
                <a:r>
                  <a:rPr lang="hu-HU" b="1" dirty="0" smtClean="0">
                    <a:solidFill>
                      <a:srgbClr val="C00000"/>
                    </a:solidFill>
                  </a:rPr>
                  <a:t>│nő)=0,33</a:t>
                </a:r>
                <a:endParaRPr lang="hu-HU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1" name="Folyamatábra: Bekötés 60"/>
              <p:cNvSpPr/>
              <p:nvPr/>
            </p:nvSpPr>
            <p:spPr>
              <a:xfrm>
                <a:off x="2339752" y="3331840"/>
                <a:ext cx="114300" cy="9716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64" name="Egyenes összekötő 63"/>
              <p:cNvCxnSpPr/>
              <p:nvPr/>
            </p:nvCxnSpPr>
            <p:spPr>
              <a:xfrm flipV="1">
                <a:off x="2419924" y="2406952"/>
                <a:ext cx="2050813" cy="9500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Szövegdoboz 64"/>
              <p:cNvSpPr txBox="1"/>
              <p:nvPr/>
            </p:nvSpPr>
            <p:spPr>
              <a:xfrm>
                <a:off x="2763416" y="3052639"/>
                <a:ext cx="1863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C00000"/>
                    </a:solidFill>
                  </a:rPr>
                  <a:t>P(előny│nő)=0,10</a:t>
                </a:r>
                <a:endParaRPr lang="hu-HU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6" name="Szövegdoboz 65"/>
              <p:cNvSpPr txBox="1"/>
              <p:nvPr/>
            </p:nvSpPr>
            <p:spPr>
              <a:xfrm rot="1441676">
                <a:off x="2324697" y="3841080"/>
                <a:ext cx="2157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C00000"/>
                    </a:solidFill>
                  </a:rPr>
                  <a:t>P(nincs│nő)= 1-0,43</a:t>
                </a:r>
                <a:endParaRPr lang="hu-HU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7" name="Csoportba foglalás 66"/>
            <p:cNvGrpSpPr/>
            <p:nvPr/>
          </p:nvGrpSpPr>
          <p:grpSpPr>
            <a:xfrm>
              <a:off x="2132112" y="4869453"/>
              <a:ext cx="2245173" cy="1871915"/>
              <a:chOff x="2339752" y="4869453"/>
              <a:chExt cx="2245173" cy="1871915"/>
            </a:xfrm>
          </p:grpSpPr>
          <p:cxnSp>
            <p:nvCxnSpPr>
              <p:cNvPr id="68" name="Egyenes összekötő 67"/>
              <p:cNvCxnSpPr/>
              <p:nvPr/>
            </p:nvCxnSpPr>
            <p:spPr>
              <a:xfrm flipV="1">
                <a:off x="2483768" y="4869453"/>
                <a:ext cx="1995544" cy="9358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Egyenes összekötő 68"/>
              <p:cNvCxnSpPr/>
              <p:nvPr/>
            </p:nvCxnSpPr>
            <p:spPr>
              <a:xfrm>
                <a:off x="2446349" y="5824518"/>
                <a:ext cx="2125651" cy="91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gyenes összekötő 69"/>
              <p:cNvCxnSpPr/>
              <p:nvPr/>
            </p:nvCxnSpPr>
            <p:spPr>
              <a:xfrm>
                <a:off x="2424685" y="5819493"/>
                <a:ext cx="2125651" cy="577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Szövegdoboz 70"/>
              <p:cNvSpPr txBox="1"/>
              <p:nvPr/>
            </p:nvSpPr>
            <p:spPr>
              <a:xfrm rot="20062417">
                <a:off x="2450743" y="4980849"/>
                <a:ext cx="1855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P(</a:t>
                </a:r>
                <a:r>
                  <a:rPr lang="hu-HU" b="1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hátr</a:t>
                </a:r>
                <a:r>
                  <a:rPr lang="hu-HU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│ffi)=0,10</a:t>
                </a:r>
                <a:endParaRPr lang="hu-HU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" name="Szövegdoboz 71"/>
              <p:cNvSpPr txBox="1"/>
              <p:nvPr/>
            </p:nvSpPr>
            <p:spPr>
              <a:xfrm>
                <a:off x="2729485" y="5507940"/>
                <a:ext cx="1855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P(előny│ffi)=0,10</a:t>
                </a:r>
                <a:endParaRPr lang="hu-HU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3" name="Folyamatábra: Bekötés 72"/>
              <p:cNvSpPr/>
              <p:nvPr/>
            </p:nvSpPr>
            <p:spPr>
              <a:xfrm>
                <a:off x="2382393" y="5733523"/>
                <a:ext cx="114300" cy="9716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4" name="Szövegdoboz 73"/>
              <p:cNvSpPr txBox="1"/>
              <p:nvPr/>
            </p:nvSpPr>
            <p:spPr>
              <a:xfrm rot="1399598">
                <a:off x="2339752" y="6279033"/>
                <a:ext cx="2105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002060"/>
                    </a:solidFill>
                  </a:rPr>
                  <a:t>P(nincs│ffi)=1-0,20</a:t>
                </a:r>
                <a:endParaRPr lang="hu-HU" b="1" dirty="0">
                  <a:solidFill>
                    <a:srgbClr val="002060"/>
                  </a:solidFill>
                </a:endParaRPr>
              </a:p>
            </p:txBody>
          </p:sp>
        </p:grpSp>
      </p:grpSp>
      <p:sp>
        <p:nvSpPr>
          <p:cNvPr id="75" name="Szorzás 74"/>
          <p:cNvSpPr/>
          <p:nvPr/>
        </p:nvSpPr>
        <p:spPr>
          <a:xfrm>
            <a:off x="4283968" y="2276872"/>
            <a:ext cx="200875" cy="26854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63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Csoportba foglalás 10"/>
          <p:cNvGrpSpPr/>
          <p:nvPr/>
        </p:nvGrpSpPr>
        <p:grpSpPr>
          <a:xfrm>
            <a:off x="971600" y="2780928"/>
            <a:ext cx="7272808" cy="3096344"/>
            <a:chOff x="971600" y="3284984"/>
            <a:chExt cx="7272808" cy="3096344"/>
          </a:xfrm>
        </p:grpSpPr>
        <p:sp>
          <p:nvSpPr>
            <p:cNvPr id="4" name="Téglalap 3"/>
            <p:cNvSpPr/>
            <p:nvPr/>
          </p:nvSpPr>
          <p:spPr>
            <a:xfrm>
              <a:off x="971600" y="3284984"/>
              <a:ext cx="4320480" cy="309634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rgbClr val="FF0000"/>
                </a:solidFill>
              </a:endParaRPr>
            </a:p>
          </p:txBody>
        </p:sp>
        <p:sp>
          <p:nvSpPr>
            <p:cNvPr id="5" name="Téglalap 4"/>
            <p:cNvSpPr/>
            <p:nvPr/>
          </p:nvSpPr>
          <p:spPr>
            <a:xfrm>
              <a:off x="5292080" y="3284984"/>
              <a:ext cx="2952328" cy="3096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71600" y="404664"/>
            <a:ext cx="7200800" cy="2232248"/>
          </a:xfrm>
        </p:spPr>
        <p:txBody>
          <a:bodyPr>
            <a:normAutofit/>
          </a:bodyPr>
          <a:lstStyle/>
          <a:p>
            <a:pPr lvl="0" algn="l"/>
            <a:r>
              <a:rPr lang="hu-HU" sz="2400" b="1" dirty="0"/>
              <a:t>Egy munkahelyen az alkalmazottak </a:t>
            </a:r>
            <a:r>
              <a:rPr lang="hu-HU" sz="2400" b="1" dirty="0">
                <a:solidFill>
                  <a:srgbClr val="FF0000"/>
                </a:solidFill>
              </a:rPr>
              <a:t>kétharmada nő</a:t>
            </a:r>
            <a:r>
              <a:rPr lang="hu-HU" sz="2400" b="1" dirty="0"/>
              <a:t>. </a:t>
            </a:r>
            <a:endParaRPr lang="hu-HU" sz="2400" b="1" dirty="0" smtClean="0"/>
          </a:p>
          <a:p>
            <a:pPr lvl="0" algn="l"/>
            <a:r>
              <a:rPr lang="hu-HU" sz="2400" b="1" dirty="0" smtClean="0"/>
              <a:t>A </a:t>
            </a:r>
            <a:r>
              <a:rPr lang="hu-HU" sz="2400" b="1" dirty="0"/>
              <a:t>nők 33 százaléka </a:t>
            </a:r>
            <a:r>
              <a:rPr lang="hu-HU" sz="2400" b="1" i="1" dirty="0">
                <a:solidFill>
                  <a:srgbClr val="FF0000"/>
                </a:solidFill>
              </a:rPr>
              <a:t>hátrányos</a:t>
            </a:r>
            <a:r>
              <a:rPr lang="hu-HU" sz="2400" b="1" dirty="0">
                <a:solidFill>
                  <a:srgbClr val="FF0000"/>
                </a:solidFill>
              </a:rPr>
              <a:t> </a:t>
            </a:r>
            <a:r>
              <a:rPr lang="hu-HU" sz="2400" b="1" dirty="0"/>
              <a:t>megkülönböztetésként, </a:t>
            </a:r>
            <a:endParaRPr lang="hu-HU" sz="2400" b="1" dirty="0" smtClean="0"/>
          </a:p>
          <a:p>
            <a:pPr lvl="0" algn="l"/>
            <a:r>
              <a:rPr lang="hu-HU" sz="2400" b="1" dirty="0" smtClean="0"/>
              <a:t>10 </a:t>
            </a:r>
            <a:r>
              <a:rPr lang="hu-HU" sz="2400" b="1" dirty="0"/>
              <a:t>százaléka pedig </a:t>
            </a:r>
            <a:r>
              <a:rPr lang="hu-HU" sz="2400" b="1" i="1" dirty="0">
                <a:solidFill>
                  <a:srgbClr val="FF0000"/>
                </a:solidFill>
              </a:rPr>
              <a:t>előnyként</a:t>
            </a:r>
            <a:r>
              <a:rPr lang="hu-HU" sz="2400" b="1" dirty="0">
                <a:solidFill>
                  <a:srgbClr val="FF0000"/>
                </a:solidFill>
              </a:rPr>
              <a:t> </a:t>
            </a:r>
            <a:r>
              <a:rPr lang="hu-HU" sz="2400" b="1" dirty="0"/>
              <a:t>élte meg női mivoltát. </a:t>
            </a:r>
            <a:endParaRPr lang="hu-HU" sz="2400" b="1" dirty="0" smtClean="0"/>
          </a:p>
          <a:p>
            <a:pPr lvl="0" algn="l"/>
            <a:r>
              <a:rPr lang="hu-HU" sz="2400" b="1" dirty="0" smtClean="0"/>
              <a:t>Az </a:t>
            </a:r>
            <a:r>
              <a:rPr lang="hu-HU" sz="2400" b="1" dirty="0"/>
              <a:t>ott dolgozó </a:t>
            </a:r>
            <a:r>
              <a:rPr lang="hu-HU" sz="2400" b="1" dirty="0">
                <a:solidFill>
                  <a:srgbClr val="0070C0"/>
                </a:solidFill>
              </a:rPr>
              <a:t>férfiak</a:t>
            </a:r>
            <a:r>
              <a:rPr lang="hu-HU" sz="2400" b="1" dirty="0"/>
              <a:t> szerint a nők </a:t>
            </a:r>
            <a:r>
              <a:rPr lang="hu-HU" sz="2400" b="1" i="1" dirty="0">
                <a:solidFill>
                  <a:srgbClr val="0070C0"/>
                </a:solidFill>
              </a:rPr>
              <a:t>előnyös-hátrányos</a:t>
            </a:r>
            <a:r>
              <a:rPr lang="hu-HU" sz="2400" b="1" dirty="0">
                <a:solidFill>
                  <a:srgbClr val="0070C0"/>
                </a:solidFill>
              </a:rPr>
              <a:t> </a:t>
            </a:r>
            <a:r>
              <a:rPr lang="hu-HU" sz="2400" b="1" dirty="0"/>
              <a:t>diszkriminációja csak 10-10 százalékban tapasztalható. </a:t>
            </a:r>
          </a:p>
        </p:txBody>
      </p:sp>
      <p:grpSp>
        <p:nvGrpSpPr>
          <p:cNvPr id="2" name="Csoportba foglalás 1"/>
          <p:cNvGrpSpPr/>
          <p:nvPr/>
        </p:nvGrpSpPr>
        <p:grpSpPr>
          <a:xfrm>
            <a:off x="971600" y="2780928"/>
            <a:ext cx="4320480" cy="3096344"/>
            <a:chOff x="971600" y="3284984"/>
            <a:chExt cx="4320480" cy="3096344"/>
          </a:xfrm>
        </p:grpSpPr>
        <p:sp>
          <p:nvSpPr>
            <p:cNvPr id="6" name="Téglalap 5"/>
            <p:cNvSpPr/>
            <p:nvPr/>
          </p:nvSpPr>
          <p:spPr>
            <a:xfrm>
              <a:off x="971600" y="3284984"/>
              <a:ext cx="1476164" cy="3096344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FF0000"/>
                </a:solidFill>
              </a:endParaRPr>
            </a:p>
          </p:txBody>
        </p:sp>
        <p:sp>
          <p:nvSpPr>
            <p:cNvPr id="7" name="Téglalap 6"/>
            <p:cNvSpPr/>
            <p:nvPr/>
          </p:nvSpPr>
          <p:spPr>
            <a:xfrm>
              <a:off x="4860032" y="3284984"/>
              <a:ext cx="432048" cy="30963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Csoportba foglalás 7"/>
          <p:cNvGrpSpPr/>
          <p:nvPr/>
        </p:nvGrpSpPr>
        <p:grpSpPr>
          <a:xfrm>
            <a:off x="7380312" y="2780928"/>
            <a:ext cx="864096" cy="3096344"/>
            <a:chOff x="7380312" y="3284984"/>
            <a:chExt cx="864096" cy="3096344"/>
          </a:xfrm>
        </p:grpSpPr>
        <p:sp>
          <p:nvSpPr>
            <p:cNvPr id="9" name="Téglalap 8"/>
            <p:cNvSpPr/>
            <p:nvPr/>
          </p:nvSpPr>
          <p:spPr>
            <a:xfrm>
              <a:off x="7812360" y="3284984"/>
              <a:ext cx="432048" cy="3096344"/>
            </a:xfrm>
            <a:prstGeom prst="rect">
              <a:avLst/>
            </a:prstGeom>
            <a:pattFill prst="wdDnDiag">
              <a:fgClr>
                <a:srgbClr val="0070C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/>
            <p:cNvSpPr/>
            <p:nvPr/>
          </p:nvSpPr>
          <p:spPr>
            <a:xfrm>
              <a:off x="7380312" y="3284984"/>
              <a:ext cx="432048" cy="3096344"/>
            </a:xfrm>
            <a:prstGeom prst="rect">
              <a:avLst/>
            </a:prstGeom>
            <a:pattFill prst="wdUpDiag">
              <a:fgClr>
                <a:srgbClr val="0070C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" name="Csoportba foglalás 49"/>
          <p:cNvGrpSpPr/>
          <p:nvPr/>
        </p:nvGrpSpPr>
        <p:grpSpPr>
          <a:xfrm>
            <a:off x="971600" y="6412686"/>
            <a:ext cx="7631361" cy="472698"/>
            <a:chOff x="971600" y="6349970"/>
            <a:chExt cx="7631361" cy="472698"/>
          </a:xfrm>
        </p:grpSpPr>
        <p:cxnSp>
          <p:nvCxnSpPr>
            <p:cNvPr id="19" name="Egyenes összekötő 18"/>
            <p:cNvCxnSpPr/>
            <p:nvPr/>
          </p:nvCxnSpPr>
          <p:spPr>
            <a:xfrm>
              <a:off x="971600" y="6453336"/>
              <a:ext cx="7272808" cy="360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églalap 25"/>
            <p:cNvSpPr/>
            <p:nvPr/>
          </p:nvSpPr>
          <p:spPr>
            <a:xfrm>
              <a:off x="4788024" y="6453336"/>
              <a:ext cx="7906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dirty="0" smtClean="0"/>
                <a:t>20/3%</a:t>
              </a:r>
              <a:endParaRPr lang="hu-HU" dirty="0"/>
            </a:p>
          </p:txBody>
        </p:sp>
        <p:cxnSp>
          <p:nvCxnSpPr>
            <p:cNvPr id="35" name="Egyenes összekötő 34"/>
            <p:cNvCxnSpPr/>
            <p:nvPr/>
          </p:nvCxnSpPr>
          <p:spPr>
            <a:xfrm>
              <a:off x="8244408" y="6390620"/>
              <a:ext cx="0" cy="2067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/>
            <p:nvPr/>
          </p:nvCxnSpPr>
          <p:spPr>
            <a:xfrm>
              <a:off x="971600" y="6349970"/>
              <a:ext cx="0" cy="2067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gyenes összekötő 36"/>
            <p:cNvCxnSpPr/>
            <p:nvPr/>
          </p:nvCxnSpPr>
          <p:spPr>
            <a:xfrm>
              <a:off x="2411760" y="6381328"/>
              <a:ext cx="0" cy="2067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gyenes összekötő 37"/>
            <p:cNvCxnSpPr/>
            <p:nvPr/>
          </p:nvCxnSpPr>
          <p:spPr>
            <a:xfrm>
              <a:off x="4860032" y="6390620"/>
              <a:ext cx="0" cy="2067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/>
            <p:nvPr/>
          </p:nvCxnSpPr>
          <p:spPr>
            <a:xfrm>
              <a:off x="5292080" y="6381328"/>
              <a:ext cx="0" cy="2067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gyenes összekötő 39"/>
            <p:cNvCxnSpPr/>
            <p:nvPr/>
          </p:nvCxnSpPr>
          <p:spPr>
            <a:xfrm>
              <a:off x="7812360" y="6381328"/>
              <a:ext cx="0" cy="2067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40"/>
            <p:cNvCxnSpPr/>
            <p:nvPr/>
          </p:nvCxnSpPr>
          <p:spPr>
            <a:xfrm>
              <a:off x="7452320" y="6381328"/>
              <a:ext cx="0" cy="2067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églalap 41"/>
            <p:cNvSpPr/>
            <p:nvPr/>
          </p:nvSpPr>
          <p:spPr>
            <a:xfrm>
              <a:off x="7236296" y="6453336"/>
              <a:ext cx="7906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dirty="0" smtClean="0"/>
                <a:t>10/3%</a:t>
              </a:r>
              <a:endParaRPr lang="hu-HU" dirty="0"/>
            </a:p>
          </p:txBody>
        </p:sp>
        <p:sp>
          <p:nvSpPr>
            <p:cNvPr id="43" name="Téglalap 42"/>
            <p:cNvSpPr/>
            <p:nvPr/>
          </p:nvSpPr>
          <p:spPr>
            <a:xfrm>
              <a:off x="7812360" y="6453336"/>
              <a:ext cx="7906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dirty="0" smtClean="0"/>
                <a:t>10/3%</a:t>
              </a:r>
              <a:endParaRPr lang="hu-HU" dirty="0"/>
            </a:p>
          </p:txBody>
        </p:sp>
        <p:sp>
          <p:nvSpPr>
            <p:cNvPr id="44" name="Téglalap 43"/>
            <p:cNvSpPr/>
            <p:nvPr/>
          </p:nvSpPr>
          <p:spPr>
            <a:xfrm>
              <a:off x="1187624" y="6453336"/>
              <a:ext cx="7906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dirty="0" smtClean="0"/>
                <a:t>66/3%</a:t>
              </a:r>
              <a:endParaRPr lang="hu-HU" dirty="0"/>
            </a:p>
          </p:txBody>
        </p:sp>
        <p:sp>
          <p:nvSpPr>
            <p:cNvPr id="45" name="Téglalap 44"/>
            <p:cNvSpPr/>
            <p:nvPr/>
          </p:nvSpPr>
          <p:spPr>
            <a:xfrm>
              <a:off x="5869631" y="6453336"/>
              <a:ext cx="7906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dirty="0" smtClean="0"/>
                <a:t>80/3%</a:t>
              </a:r>
              <a:endParaRPr lang="hu-HU" dirty="0"/>
            </a:p>
          </p:txBody>
        </p:sp>
        <p:sp>
          <p:nvSpPr>
            <p:cNvPr id="46" name="Téglalap 45"/>
            <p:cNvSpPr/>
            <p:nvPr/>
          </p:nvSpPr>
          <p:spPr>
            <a:xfrm>
              <a:off x="3061319" y="6453336"/>
              <a:ext cx="9076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dirty="0" smtClean="0"/>
                <a:t>114/3%</a:t>
              </a:r>
              <a:endParaRPr lang="hu-HU" dirty="0"/>
            </a:p>
          </p:txBody>
        </p:sp>
      </p:grpSp>
      <p:grpSp>
        <p:nvGrpSpPr>
          <p:cNvPr id="49" name="Csoportba foglalás 48"/>
          <p:cNvGrpSpPr/>
          <p:nvPr/>
        </p:nvGrpSpPr>
        <p:grpSpPr>
          <a:xfrm>
            <a:off x="971600" y="5939988"/>
            <a:ext cx="7416824" cy="441340"/>
            <a:chOff x="971600" y="6021288"/>
            <a:chExt cx="7416824" cy="441340"/>
          </a:xfrm>
        </p:grpSpPr>
        <p:cxnSp>
          <p:nvCxnSpPr>
            <p:cNvPr id="17" name="Egyenes összekötő 16"/>
            <p:cNvCxnSpPr/>
            <p:nvPr/>
          </p:nvCxnSpPr>
          <p:spPr>
            <a:xfrm>
              <a:off x="971600" y="6093296"/>
              <a:ext cx="4320480" cy="360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>
            <a:xfrm>
              <a:off x="5292080" y="6147302"/>
              <a:ext cx="2952328" cy="1800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églalap 21"/>
            <p:cNvSpPr/>
            <p:nvPr/>
          </p:nvSpPr>
          <p:spPr>
            <a:xfrm>
              <a:off x="1290978" y="6084004"/>
              <a:ext cx="5870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b="1" dirty="0" smtClean="0">
                  <a:solidFill>
                    <a:srgbClr val="FF0000"/>
                  </a:solidFill>
                </a:rPr>
                <a:t>33%</a:t>
              </a:r>
              <a:endParaRPr lang="hu-HU" dirty="0">
                <a:solidFill>
                  <a:srgbClr val="FF0000"/>
                </a:solidFill>
              </a:endParaRPr>
            </a:p>
          </p:txBody>
        </p:sp>
        <p:sp>
          <p:nvSpPr>
            <p:cNvPr id="23" name="Téglalap 22"/>
            <p:cNvSpPr/>
            <p:nvPr/>
          </p:nvSpPr>
          <p:spPr>
            <a:xfrm>
              <a:off x="4777068" y="6093296"/>
              <a:ext cx="5870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b="1" dirty="0" smtClean="0">
                  <a:solidFill>
                    <a:srgbClr val="FF0000"/>
                  </a:solidFill>
                </a:rPr>
                <a:t>10%</a:t>
              </a:r>
              <a:endParaRPr lang="hu-HU" dirty="0">
                <a:solidFill>
                  <a:srgbClr val="FF0000"/>
                </a:solidFill>
              </a:endParaRPr>
            </a:p>
          </p:txBody>
        </p:sp>
        <p:sp>
          <p:nvSpPr>
            <p:cNvPr id="24" name="Téglalap 23"/>
            <p:cNvSpPr/>
            <p:nvPr/>
          </p:nvSpPr>
          <p:spPr>
            <a:xfrm>
              <a:off x="7801404" y="6093296"/>
              <a:ext cx="5870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b="1" dirty="0" smtClean="0">
                  <a:solidFill>
                    <a:srgbClr val="0070C0"/>
                  </a:solidFill>
                </a:rPr>
                <a:t>10%</a:t>
              </a:r>
              <a:endParaRPr lang="hu-HU" dirty="0">
                <a:solidFill>
                  <a:srgbClr val="0070C0"/>
                </a:solidFill>
              </a:endParaRPr>
            </a:p>
          </p:txBody>
        </p:sp>
        <p:sp>
          <p:nvSpPr>
            <p:cNvPr id="25" name="Téglalap 24"/>
            <p:cNvSpPr/>
            <p:nvPr/>
          </p:nvSpPr>
          <p:spPr>
            <a:xfrm>
              <a:off x="7308304" y="6093296"/>
              <a:ext cx="5870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b="1" dirty="0" smtClean="0">
                  <a:solidFill>
                    <a:srgbClr val="0070C0"/>
                  </a:solidFill>
                </a:rPr>
                <a:t>10%</a:t>
              </a:r>
              <a:endParaRPr lang="hu-HU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Egyenes összekötő 27"/>
            <p:cNvCxnSpPr/>
            <p:nvPr/>
          </p:nvCxnSpPr>
          <p:spPr>
            <a:xfrm>
              <a:off x="971600" y="6030580"/>
              <a:ext cx="0" cy="2067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/>
            <p:nvPr/>
          </p:nvCxnSpPr>
          <p:spPr>
            <a:xfrm>
              <a:off x="2411760" y="6021288"/>
              <a:ext cx="0" cy="2067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gyenes összekötő 29"/>
            <p:cNvCxnSpPr/>
            <p:nvPr/>
          </p:nvCxnSpPr>
          <p:spPr>
            <a:xfrm>
              <a:off x="4860032" y="6021288"/>
              <a:ext cx="0" cy="2067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gyenes összekötő 30"/>
            <p:cNvCxnSpPr/>
            <p:nvPr/>
          </p:nvCxnSpPr>
          <p:spPr>
            <a:xfrm>
              <a:off x="5292080" y="6021288"/>
              <a:ext cx="0" cy="2067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gyenes összekötő 31"/>
            <p:cNvCxnSpPr/>
            <p:nvPr/>
          </p:nvCxnSpPr>
          <p:spPr>
            <a:xfrm>
              <a:off x="7452320" y="6021288"/>
              <a:ext cx="0" cy="2067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/>
            <p:nvPr/>
          </p:nvCxnSpPr>
          <p:spPr>
            <a:xfrm>
              <a:off x="7812360" y="6021288"/>
              <a:ext cx="0" cy="2067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gyenes összekötő 33"/>
            <p:cNvCxnSpPr/>
            <p:nvPr/>
          </p:nvCxnSpPr>
          <p:spPr>
            <a:xfrm>
              <a:off x="8244408" y="6021288"/>
              <a:ext cx="0" cy="2067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églalap 46"/>
            <p:cNvSpPr/>
            <p:nvPr/>
          </p:nvSpPr>
          <p:spPr>
            <a:xfrm>
              <a:off x="3192892" y="6093296"/>
              <a:ext cx="5870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b="1" dirty="0" smtClean="0">
                  <a:solidFill>
                    <a:srgbClr val="FF0000"/>
                  </a:solidFill>
                </a:rPr>
                <a:t>57%</a:t>
              </a:r>
              <a:endParaRPr lang="hu-HU" dirty="0">
                <a:solidFill>
                  <a:srgbClr val="FF0000"/>
                </a:solidFill>
              </a:endParaRPr>
            </a:p>
          </p:txBody>
        </p:sp>
        <p:sp>
          <p:nvSpPr>
            <p:cNvPr id="48" name="Téglalap 47"/>
            <p:cNvSpPr/>
            <p:nvPr/>
          </p:nvSpPr>
          <p:spPr>
            <a:xfrm>
              <a:off x="6001204" y="6093296"/>
              <a:ext cx="5870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b="1" dirty="0">
                  <a:solidFill>
                    <a:srgbClr val="0070C0"/>
                  </a:solidFill>
                </a:rPr>
                <a:t>8</a:t>
              </a:r>
              <a:r>
                <a:rPr lang="hu-HU" b="1" dirty="0" smtClean="0">
                  <a:solidFill>
                    <a:srgbClr val="0070C0"/>
                  </a:solidFill>
                </a:rPr>
                <a:t>0%</a:t>
              </a:r>
              <a:endParaRPr lang="hu-HU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22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88032" y="404664"/>
            <a:ext cx="8460432" cy="1152128"/>
          </a:xfrm>
        </p:spPr>
        <p:txBody>
          <a:bodyPr>
            <a:normAutofit/>
          </a:bodyPr>
          <a:lstStyle/>
          <a:p>
            <a:pPr algn="l"/>
            <a:r>
              <a:rPr lang="hu-HU" sz="2400" dirty="0" smtClean="0">
                <a:solidFill>
                  <a:schemeClr val="tx1"/>
                </a:solidFill>
              </a:rPr>
              <a:t>Mekkora valószínűséggel </a:t>
            </a:r>
            <a:r>
              <a:rPr lang="hu-HU" sz="2400" b="1" dirty="0" smtClean="0">
                <a:solidFill>
                  <a:schemeClr val="tx1"/>
                </a:solidFill>
              </a:rPr>
              <a:t>állítja egy nő, </a:t>
            </a:r>
          </a:p>
          <a:p>
            <a:pPr algn="l"/>
            <a:r>
              <a:rPr lang="hu-HU" sz="2400" b="1" i="1" dirty="0" smtClean="0">
                <a:solidFill>
                  <a:schemeClr val="tx1"/>
                </a:solidFill>
              </a:rPr>
              <a:t>hogy</a:t>
            </a:r>
            <a:r>
              <a:rPr lang="hu-HU" sz="2400" b="1" dirty="0" smtClean="0">
                <a:solidFill>
                  <a:schemeClr val="tx1"/>
                </a:solidFill>
              </a:rPr>
              <a:t> </a:t>
            </a:r>
            <a:r>
              <a:rPr lang="hu-HU" sz="2400" b="1" i="1" dirty="0" smtClean="0">
                <a:solidFill>
                  <a:schemeClr val="tx1"/>
                </a:solidFill>
              </a:rPr>
              <a:t>nem</a:t>
            </a:r>
            <a:r>
              <a:rPr lang="hu-HU" sz="2400" dirty="0" smtClean="0">
                <a:solidFill>
                  <a:schemeClr val="tx1"/>
                </a:solidFill>
              </a:rPr>
              <a:t> tapasztalható a nők diszkriminációja?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539552" y="3399383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/>
              <a:t>P(nincs│nő) </a:t>
            </a:r>
            <a:r>
              <a:rPr lang="hu-HU" sz="2400" dirty="0" smtClean="0"/>
              <a:t>= </a:t>
            </a:r>
            <a:r>
              <a:rPr lang="hu-HU" sz="2400" dirty="0"/>
              <a:t>1- P(van │</a:t>
            </a:r>
            <a:r>
              <a:rPr lang="hu-HU" sz="2400" dirty="0" smtClean="0"/>
              <a:t>nő) = 1 - (0,33+0,10) </a:t>
            </a:r>
            <a:endParaRPr lang="hu-HU" sz="2400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440160" y="1556792"/>
            <a:ext cx="7164288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4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hu-HU" sz="2400" dirty="0" smtClean="0">
                <a:solidFill>
                  <a:schemeClr val="bg1">
                    <a:lumMod val="50000"/>
                  </a:schemeClr>
                </a:solidFill>
              </a:rPr>
              <a:t>zaz</a:t>
            </a:r>
            <a:r>
              <a:rPr lang="hu-HU" sz="2400" dirty="0" smtClean="0">
                <a:solidFill>
                  <a:schemeClr val="bg1">
                    <a:lumMod val="50000"/>
                  </a:schemeClr>
                </a:solidFill>
              </a:rPr>
              <a:t>: Mekkora valószínűsége annak, </a:t>
            </a:r>
            <a:endParaRPr lang="hu-HU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hu-HU" sz="2400" b="1" i="1" dirty="0" smtClean="0">
                <a:solidFill>
                  <a:schemeClr val="bg1">
                    <a:lumMod val="50000"/>
                  </a:schemeClr>
                </a:solidFill>
              </a:rPr>
              <a:t>hogy</a:t>
            </a:r>
            <a:r>
              <a:rPr lang="hu-HU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sz="2400" b="1" i="1" dirty="0" smtClean="0">
                <a:solidFill>
                  <a:schemeClr val="bg1">
                    <a:lumMod val="50000"/>
                  </a:schemeClr>
                </a:solidFill>
              </a:rPr>
              <a:t>nem</a:t>
            </a:r>
            <a:r>
              <a:rPr lang="hu-HU" sz="2400" dirty="0" smtClean="0">
                <a:solidFill>
                  <a:schemeClr val="bg1">
                    <a:lumMod val="50000"/>
                  </a:schemeClr>
                </a:solidFill>
              </a:rPr>
              <a:t> tapasztalható a nők diszkriminációja</a:t>
            </a:r>
          </a:p>
          <a:p>
            <a:pPr algn="l"/>
            <a:r>
              <a:rPr lang="hu-HU" sz="24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hu-HU" sz="2400" dirty="0" smtClean="0">
                <a:solidFill>
                  <a:schemeClr val="bg1">
                    <a:lumMod val="50000"/>
                  </a:schemeClr>
                </a:solidFill>
              </a:rPr>
              <a:t>eltéve, hogy </a:t>
            </a:r>
            <a:r>
              <a:rPr lang="hu-HU" sz="2400" b="1" dirty="0" smtClean="0">
                <a:solidFill>
                  <a:schemeClr val="bg1">
                    <a:lumMod val="50000"/>
                  </a:schemeClr>
                </a:solidFill>
              </a:rPr>
              <a:t>egy nő </a:t>
            </a:r>
            <a:r>
              <a:rPr lang="hu-HU" sz="2400" b="1" dirty="0">
                <a:solidFill>
                  <a:schemeClr val="bg1">
                    <a:lumMod val="50000"/>
                  </a:schemeClr>
                </a:solidFill>
              </a:rPr>
              <a:t>állítja </a:t>
            </a:r>
            <a:r>
              <a:rPr lang="hu-HU" sz="24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cxnSp>
        <p:nvCxnSpPr>
          <p:cNvPr id="6" name="Egyenes összekötő 5"/>
          <p:cNvCxnSpPr/>
          <p:nvPr/>
        </p:nvCxnSpPr>
        <p:spPr>
          <a:xfrm>
            <a:off x="503548" y="5445224"/>
            <a:ext cx="19802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>
            <a:off x="3095836" y="5445224"/>
            <a:ext cx="19802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églalap 8"/>
          <p:cNvSpPr/>
          <p:nvPr/>
        </p:nvSpPr>
        <p:spPr>
          <a:xfrm>
            <a:off x="611560" y="47971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2400" dirty="0"/>
              <a:t>P(</a:t>
            </a:r>
            <a:r>
              <a:rPr lang="hu-HU" sz="2400" dirty="0" err="1"/>
              <a:t>nincs&amp;nő</a:t>
            </a:r>
            <a:r>
              <a:rPr lang="hu-HU" sz="2400" dirty="0"/>
              <a:t>) 		 2/3 * 0,57</a:t>
            </a:r>
          </a:p>
          <a:p>
            <a:r>
              <a:rPr lang="hu-HU" sz="2400" dirty="0"/>
              <a:t>		  = </a:t>
            </a:r>
          </a:p>
          <a:p>
            <a:r>
              <a:rPr lang="hu-HU" sz="2400" dirty="0"/>
              <a:t>     P(nő)		      2/3</a:t>
            </a:r>
          </a:p>
        </p:txBody>
      </p:sp>
      <p:sp>
        <p:nvSpPr>
          <p:cNvPr id="10" name="Téglalap 9"/>
          <p:cNvSpPr/>
          <p:nvPr/>
        </p:nvSpPr>
        <p:spPr>
          <a:xfrm>
            <a:off x="539552" y="4139788"/>
            <a:ext cx="282025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hu-HU" sz="2000" i="1" dirty="0"/>
              <a:t>vagy a </a:t>
            </a:r>
            <a:r>
              <a:rPr lang="hu-HU" sz="2000" i="1" dirty="0" err="1"/>
              <a:t>felt.vsz</a:t>
            </a:r>
            <a:r>
              <a:rPr lang="hu-HU" sz="2000" i="1" dirty="0"/>
              <a:t>. képlete sz.</a:t>
            </a:r>
          </a:p>
        </p:txBody>
      </p:sp>
    </p:spTree>
    <p:extLst>
      <p:ext uri="{BB962C8B-B14F-4D97-AF65-F5344CB8AC3E}">
        <p14:creationId xmlns:p14="http://schemas.microsoft.com/office/powerpoint/2010/main" val="755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32048" y="404664"/>
            <a:ext cx="8388424" cy="1080120"/>
          </a:xfrm>
        </p:spPr>
        <p:txBody>
          <a:bodyPr>
            <a:normAutofit/>
          </a:bodyPr>
          <a:lstStyle/>
          <a:p>
            <a:pPr algn="l"/>
            <a:r>
              <a:rPr lang="hu-HU" sz="2400" dirty="0" smtClean="0">
                <a:solidFill>
                  <a:schemeClr val="tx1"/>
                </a:solidFill>
              </a:rPr>
              <a:t>Mekkora valószínűséggel </a:t>
            </a:r>
            <a:r>
              <a:rPr lang="hu-HU" sz="2400" b="1" i="1" dirty="0" smtClean="0">
                <a:solidFill>
                  <a:schemeClr val="tx1"/>
                </a:solidFill>
              </a:rPr>
              <a:t>nő</a:t>
            </a:r>
            <a:r>
              <a:rPr lang="hu-HU" sz="2400" dirty="0" smtClean="0">
                <a:solidFill>
                  <a:schemeClr val="tx1"/>
                </a:solidFill>
              </a:rPr>
              <a:t>, </a:t>
            </a:r>
          </a:p>
          <a:p>
            <a:pPr algn="l"/>
            <a:r>
              <a:rPr lang="hu-HU" sz="2400" b="1" dirty="0" smtClean="0">
                <a:solidFill>
                  <a:schemeClr val="tx1"/>
                </a:solidFill>
              </a:rPr>
              <a:t>aki szerint tapasztalható </a:t>
            </a:r>
            <a:r>
              <a:rPr lang="hu-HU" sz="2400" dirty="0" smtClean="0">
                <a:solidFill>
                  <a:schemeClr val="tx1"/>
                </a:solidFill>
              </a:rPr>
              <a:t>a nők diszkriminációja?</a:t>
            </a:r>
          </a:p>
          <a:p>
            <a:pPr algn="l"/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39552" y="4407495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		 </a:t>
            </a:r>
            <a:r>
              <a:rPr lang="hu-HU" sz="2400" dirty="0" smtClean="0"/>
              <a:t>P(</a:t>
            </a:r>
            <a:r>
              <a:rPr lang="hu-HU" sz="2400" dirty="0" err="1" smtClean="0"/>
              <a:t>nő&amp;van</a:t>
            </a:r>
            <a:r>
              <a:rPr lang="hu-HU" sz="2400" dirty="0"/>
              <a:t>) </a:t>
            </a:r>
            <a:r>
              <a:rPr lang="hu-HU" sz="2400" dirty="0" smtClean="0"/>
              <a:t>		     2/3*0,43</a:t>
            </a:r>
          </a:p>
          <a:p>
            <a:r>
              <a:rPr lang="hu-HU" sz="2400" dirty="0" smtClean="0"/>
              <a:t>P(nő│van) =			= </a:t>
            </a:r>
          </a:p>
          <a:p>
            <a:r>
              <a:rPr lang="hu-HU" sz="2400" dirty="0"/>
              <a:t>		  </a:t>
            </a:r>
            <a:r>
              <a:rPr lang="hu-HU" sz="2400" dirty="0" smtClean="0"/>
              <a:t>  P(van</a:t>
            </a:r>
            <a:r>
              <a:rPr lang="hu-HU" sz="2400" dirty="0"/>
              <a:t>) 	</a:t>
            </a:r>
            <a:r>
              <a:rPr lang="hu-HU" sz="2400" dirty="0" smtClean="0"/>
              <a:t>          2/3*0,43+1/3*0,20</a:t>
            </a:r>
            <a:endParaRPr lang="hu-HU" sz="24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763688" y="2996952"/>
            <a:ext cx="58326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 </a:t>
            </a:r>
            <a:r>
              <a:rPr lang="hu-HU" sz="2400" i="1" dirty="0" smtClean="0"/>
              <a:t>esemény</a:t>
            </a:r>
            <a:r>
              <a:rPr lang="hu-HU" sz="2400" dirty="0" smtClean="0"/>
              <a:t>:  van = nem nincs = </a:t>
            </a:r>
            <a:r>
              <a:rPr lang="hu-HU" sz="2400" dirty="0" err="1" smtClean="0"/>
              <a:t>hátr</a:t>
            </a:r>
            <a:r>
              <a:rPr lang="hu-HU" sz="2400" dirty="0" smtClean="0"/>
              <a:t> vagy előny</a:t>
            </a:r>
            <a:endParaRPr lang="hu-HU" sz="2400" dirty="0"/>
          </a:p>
        </p:txBody>
      </p:sp>
      <p:sp>
        <p:nvSpPr>
          <p:cNvPr id="6" name="Alcím 2"/>
          <p:cNvSpPr txBox="1">
            <a:spLocks/>
          </p:cNvSpPr>
          <p:nvPr/>
        </p:nvSpPr>
        <p:spPr>
          <a:xfrm>
            <a:off x="1440160" y="1556792"/>
            <a:ext cx="7164288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4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hu-HU" sz="2400" dirty="0" smtClean="0">
                <a:solidFill>
                  <a:schemeClr val="bg1">
                    <a:lumMod val="50000"/>
                  </a:schemeClr>
                </a:solidFill>
              </a:rPr>
              <a:t>zaz</a:t>
            </a:r>
            <a:r>
              <a:rPr lang="hu-HU" sz="2400" dirty="0" smtClean="0">
                <a:solidFill>
                  <a:schemeClr val="bg1">
                    <a:lumMod val="50000"/>
                  </a:schemeClr>
                </a:solidFill>
              </a:rPr>
              <a:t>: Mekkora valószínűsége annak, </a:t>
            </a:r>
            <a:endParaRPr lang="hu-HU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hu-HU" sz="2400" b="1" i="1" dirty="0" smtClean="0">
                <a:solidFill>
                  <a:schemeClr val="bg1">
                    <a:lumMod val="50000"/>
                  </a:schemeClr>
                </a:solidFill>
              </a:rPr>
              <a:t>hogy</a:t>
            </a:r>
            <a:r>
              <a:rPr lang="hu-HU" sz="2400" b="1" dirty="0" smtClean="0">
                <a:solidFill>
                  <a:schemeClr val="bg1">
                    <a:lumMod val="50000"/>
                  </a:schemeClr>
                </a:solidFill>
              </a:rPr>
              <a:t> nő az, aki azt állítja, hogy van </a:t>
            </a:r>
            <a:r>
              <a:rPr lang="hu-HU" sz="2400" dirty="0" smtClean="0">
                <a:solidFill>
                  <a:schemeClr val="bg1">
                    <a:lumMod val="50000"/>
                  </a:schemeClr>
                </a:solidFill>
              </a:rPr>
              <a:t> diszkrimináció</a:t>
            </a:r>
            <a:r>
              <a:rPr lang="hu-HU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sz="24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cxnSp>
        <p:nvCxnSpPr>
          <p:cNvPr id="7" name="Egyenes összekötő 6"/>
          <p:cNvCxnSpPr/>
          <p:nvPr/>
        </p:nvCxnSpPr>
        <p:spPr>
          <a:xfrm>
            <a:off x="2339752" y="5007659"/>
            <a:ext cx="1872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 flipV="1">
            <a:off x="4788024" y="5007659"/>
            <a:ext cx="2808312" cy="5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/>
          <p:cNvSpPr txBox="1"/>
          <p:nvPr/>
        </p:nvSpPr>
        <p:spPr>
          <a:xfrm>
            <a:off x="539552" y="5301208"/>
            <a:ext cx="172819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400" dirty="0" err="1" smtClean="0">
                <a:solidFill>
                  <a:schemeClr val="accent4">
                    <a:lumMod val="50000"/>
                  </a:schemeClr>
                </a:solidFill>
              </a:rPr>
              <a:t>Bayes</a:t>
            </a:r>
            <a:r>
              <a:rPr lang="hu-HU" sz="2400" dirty="0" smtClean="0">
                <a:solidFill>
                  <a:schemeClr val="accent4">
                    <a:lumMod val="50000"/>
                  </a:schemeClr>
                </a:solidFill>
              </a:rPr>
              <a:t> tétel:</a:t>
            </a:r>
            <a:endParaRPr lang="hu-H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7092280" y="3903439"/>
            <a:ext cx="197971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400" dirty="0" smtClean="0">
                <a:solidFill>
                  <a:schemeClr val="accent4">
                    <a:lumMod val="50000"/>
                  </a:schemeClr>
                </a:solidFill>
              </a:rPr>
              <a:t>Szorzási tétel</a:t>
            </a:r>
            <a:endParaRPr lang="hu-H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6948264" y="5805264"/>
            <a:ext cx="216024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400" dirty="0" smtClean="0">
                <a:solidFill>
                  <a:schemeClr val="accent4">
                    <a:lumMod val="50000"/>
                  </a:schemeClr>
                </a:solidFill>
              </a:rPr>
              <a:t>Teljes </a:t>
            </a:r>
            <a:r>
              <a:rPr lang="hu-HU" sz="2400" dirty="0" err="1" smtClean="0">
                <a:solidFill>
                  <a:schemeClr val="accent4">
                    <a:lumMod val="50000"/>
                  </a:schemeClr>
                </a:solidFill>
              </a:rPr>
              <a:t>vsz</a:t>
            </a:r>
            <a:r>
              <a:rPr lang="hu-HU" sz="2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hu-HU" sz="2400" dirty="0" smtClean="0">
                <a:solidFill>
                  <a:schemeClr val="accent4">
                    <a:lumMod val="50000"/>
                  </a:schemeClr>
                </a:solidFill>
              </a:rPr>
              <a:t>tétele</a:t>
            </a:r>
            <a:endParaRPr lang="hu-H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330</Words>
  <Application>Microsoft Office PowerPoint</Application>
  <PresentationFormat>Diavetítés a képernyőre (4:3 oldalarány)</PresentationFormat>
  <Paragraphs>67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>sz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</dc:creator>
  <cp:lastModifiedBy>sz</cp:lastModifiedBy>
  <cp:revision>21</cp:revision>
  <dcterms:created xsi:type="dcterms:W3CDTF">2014-06-18T14:20:41Z</dcterms:created>
  <dcterms:modified xsi:type="dcterms:W3CDTF">2014-06-18T23:59:45Z</dcterms:modified>
</cp:coreProperties>
</file>