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3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0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30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191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84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7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3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5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7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48BE-ECBD-4BCA-B030-2B23AD775B35}" type="datetimeFigureOut">
              <a:rPr lang="hu-HU" smtClean="0"/>
              <a:t>2014.06.20.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BCCF-DFD3-4AFE-8F58-916A0273E5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4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51520" y="332656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hu-HU" sz="2400" b="1" dirty="0"/>
              <a:t>Egy autókereskedésben </a:t>
            </a:r>
            <a:endParaRPr lang="hu-HU" sz="2400" b="1" dirty="0" smtClean="0"/>
          </a:p>
          <a:p>
            <a:pPr lvl="0"/>
            <a:r>
              <a:rPr lang="hu-HU" sz="2400" b="1" dirty="0"/>
              <a:t>	</a:t>
            </a:r>
            <a:r>
              <a:rPr lang="hu-HU" sz="2400" b="1" dirty="0" smtClean="0"/>
              <a:t>naponta </a:t>
            </a:r>
            <a:r>
              <a:rPr lang="hu-HU" sz="2400" b="1" dirty="0"/>
              <a:t>15% eséllyel adnak el legalább 1 autót. </a:t>
            </a:r>
          </a:p>
          <a:p>
            <a:r>
              <a:rPr lang="hu-HU" sz="2400" b="1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467544" y="1772816"/>
                <a:ext cx="82809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𝝃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𝒉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𝒏𝒚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𝒂𝒖𝒕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ó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𝒂𝒅𝒏𝒂𝒌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𝒆𝒍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𝒏𝒂𝒑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𝒂𝒍𝒂𝒕𝒕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r>
                  <a:rPr lang="hu-HU" sz="2400" b="1" dirty="0" smtClean="0">
                    <a:ea typeface="Cambria Math"/>
                  </a:rPr>
                  <a:t>   </a:t>
                </a:r>
                <a:r>
                  <a:rPr lang="hu-HU" sz="2400" i="1" dirty="0" smtClean="0">
                    <a:ea typeface="Cambria Math"/>
                  </a:rPr>
                  <a:t>k</a:t>
                </a:r>
                <a:r>
                  <a:rPr lang="hu-HU" sz="2400" dirty="0" smtClean="0">
                    <a:ea typeface="Cambria Math"/>
                  </a:rPr>
                  <a:t>= 0,1,2,…</a:t>
                </a:r>
              </a:p>
              <a:p>
                <a:endParaRPr lang="hu-HU" sz="2400" b="0" dirty="0">
                  <a:ea typeface="Cambria Math"/>
                </a:endParaRPr>
              </a:p>
              <a:p>
                <a:r>
                  <a:rPr lang="hu-HU" sz="2400" b="1" dirty="0" smtClean="0">
                    <a:ea typeface="Cambria Math"/>
                  </a:rPr>
                  <a:t>Poisson </a:t>
                </a:r>
                <a:r>
                  <a:rPr lang="hu-HU" sz="2400" b="1" dirty="0" err="1" smtClean="0">
                    <a:ea typeface="Cambria Math"/>
                  </a:rPr>
                  <a:t>eo</a:t>
                </a:r>
                <a:r>
                  <a:rPr lang="hu-HU" sz="2400" b="1" dirty="0" smtClean="0">
                    <a:ea typeface="Cambria Math"/>
                  </a:rPr>
                  <a:t>.</a:t>
                </a:r>
                <a:r>
                  <a:rPr lang="hu-HU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𝑝𝑎𝑟𝑎𝑚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𝑡𝑒𝑟</m:t>
                    </m:r>
                  </m:oMath>
                </a14:m>
                <a:r>
                  <a:rPr lang="hu-HU" sz="2400" b="0" dirty="0" smtClean="0">
                    <a:ea typeface="Cambria Math"/>
                  </a:rPr>
                  <a:t>	</a:t>
                </a:r>
              </a:p>
              <a:p>
                <a:r>
                  <a:rPr lang="hu-HU" sz="2400" dirty="0">
                    <a:ea typeface="Cambria Math"/>
                  </a:rPr>
                  <a:t>	</a:t>
                </a:r>
                <a:r>
                  <a:rPr lang="hu-HU" sz="2400" dirty="0" smtClean="0">
                    <a:ea typeface="Cambria Math"/>
                  </a:rPr>
                  <a:t>	</a:t>
                </a:r>
              </a:p>
              <a:p>
                <a:r>
                  <a:rPr lang="hu-HU" sz="2400" i="1" dirty="0">
                    <a:ea typeface="Cambria Math"/>
                  </a:rPr>
                  <a:t>	</a:t>
                </a:r>
                <a:r>
                  <a:rPr lang="hu-HU" sz="2400" i="1" dirty="0" smtClean="0"/>
                  <a:t>M(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hu-HU" sz="2400" i="1" dirty="0" smtClean="0"/>
                  <a:t>)=</a:t>
                </a:r>
                <a:r>
                  <a:rPr lang="hu-HU" sz="2400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hu-HU" sz="2400" i="1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8092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178" t="-2516" b="-62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83568" y="4653136"/>
                <a:ext cx="7848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0" i="0" dirty="0" smtClean="0">
                    <a:latin typeface="Cambria Math"/>
                    <a:ea typeface="Cambria Math"/>
                  </a:rPr>
                  <a:t>Info:</a:t>
                </a:r>
              </a:p>
              <a:p>
                <a:r>
                  <a:rPr lang="hu-HU" sz="2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hu-HU" sz="2400" dirty="0" smtClean="0"/>
                  <a:t>) = 0.15	P(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hu-HU" sz="2400" dirty="0" smtClean="0"/>
                  <a:t>) = 1 - 0.15</a:t>
                </a:r>
              </a:p>
              <a:p>
                <a:r>
                  <a:rPr lang="hu-HU" sz="2400" dirty="0" smtClean="0"/>
                  <a:t>				P(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hu-HU" sz="2400" dirty="0" smtClean="0"/>
                  <a:t>) = 0.85</a:t>
                </a:r>
                <a:endParaRPr lang="hu-HU" sz="2400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53136"/>
                <a:ext cx="784887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65" t="-4061" b="-106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0888"/>
            <a:ext cx="2691928" cy="140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4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8" y="942905"/>
            <a:ext cx="2691928" cy="140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/>
              <p:cNvSpPr txBox="1"/>
              <p:nvPr/>
            </p:nvSpPr>
            <p:spPr>
              <a:xfrm>
                <a:off x="3995936" y="644495"/>
                <a:ext cx="4608512" cy="288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P(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hu-HU" sz="2400" dirty="0" smtClean="0"/>
                  <a:t>) = 0.85</a:t>
                </a:r>
              </a:p>
              <a:p>
                <a:endParaRPr lang="hu-HU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240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hu-HU" sz="2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hu-HU" sz="2400" b="0" i="1" smtClean="0">
                            <a:latin typeface="Cambria Math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hu-H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hu-HU" sz="2400" b="0" i="1" smtClean="0">
                            <a:latin typeface="Cambria Math"/>
                          </a:rPr>
                          <m:t>−</m:t>
                        </m:r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hu-HU" sz="2400" dirty="0" smtClean="0"/>
                  <a:t> = 0.85</a:t>
                </a:r>
              </a:p>
              <a:p>
                <a:endParaRPr lang="hu-H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hu-HU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hu-HU" sz="24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hu-HU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fName>
                        <m:e>
                          <m:r>
                            <a:rPr lang="hu-HU" sz="24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r>
                            <a:rPr lang="hu-HU" sz="2400" b="0" i="1" smtClean="0">
                              <a:latin typeface="Cambria Math"/>
                              <a:ea typeface="Cambria Math"/>
                            </a:rPr>
                            <m:t>0.85</m:t>
                          </m:r>
                        </m:e>
                      </m:func>
                    </m:oMath>
                  </m:oMathPara>
                </a14:m>
                <a:endParaRPr lang="hu-HU" sz="2400" dirty="0" smtClean="0"/>
              </a:p>
              <a:p>
                <a:endParaRPr lang="hu-HU" sz="2400" dirty="0" smtClean="0"/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hu-HU" sz="2400" dirty="0" smtClean="0"/>
                  <a:t>=0.16</a:t>
                </a:r>
                <a:endParaRPr lang="hu-HU" sz="2400" dirty="0"/>
              </a:p>
            </p:txBody>
          </p:sp>
        </mc:Choice>
        <mc:Fallback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644495"/>
                <a:ext cx="4608512" cy="2884700"/>
              </a:xfrm>
              <a:prstGeom prst="rect">
                <a:avLst/>
              </a:prstGeom>
              <a:blipFill rotWithShape="1">
                <a:blip r:embed="rId3"/>
                <a:stretch>
                  <a:fillRect l="-2119" t="-1691" b="-40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251520" y="3717032"/>
                <a:ext cx="86409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002060"/>
                    </a:solidFill>
                  </a:rPr>
                  <a:t>Várhatóan </a:t>
                </a:r>
                <a:r>
                  <a:rPr lang="hu-HU" sz="2400" b="1" dirty="0">
                    <a:solidFill>
                      <a:srgbClr val="002060"/>
                    </a:solidFill>
                  </a:rPr>
                  <a:t>hány autót adnak el 1 nap alatt</a:t>
                </a:r>
                <a:r>
                  <a:rPr lang="hu-HU" sz="2400" b="1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r>
                  <a:rPr lang="hu-HU" sz="2400" dirty="0" smtClean="0"/>
                  <a:t> </a:t>
                </a:r>
                <a:r>
                  <a:rPr lang="hu-HU" sz="2400" b="1" i="1" dirty="0" smtClean="0"/>
                  <a:t>M(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𝝃</m:t>
                    </m:r>
                  </m:oMath>
                </a14:m>
                <a:r>
                  <a:rPr lang="hu-HU" sz="2400" b="1" i="1" dirty="0" smtClean="0"/>
                  <a:t>) =</a:t>
                </a:r>
                <a:r>
                  <a:rPr lang="hu-HU" sz="2400" b="1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hu-HU" sz="2400" b="1" dirty="0" smtClean="0"/>
                  <a:t> = 0.16</a:t>
                </a:r>
                <a:endParaRPr lang="hu-HU" sz="2400" b="1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864096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058" t="-5882" b="-161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323528" y="5066221"/>
                <a:ext cx="864096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002060"/>
                    </a:solidFill>
                  </a:rPr>
                  <a:t>Mennyi a valószínűsége, hogy 1 </a:t>
                </a:r>
                <a:r>
                  <a:rPr lang="hu-HU" sz="2400" b="1" dirty="0" err="1" smtClean="0">
                    <a:solidFill>
                      <a:srgbClr val="002060"/>
                    </a:solidFill>
                  </a:rPr>
                  <a:t>tetsz</a:t>
                </a:r>
                <a:r>
                  <a:rPr lang="hu-HU" sz="2400" b="1" dirty="0" smtClean="0">
                    <a:solidFill>
                      <a:srgbClr val="002060"/>
                    </a:solidFill>
                  </a:rPr>
                  <a:t>. napon 3 autót adnak el? </a:t>
                </a:r>
              </a:p>
              <a:p>
                <a:r>
                  <a:rPr lang="hu-HU" sz="2400" b="1" i="1" dirty="0" smtClean="0"/>
                  <a:t>P(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𝝃</m:t>
                    </m:r>
                    <m:r>
                      <a:rPr lang="hu-HU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b="1" i="1" dirty="0" smtClean="0"/>
                  <a:t>= 3)  </a:t>
                </a:r>
                <a:r>
                  <a:rPr lang="hu-HU" sz="2400" b="1" dirty="0" smtClean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b="1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hu-HU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hu-HU" sz="24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hu-HU" sz="2400" b="1" i="1" smtClean="0">
                                <a:latin typeface="Cambria Math"/>
                              </a:rPr>
                              <m:t>𝟏𝟔</m:t>
                            </m:r>
                          </m:num>
                          <m:den>
                            <m:r>
                              <a:rPr lang="hu-HU" sz="24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hu-HU" sz="2400" b="1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  <m:sup>
                        <m:r>
                          <a:rPr lang="hu-HU" sz="24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hu-HU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4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hu-HU" sz="2400" b="1" i="1" smtClean="0">
                            <a:latin typeface="Cambria Math"/>
                          </a:rPr>
                          <m:t>−</m:t>
                        </m:r>
                        <m:r>
                          <a:rPr lang="hu-HU" sz="2400" b="1" i="1" smtClean="0">
                            <a:latin typeface="Cambria Math"/>
                          </a:rPr>
                          <m:t>𝟎</m:t>
                        </m:r>
                        <m:r>
                          <a:rPr lang="hu-HU" sz="2400" b="1" i="1" smtClean="0">
                            <a:latin typeface="Cambria Math"/>
                          </a:rPr>
                          <m:t>.</m:t>
                        </m:r>
                        <m:r>
                          <a:rPr lang="hu-HU" sz="24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</m:oMath>
                </a14:m>
                <a:endParaRPr lang="hu-HU" sz="2400" b="1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66221"/>
                <a:ext cx="8640960" cy="1099083"/>
              </a:xfrm>
              <a:prstGeom prst="rect">
                <a:avLst/>
              </a:prstGeom>
              <a:blipFill rotWithShape="1">
                <a:blip r:embed="rId5"/>
                <a:stretch>
                  <a:fillRect l="-1058" t="-4444" b="-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0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51520" y="33265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 smtClean="0">
                <a:solidFill>
                  <a:srgbClr val="002060"/>
                </a:solidFill>
              </a:rPr>
              <a:t>Mennyi a valószínűsége, </a:t>
            </a:r>
          </a:p>
          <a:p>
            <a:r>
              <a:rPr lang="hu-HU" sz="2400" b="1" dirty="0" smtClean="0">
                <a:solidFill>
                  <a:srgbClr val="002060"/>
                </a:solidFill>
              </a:rPr>
              <a:t>	hogy 1 tetszőleges hét alatt 1 autót sem adnak el? </a:t>
            </a:r>
            <a:endParaRPr lang="hu-HU" sz="2400" b="1" dirty="0">
              <a:solidFill>
                <a:srgbClr val="002060"/>
              </a:solidFill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251520" y="148071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smtClean="0"/>
              <a:t>P(</a:t>
            </a:r>
            <a:r>
              <a:rPr lang="hu-HU" sz="2400" i="1" dirty="0" smtClean="0"/>
              <a:t>7 nap alatt 0 autót adnak el</a:t>
            </a:r>
            <a:r>
              <a:rPr lang="hu-HU" sz="2400" dirty="0" smtClean="0"/>
              <a:t>)=?</a:t>
            </a:r>
            <a:endParaRPr lang="hu-H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395536" y="2348880"/>
                <a:ext cx="756084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a)  </a:t>
                </a:r>
                <a:r>
                  <a:rPr lang="hu-HU" sz="2400" b="1" dirty="0" smtClean="0"/>
                  <a:t>7 nap alatt eladott autók</a:t>
                </a:r>
                <a:r>
                  <a:rPr lang="hu-HU" sz="2400" dirty="0" smtClean="0"/>
                  <a:t> </a:t>
                </a:r>
                <a:r>
                  <a:rPr lang="hu-HU" sz="2400" dirty="0" err="1" smtClean="0"/>
                  <a:t>várh.értéke</a:t>
                </a:r>
                <a:r>
                  <a:rPr lang="hu-HU" sz="2400" dirty="0" smtClean="0"/>
                  <a:t>: 7*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=7∗0.16</m:t>
                    </m:r>
                  </m:oMath>
                </a14:m>
                <a:endParaRPr lang="hu-HU" sz="2400" dirty="0" smtClean="0">
                  <a:ea typeface="Cambria Math"/>
                </a:endParaRPr>
              </a:p>
              <a:p>
                <a:endParaRPr lang="hu-HU" sz="2400" dirty="0" smtClean="0"/>
              </a:p>
              <a:p>
                <a:r>
                  <a:rPr lang="hu-HU" sz="2400" i="1" dirty="0" smtClean="0"/>
                  <a:t>		P( másik</a:t>
                </a:r>
                <a:r>
                  <a:rPr lang="hu-HU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hu-HU" sz="240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i="1" dirty="0" smtClean="0"/>
                  <a:t>= 0 )=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2400" b="0" i="1" smtClean="0">
                                <a:latin typeface="Cambria Math"/>
                              </a:rPr>
                              <m:t>(7</m:t>
                            </m:r>
                            <m:r>
                              <a:rPr lang="hu-HU" sz="240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hu-HU" sz="2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hu-HU" sz="2400" b="0" i="1" smtClean="0">
                            <a:latin typeface="Cambria Math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hu-H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hu-HU" sz="2400" b="0" i="1" smtClean="0">
                            <a:latin typeface="Cambria Math"/>
                          </a:rPr>
                          <m:t>−7</m:t>
                        </m:r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hu-HU" sz="2400" i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hu-HU" sz="2400" b="0" i="1" smtClean="0">
                            <a:latin typeface="Cambria Math"/>
                          </a:rPr>
                          <m:t>−1.12</m:t>
                        </m:r>
                      </m:sup>
                    </m:sSup>
                  </m:oMath>
                </a14:m>
                <a:endParaRPr lang="hu-HU" sz="2400" i="1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48880"/>
                <a:ext cx="7560840" cy="1407373"/>
              </a:xfrm>
              <a:prstGeom prst="rect">
                <a:avLst/>
              </a:prstGeom>
              <a:blipFill rotWithShape="1">
                <a:blip r:embed="rId2"/>
                <a:stretch>
                  <a:fillRect l="-1290" t="-3463" b="-3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395536" y="4365104"/>
                <a:ext cx="84969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b)  a 7 nap egymástól </a:t>
                </a:r>
                <a:r>
                  <a:rPr lang="hu-HU" sz="2400" dirty="0" err="1" smtClean="0"/>
                  <a:t>fgtlen</a:t>
                </a:r>
                <a:r>
                  <a:rPr lang="hu-HU" sz="2400" dirty="0" smtClean="0"/>
                  <a:t>. is lehet</a:t>
                </a:r>
                <a:endParaRPr lang="hu-HU" sz="2400" i="1" dirty="0" smtClean="0">
                  <a:latin typeface="Cambria Math"/>
                  <a:ea typeface="Cambria Math"/>
                </a:endParaRPr>
              </a:p>
              <a:p>
                <a:endParaRPr lang="hu-HU" sz="2400" b="1" i="1" dirty="0" smtClean="0">
                  <a:latin typeface="Cambria Math"/>
                  <a:ea typeface="Cambria Math"/>
                </a:endParaRPr>
              </a:p>
              <a:p>
                <a:r>
                  <a:rPr lang="hu-HU" sz="2400" b="1" dirty="0">
                    <a:ea typeface="Cambria Math"/>
                  </a:rPr>
                  <a:t> </a:t>
                </a:r>
                <a:r>
                  <a:rPr lang="hu-HU" sz="2400" b="1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𝜼</m:t>
                    </m:r>
                  </m:oMath>
                </a14:m>
                <a:r>
                  <a:rPr lang="hu-HU" sz="2400" b="1" dirty="0" smtClean="0">
                    <a:ea typeface="Cambria Math"/>
                  </a:rPr>
                  <a:t> : </a:t>
                </a:r>
                <a:r>
                  <a:rPr lang="hu-HU" sz="2400" b="1" i="1" dirty="0" smtClean="0">
                    <a:ea typeface="Cambria Math"/>
                  </a:rPr>
                  <a:t>n</a:t>
                </a:r>
                <a:r>
                  <a:rPr lang="hu-HU" sz="2400" b="1" dirty="0" smtClean="0">
                    <a:ea typeface="Cambria Math"/>
                  </a:rPr>
                  <a:t> nap közül </a:t>
                </a:r>
                <a:r>
                  <a:rPr lang="hu-HU" sz="2400" b="1" i="1" dirty="0" err="1" smtClean="0">
                    <a:ea typeface="Cambria Math"/>
                  </a:rPr>
                  <a:t>k</a:t>
                </a:r>
                <a:r>
                  <a:rPr lang="hu-HU" sz="2400" b="1" dirty="0" err="1" smtClean="0">
                    <a:ea typeface="Cambria Math"/>
                  </a:rPr>
                  <a:t>-szor</a:t>
                </a:r>
                <a:r>
                  <a:rPr lang="hu-HU" sz="2400" b="1" dirty="0" smtClean="0">
                    <a:ea typeface="Cambria Math"/>
                  </a:rPr>
                  <a:t> </a:t>
                </a:r>
                <a:r>
                  <a:rPr lang="hu-HU" sz="2400" b="1" dirty="0" err="1" smtClean="0">
                    <a:ea typeface="Cambria Math"/>
                  </a:rPr>
                  <a:t>követk</a:t>
                </a:r>
                <a:r>
                  <a:rPr lang="hu-HU" sz="2400" b="1" dirty="0" smtClean="0">
                    <a:ea typeface="Cambria Math"/>
                  </a:rPr>
                  <a:t>. </a:t>
                </a:r>
                <a:r>
                  <a:rPr lang="hu-HU" sz="2400" b="1" dirty="0">
                    <a:ea typeface="Cambria Math"/>
                  </a:rPr>
                  <a:t>b</a:t>
                </a:r>
                <a:r>
                  <a:rPr lang="hu-HU" sz="2400" b="1" dirty="0" smtClean="0">
                    <a:ea typeface="Cambria Math"/>
                  </a:rPr>
                  <a:t>e a </a:t>
                </a:r>
                <a:r>
                  <a:rPr lang="hu-HU" sz="2400" b="1" i="1" dirty="0" smtClean="0">
                    <a:ea typeface="Cambria Math"/>
                  </a:rPr>
                  <a:t>p</a:t>
                </a:r>
                <a:r>
                  <a:rPr lang="hu-HU" sz="2400" b="1" dirty="0" smtClean="0">
                    <a:ea typeface="Cambria Math"/>
                  </a:rPr>
                  <a:t> vsz. kitüntetett esemény </a:t>
                </a:r>
              </a:p>
              <a:p>
                <a:r>
                  <a:rPr lang="hu-HU" sz="2400" b="1" dirty="0">
                    <a:ea typeface="Cambria Math"/>
                  </a:rPr>
                  <a:t>	</a:t>
                </a:r>
                <a:r>
                  <a:rPr lang="hu-HU" sz="2400" b="1" dirty="0" smtClean="0">
                    <a:ea typeface="Cambria Math"/>
                  </a:rPr>
                  <a:t>					(0 autót adnak el)</a:t>
                </a:r>
              </a:p>
              <a:p>
                <a:r>
                  <a:rPr lang="hu-HU" sz="2400" i="1" dirty="0" smtClean="0"/>
                  <a:t>	n=7 és p = 0.85</a:t>
                </a:r>
              </a:p>
              <a:p>
                <a:r>
                  <a:rPr lang="hu-HU" sz="2400" i="1" dirty="0" smtClean="0"/>
                  <a:t>	P(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i="1" dirty="0" smtClean="0"/>
                  <a:t>=0 ) = (7alatt7)*(0.85)</a:t>
                </a:r>
                <a:r>
                  <a:rPr lang="hu-HU" sz="2400" i="1" baseline="30000" dirty="0" smtClean="0"/>
                  <a:t>7</a:t>
                </a:r>
                <a:r>
                  <a:rPr lang="hu-HU" sz="2400" i="1" dirty="0" smtClean="0"/>
                  <a:t>*(0.15)</a:t>
                </a:r>
                <a:r>
                  <a:rPr lang="hu-HU" sz="2400" i="1" baseline="30000" dirty="0" smtClean="0"/>
                  <a:t>0=</a:t>
                </a:r>
                <a:r>
                  <a:rPr lang="hu-HU" sz="2400" i="1" dirty="0" smtClean="0"/>
                  <a:t>(0.85)</a:t>
                </a:r>
                <a:r>
                  <a:rPr lang="hu-HU" sz="2400" i="1" baseline="30000" dirty="0" smtClean="0"/>
                  <a:t>7</a:t>
                </a:r>
                <a:endParaRPr lang="hu-HU" sz="2400" i="1" baseline="3000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65104"/>
                <a:ext cx="8496944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148" t="-2111" b="-50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5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170</Words>
  <Application>Microsoft Office PowerPoint</Application>
  <PresentationFormat>Diavetítés a képernyőre (4:3 oldalarány)</PresentationFormat>
  <Paragraphs>34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PowerPoint bemutató</vt:lpstr>
      <vt:lpstr>PowerPoint bemutató</vt:lpstr>
      <vt:lpstr>PowerPoint bemutató</vt:lpstr>
    </vt:vector>
  </TitlesOfParts>
  <Company>sz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</dc:creator>
  <cp:lastModifiedBy>sz</cp:lastModifiedBy>
  <cp:revision>12</cp:revision>
  <dcterms:created xsi:type="dcterms:W3CDTF">2014-06-18T20:56:10Z</dcterms:created>
  <dcterms:modified xsi:type="dcterms:W3CDTF">2014-06-20T15:24:24Z</dcterms:modified>
</cp:coreProperties>
</file>