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7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00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9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08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247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13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17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9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6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8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629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8E94-830E-4035-8274-822FEC5A48A5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B38A-FDE6-40E9-ADC3-5A2838061B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60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églalap 1"/>
              <p:cNvSpPr/>
              <p:nvPr/>
            </p:nvSpPr>
            <p:spPr>
              <a:xfrm>
                <a:off x="0" y="332656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hu-HU" sz="2400" dirty="0" smtClean="0">
                    <a:solidFill>
                      <a:srgbClr val="002060"/>
                    </a:solidFill>
                  </a:rPr>
                  <a:t>Tapasztalatok szerint egy hivatalba a naponta beérkező igénylések száma (</a:t>
                </a:r>
                <a:r>
                  <a:rPr lang="hu-HU" sz="2400" dirty="0">
                    <a:solidFill>
                      <a:srgbClr val="002060"/>
                    </a:solidFill>
                    <a:sym typeface="Symbol"/>
                  </a:rPr>
                  <a:t></a:t>
                </a:r>
                <a:r>
                  <a:rPr lang="hu-HU" sz="2400" dirty="0">
                    <a:solidFill>
                      <a:srgbClr val="002060"/>
                    </a:solidFill>
                  </a:rPr>
                  <a:t>) </a:t>
                </a:r>
                <a:r>
                  <a:rPr lang="hu-HU" sz="2400" i="1" dirty="0">
                    <a:solidFill>
                      <a:srgbClr val="002060"/>
                    </a:solidFill>
                  </a:rPr>
                  <a:t>normális eloszlással </a:t>
                </a:r>
                <a:r>
                  <a:rPr lang="hu-HU" sz="2400" dirty="0">
                    <a:solidFill>
                      <a:srgbClr val="002060"/>
                    </a:solidFill>
                  </a:rPr>
                  <a:t>jól közelíthető. </a:t>
                </a:r>
              </a:p>
              <a:p>
                <a:r>
                  <a:rPr lang="hu-HU" sz="2400" b="1" dirty="0" smtClean="0">
                    <a:solidFill>
                      <a:srgbClr val="002060"/>
                    </a:solidFill>
                  </a:rPr>
                  <a:t>Mekkora </a:t>
                </a:r>
                <a:r>
                  <a:rPr lang="hu-HU" sz="2400" b="1" dirty="0">
                    <a:solidFill>
                      <a:srgbClr val="002060"/>
                    </a:solidFill>
                  </a:rPr>
                  <a:t>a napi igénylések számának </a:t>
                </a:r>
                <a:endParaRPr lang="hu-HU" sz="2400" b="1" dirty="0" smtClean="0">
                  <a:solidFill>
                    <a:srgbClr val="002060"/>
                  </a:solidFill>
                </a:endParaRPr>
              </a:p>
              <a:p>
                <a:r>
                  <a:rPr lang="hu-HU" sz="2400" b="1" i="1" dirty="0">
                    <a:solidFill>
                      <a:srgbClr val="002060"/>
                    </a:solidFill>
                  </a:rPr>
                  <a:t>	</a:t>
                </a:r>
                <a:r>
                  <a:rPr lang="hu-HU" sz="2400" b="1" i="1" dirty="0" smtClean="0">
                    <a:solidFill>
                      <a:srgbClr val="002060"/>
                    </a:solidFill>
                  </a:rPr>
                  <a:t>várható </a:t>
                </a:r>
                <a:r>
                  <a:rPr lang="hu-HU" sz="2400" b="1" i="1" dirty="0">
                    <a:solidFill>
                      <a:srgbClr val="002060"/>
                    </a:solidFill>
                  </a:rPr>
                  <a:t>értéke </a:t>
                </a:r>
                <a:r>
                  <a:rPr lang="hu-HU" sz="2400" b="1" i="1" dirty="0" smtClean="0">
                    <a:solidFill>
                      <a:srgbClr val="002060"/>
                    </a:solidFill>
                  </a:rPr>
                  <a:t>(m) és szórása (</a:t>
                </a:r>
                <a14:m>
                  <m:oMath xmlns:m="http://schemas.openxmlformats.org/officeDocument/2006/math">
                    <m:r>
                      <a:rPr lang="hu-HU" sz="2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r>
                  <a:rPr lang="hu-HU" sz="2400" b="1" i="1" dirty="0" smtClean="0">
                    <a:solidFill>
                      <a:srgbClr val="002060"/>
                    </a:solidFill>
                  </a:rPr>
                  <a:t>)</a:t>
                </a:r>
                <a:r>
                  <a:rPr lang="hu-HU" sz="2400" b="1" dirty="0" smtClean="0">
                    <a:solidFill>
                      <a:srgbClr val="002060"/>
                    </a:solidFill>
                  </a:rPr>
                  <a:t>, </a:t>
                </a:r>
                <a:r>
                  <a:rPr lang="hu-HU" sz="2400" dirty="0" smtClean="0">
                    <a:solidFill>
                      <a:srgbClr val="002060"/>
                    </a:solidFill>
                  </a:rPr>
                  <a:t>ha tudjuk:</a:t>
                </a:r>
                <a:endParaRPr lang="hu-HU" sz="2400" dirty="0">
                  <a:solidFill>
                    <a:srgbClr val="002060"/>
                  </a:solidFill>
                </a:endParaRPr>
              </a:p>
              <a:p>
                <a:r>
                  <a:rPr lang="hu-HU" sz="2400" dirty="0">
                    <a:solidFill>
                      <a:srgbClr val="002060"/>
                    </a:solidFill>
                  </a:rPr>
                  <a:t>P (30 &lt; </a:t>
                </a:r>
                <a:r>
                  <a:rPr lang="hu-HU" sz="2400" dirty="0">
                    <a:solidFill>
                      <a:srgbClr val="002060"/>
                    </a:solidFill>
                    <a:sym typeface="Symbol"/>
                  </a:rPr>
                  <a:t></a:t>
                </a:r>
                <a:r>
                  <a:rPr lang="hu-HU" sz="2400" dirty="0">
                    <a:solidFill>
                      <a:srgbClr val="002060"/>
                    </a:solidFill>
                  </a:rPr>
                  <a:t> &lt; 50) = 0.35</a:t>
                </a:r>
              </a:p>
              <a:p>
                <a:r>
                  <a:rPr lang="hu-HU" sz="2400" dirty="0">
                    <a:solidFill>
                      <a:srgbClr val="002060"/>
                    </a:solidFill>
                  </a:rPr>
                  <a:t>P (</a:t>
                </a:r>
                <a:r>
                  <a:rPr lang="hu-HU" sz="2400" dirty="0">
                    <a:solidFill>
                      <a:srgbClr val="002060"/>
                    </a:solidFill>
                    <a:sym typeface="Symbol"/>
                  </a:rPr>
                  <a:t></a:t>
                </a:r>
                <a:r>
                  <a:rPr lang="hu-HU" sz="2400" dirty="0">
                    <a:solidFill>
                      <a:srgbClr val="002060"/>
                    </a:solidFill>
                  </a:rPr>
                  <a:t> &lt; 50) = </a:t>
                </a:r>
                <a:r>
                  <a:rPr lang="hu-HU" sz="2400" dirty="0" smtClean="0">
                    <a:solidFill>
                      <a:srgbClr val="002060"/>
                    </a:solidFill>
                  </a:rPr>
                  <a:t>0.55</a:t>
                </a:r>
                <a:endParaRPr lang="hu-H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églalap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656"/>
                <a:ext cx="9144000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000" t="-2116" r="-1600" b="-52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églalap 2"/>
              <p:cNvSpPr/>
              <p:nvPr/>
            </p:nvSpPr>
            <p:spPr>
              <a:xfrm>
                <a:off x="611560" y="3478356"/>
                <a:ext cx="8136904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u-HU" sz="2400" dirty="0" smtClean="0"/>
                  <a:t>P (30 &lt; </a:t>
                </a:r>
                <a:r>
                  <a:rPr lang="hu-HU" sz="2400" dirty="0" smtClean="0">
                    <a:sym typeface="Symbol"/>
                  </a:rPr>
                  <a:t></a:t>
                </a:r>
                <a:r>
                  <a:rPr lang="hu-HU" sz="2400" dirty="0" smtClean="0"/>
                  <a:t> &lt; 50) = P(</a:t>
                </a:r>
                <a:r>
                  <a:rPr lang="hu-HU" sz="2400" dirty="0" smtClean="0">
                    <a:sym typeface="Symbol"/>
                  </a:rPr>
                  <a:t></a:t>
                </a:r>
                <a:r>
                  <a:rPr lang="hu-HU" sz="2400" dirty="0" smtClean="0"/>
                  <a:t> &lt; 50 ) - P(</a:t>
                </a:r>
                <a:r>
                  <a:rPr lang="hu-HU" sz="2400" dirty="0" smtClean="0">
                    <a:sym typeface="Symbol"/>
                  </a:rPr>
                  <a:t></a:t>
                </a:r>
                <a:r>
                  <a:rPr lang="hu-HU" sz="2400" dirty="0" smtClean="0"/>
                  <a:t> &lt; 30)=F(50)-F(30) </a:t>
                </a:r>
              </a:p>
              <a:p>
                <a:r>
                  <a:rPr lang="hu-HU" sz="2400" dirty="0" smtClean="0"/>
                  <a:t>F(50)-F(30) = 0.35</a:t>
                </a:r>
              </a:p>
              <a:p>
                <a:r>
                  <a:rPr lang="hu-HU" sz="2400" b="1" dirty="0" smtClean="0"/>
                  <a:t>F(50) = 0.55 </a:t>
                </a:r>
              </a:p>
              <a:p>
                <a:endParaRPr lang="hu-HU" sz="2400" dirty="0"/>
              </a:p>
              <a:p>
                <a:r>
                  <a:rPr lang="hu-HU" sz="2400" dirty="0" err="1"/>
                  <a:t>b</a:t>
                </a:r>
                <a:r>
                  <a:rPr lang="hu-HU" sz="2400" dirty="0" err="1" smtClean="0"/>
                  <a:t>ehelyett</a:t>
                </a:r>
                <a:r>
                  <a:rPr lang="hu-HU" sz="2400" dirty="0" smtClean="0"/>
                  <a:t>.:  0.55-F(30)=0.35 </a:t>
                </a:r>
              </a:p>
              <a:p>
                <a:r>
                  <a:rPr lang="hu-HU" sz="2400" b="1" dirty="0" smtClean="0"/>
                  <a:t>F(30)=0.20</a:t>
                </a:r>
              </a:p>
              <a:p>
                <a:endParaRPr lang="hu-HU" sz="2400" b="1" dirty="0"/>
              </a:p>
              <a:p>
                <a:r>
                  <a:rPr lang="hu-HU" sz="2400" dirty="0" smtClean="0"/>
                  <a:t>F(x) m,</a:t>
                </a:r>
                <a:r>
                  <a:rPr lang="hu-HU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latin typeface="Cambria Math"/>
                        <a:ea typeface="Cambria Math"/>
                      </a:rPr>
                      <m:t>σ</m:t>
                    </m:r>
                    <m:r>
                      <a:rPr lang="hu-HU" sz="2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dirty="0" err="1" smtClean="0"/>
                  <a:t>param</a:t>
                </a:r>
                <a:r>
                  <a:rPr lang="hu-HU" sz="2400" dirty="0" smtClean="0"/>
                  <a:t>. </a:t>
                </a:r>
                <a:r>
                  <a:rPr lang="hu-HU" sz="2400" dirty="0" err="1"/>
                  <a:t>n</a:t>
                </a:r>
                <a:r>
                  <a:rPr lang="hu-HU" sz="2400" dirty="0" err="1" smtClean="0"/>
                  <a:t>orm</a:t>
                </a:r>
                <a:r>
                  <a:rPr lang="hu-HU" sz="2400" dirty="0" smtClean="0"/>
                  <a:t>. </a:t>
                </a:r>
                <a:r>
                  <a:rPr lang="hu-HU" sz="2400" b="1" dirty="0" smtClean="0"/>
                  <a:t>áttérés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sz="2400" dirty="0" smtClean="0">
                    <a:ea typeface="Cambria Math"/>
                  </a:rPr>
                  <a:t> 0,1 </a:t>
                </a:r>
                <a:r>
                  <a:rPr lang="hu-HU" sz="2400" dirty="0" err="1" smtClean="0">
                    <a:ea typeface="Cambria Math"/>
                  </a:rPr>
                  <a:t>param</a:t>
                </a:r>
                <a:r>
                  <a:rPr lang="hu-HU" sz="2400" dirty="0" smtClean="0">
                    <a:ea typeface="Cambria Math"/>
                  </a:rPr>
                  <a:t>. standard </a:t>
                </a:r>
                <a:r>
                  <a:rPr lang="hu-HU" sz="2400" dirty="0" err="1" smtClean="0">
                    <a:ea typeface="Cambria Math"/>
                  </a:rPr>
                  <a:t>norm</a:t>
                </a:r>
                <a:r>
                  <a:rPr lang="hu-HU" sz="2400" dirty="0" smtClean="0">
                    <a:ea typeface="Cambria Math"/>
                  </a:rPr>
                  <a:t>.</a:t>
                </a:r>
                <a:endParaRPr lang="hu-HU" sz="2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églalap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478356"/>
                <a:ext cx="8136904" cy="3046988"/>
              </a:xfrm>
              <a:prstGeom prst="rect">
                <a:avLst/>
              </a:prstGeom>
              <a:blipFill rotWithShape="1">
                <a:blip r:embed="rId3"/>
                <a:stretch>
                  <a:fillRect l="-1124" t="-2004" r="-974" b="-38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Csoportba foglalás 14"/>
          <p:cNvGrpSpPr/>
          <p:nvPr/>
        </p:nvGrpSpPr>
        <p:grpSpPr>
          <a:xfrm>
            <a:off x="1403648" y="2699628"/>
            <a:ext cx="7560840" cy="801380"/>
            <a:chOff x="395536" y="2627620"/>
            <a:chExt cx="7560840" cy="801380"/>
          </a:xfrm>
        </p:grpSpPr>
        <p:cxnSp>
          <p:nvCxnSpPr>
            <p:cNvPr id="5" name="Egyenes összekötő nyíllal 4"/>
            <p:cNvCxnSpPr/>
            <p:nvPr/>
          </p:nvCxnSpPr>
          <p:spPr>
            <a:xfrm>
              <a:off x="395536" y="2987660"/>
              <a:ext cx="7560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>
            <a:xfrm>
              <a:off x="2843808" y="2775704"/>
              <a:ext cx="0" cy="211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7"/>
            <p:cNvCxnSpPr/>
            <p:nvPr/>
          </p:nvCxnSpPr>
          <p:spPr>
            <a:xfrm>
              <a:off x="4572000" y="2771636"/>
              <a:ext cx="0" cy="211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zövegdoboz 8"/>
            <p:cNvSpPr txBox="1"/>
            <p:nvPr/>
          </p:nvSpPr>
          <p:spPr>
            <a:xfrm>
              <a:off x="3491880" y="262762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chemeClr val="accent5">
                      <a:lumMod val="50000"/>
                    </a:schemeClr>
                  </a:solidFill>
                </a:rPr>
                <a:t>0.35</a:t>
              </a:r>
              <a:endParaRPr lang="hu-HU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4788024" y="262762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chemeClr val="accent5">
                      <a:lumMod val="50000"/>
                    </a:schemeClr>
                  </a:solidFill>
                </a:rPr>
                <a:t>1-0.55</a:t>
              </a:r>
              <a:endParaRPr lang="hu-HU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Szövegdoboz 10"/>
            <p:cNvSpPr txBox="1"/>
            <p:nvPr/>
          </p:nvSpPr>
          <p:spPr>
            <a:xfrm>
              <a:off x="1619672" y="262762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chemeClr val="accent5">
                      <a:lumMod val="50000"/>
                    </a:schemeClr>
                  </a:solidFill>
                </a:rPr>
                <a:t>0.55-0.35</a:t>
              </a:r>
              <a:endParaRPr lang="hu-HU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Szövegdoboz 11"/>
            <p:cNvSpPr txBox="1"/>
            <p:nvPr/>
          </p:nvSpPr>
          <p:spPr>
            <a:xfrm>
              <a:off x="2627784" y="30596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smtClean="0">
                  <a:solidFill>
                    <a:schemeClr val="accent5">
                      <a:lumMod val="50000"/>
                    </a:schemeClr>
                  </a:solidFill>
                </a:rPr>
                <a:t>30</a:t>
              </a:r>
              <a:endParaRPr lang="hu-HU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4355976" y="30596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  <a:r>
                <a:rPr lang="hu-HU" b="1" dirty="0" smtClean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hu-HU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Szövegdoboz 13"/>
          <p:cNvSpPr txBox="1"/>
          <p:nvPr/>
        </p:nvSpPr>
        <p:spPr>
          <a:xfrm>
            <a:off x="6156176" y="4221088"/>
            <a:ext cx="28803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i="1" dirty="0" smtClean="0">
                <a:solidFill>
                  <a:srgbClr val="002060"/>
                </a:solidFill>
              </a:rPr>
              <a:t>F(x) = P(</a:t>
            </a:r>
            <a:r>
              <a:rPr lang="hu-HU" sz="2400" i="1" dirty="0" err="1" smtClean="0">
                <a:solidFill>
                  <a:srgbClr val="002060"/>
                </a:solidFill>
              </a:rPr>
              <a:t>vsz.vált</a:t>
            </a:r>
            <a:r>
              <a:rPr lang="hu-HU" sz="2400" i="1" dirty="0" smtClean="0">
                <a:solidFill>
                  <a:srgbClr val="002060"/>
                </a:solidFill>
              </a:rPr>
              <a:t>. &lt;  x)</a:t>
            </a:r>
            <a:endParaRPr lang="hu-HU" sz="2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églalap 1"/>
              <p:cNvSpPr/>
              <p:nvPr/>
            </p:nvSpPr>
            <p:spPr>
              <a:xfrm>
                <a:off x="611560" y="188640"/>
                <a:ext cx="8136904" cy="1753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u-HU" sz="2400" dirty="0" smtClean="0"/>
                  <a:t>F(x) m,</a:t>
                </a:r>
                <a:r>
                  <a:rPr lang="hu-HU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latin typeface="Cambria Math"/>
                        <a:ea typeface="Cambria Math"/>
                      </a:rPr>
                      <m:t>σ</m:t>
                    </m:r>
                    <m:r>
                      <a:rPr lang="hu-HU" sz="2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dirty="0" err="1" smtClean="0"/>
                  <a:t>param</a:t>
                </a:r>
                <a:r>
                  <a:rPr lang="hu-HU" sz="2400" dirty="0" smtClean="0"/>
                  <a:t>. </a:t>
                </a:r>
                <a:r>
                  <a:rPr lang="hu-HU" sz="2400" dirty="0" err="1"/>
                  <a:t>n</a:t>
                </a:r>
                <a:r>
                  <a:rPr lang="hu-HU" sz="2400" dirty="0" err="1" smtClean="0"/>
                  <a:t>orm</a:t>
                </a:r>
                <a:r>
                  <a:rPr lang="hu-HU" sz="2400" dirty="0" smtClean="0"/>
                  <a:t>. </a:t>
                </a:r>
                <a:r>
                  <a:rPr lang="hu-HU" sz="2400" b="1" dirty="0" smtClean="0"/>
                  <a:t>áttérés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hu-HU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sz="2400" dirty="0" smtClean="0">
                    <a:ea typeface="Cambria Math"/>
                  </a:rPr>
                  <a:t> 0,1 </a:t>
                </a:r>
                <a:r>
                  <a:rPr lang="hu-HU" sz="2400" dirty="0" err="1" smtClean="0">
                    <a:ea typeface="Cambria Math"/>
                  </a:rPr>
                  <a:t>param</a:t>
                </a:r>
                <a:r>
                  <a:rPr lang="hu-HU" sz="2400" dirty="0" smtClean="0">
                    <a:ea typeface="Cambria Math"/>
                  </a:rPr>
                  <a:t>. standard </a:t>
                </a:r>
                <a:r>
                  <a:rPr lang="hu-HU" sz="2400" dirty="0" err="1" smtClean="0">
                    <a:ea typeface="Cambria Math"/>
                  </a:rPr>
                  <a:t>norm</a:t>
                </a:r>
                <a:r>
                  <a:rPr lang="hu-HU" sz="2400" dirty="0" smtClean="0">
                    <a:ea typeface="Cambria Math"/>
                  </a:rPr>
                  <a:t>.</a:t>
                </a:r>
              </a:p>
              <a:p>
                <a:endParaRPr lang="hu-HU" sz="2400" dirty="0">
                  <a:latin typeface="Calibri" panose="020F0502020204030204" pitchFamily="34" charset="0"/>
                  <a:ea typeface="Cambria Math"/>
                </a:endParaRPr>
              </a:p>
              <a:p>
                <a:r>
                  <a:rPr lang="hu-HU" sz="2400" i="1" dirty="0" smtClean="0">
                    <a:latin typeface="Calibri" panose="020F0502020204030204" pitchFamily="34" charset="0"/>
                    <a:ea typeface="Cambria Math"/>
                  </a:rPr>
                  <a:t>			F(x)=</a:t>
                </a:r>
                <a:r>
                  <a:rPr lang="hu-HU" sz="2400" b="0" i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hu-HU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hu-HU" sz="2400" dirty="0" smtClean="0">
                  <a:ea typeface="Cambria Math"/>
                </a:endParaRPr>
              </a:p>
              <a:p>
                <a:endParaRPr lang="hu-HU" sz="2400" dirty="0">
                  <a:latin typeface="Calibri" panose="020F0502020204030204" pitchFamily="34" charset="0"/>
                  <a:ea typeface="Cambria Math"/>
                </a:endParaRPr>
              </a:p>
            </p:txBody>
          </p:sp>
        </mc:Choice>
        <mc:Fallback>
          <p:sp>
            <p:nvSpPr>
              <p:cNvPr id="2" name="Téglalap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8640"/>
                <a:ext cx="8136904" cy="1753044"/>
              </a:xfrm>
              <a:prstGeom prst="rect">
                <a:avLst/>
              </a:prstGeom>
              <a:blipFill rotWithShape="1">
                <a:blip r:embed="rId2"/>
                <a:stretch>
                  <a:fillRect l="-1124" t="-2778" r="-9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/>
              <p:cNvSpPr/>
              <p:nvPr/>
            </p:nvSpPr>
            <p:spPr>
              <a:xfrm>
                <a:off x="6444208" y="2060848"/>
                <a:ext cx="26642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hu-HU" sz="24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h𝑜𝑙</m:t>
                        </m:r>
                      </m:e>
                    </m:d>
                  </m:oMath>
                </a14:m>
                <a:r>
                  <a:rPr lang="hu-HU" sz="2400" dirty="0" smtClean="0">
                    <a:solidFill>
                      <a:srgbClr val="002060"/>
                    </a:solidFill>
                  </a:rPr>
                  <a:t>= fgv.érték</a:t>
                </a:r>
              </a:p>
              <a:p>
                <a:r>
                  <a:rPr lang="hu-HU" sz="2400" dirty="0" smtClean="0">
                    <a:solidFill>
                      <a:srgbClr val="002060"/>
                    </a:solidFill>
                  </a:rPr>
                  <a:t>táblázatban</a:t>
                </a:r>
                <a:r>
                  <a:rPr lang="hu-HU" sz="2400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hu-HU" sz="24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hu-HU" sz="2400" dirty="0" smtClean="0">
                    <a:solidFill>
                      <a:srgbClr val="002060"/>
                    </a:solidFill>
                  </a:rPr>
                  <a:t>=0.5 kezd!</a:t>
                </a:r>
              </a:p>
            </p:txBody>
          </p:sp>
        </mc:Choice>
        <mc:Fallback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060848"/>
                <a:ext cx="2664296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3432" t="-4061" b="-106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Csoportba foglalás 8"/>
          <p:cNvGrpSpPr/>
          <p:nvPr/>
        </p:nvGrpSpPr>
        <p:grpSpPr>
          <a:xfrm>
            <a:off x="645535" y="1933912"/>
            <a:ext cx="2774338" cy="1567096"/>
            <a:chOff x="645535" y="1933912"/>
            <a:chExt cx="2774338" cy="15670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églalap 2"/>
                <p:cNvSpPr/>
                <p:nvPr/>
              </p:nvSpPr>
              <p:spPr>
                <a:xfrm>
                  <a:off x="645535" y="1933912"/>
                  <a:ext cx="2774338" cy="15670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1" i="1" smtClean="0">
                          <a:latin typeface="Cambria Math"/>
                          <a:ea typeface="Cambria Math"/>
                        </a:rPr>
                        <m:t>𝝓</m:t>
                      </m:r>
                      <m:d>
                        <m:dPr>
                          <m:ctrlPr>
                            <a:rPr lang="hu-HU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  <m:t>𝟓𝟎</m:t>
                              </m:r>
                              <m: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hu-HU" sz="2400" b="1" dirty="0" smtClean="0"/>
                    <a:t>= 0.55 </a:t>
                  </a:r>
                </a:p>
                <a:p>
                  <a:endParaRPr lang="hu-HU" sz="2400" b="1" dirty="0" smtClean="0"/>
                </a:p>
                <a:p>
                  <a14:m>
                    <m:oMath xmlns:m="http://schemas.openxmlformats.org/officeDocument/2006/math">
                      <m:r>
                        <a:rPr lang="hu-HU" sz="2400" b="1" i="1" smtClean="0">
                          <a:latin typeface="Cambria Math"/>
                          <a:ea typeface="Cambria Math"/>
                        </a:rPr>
                        <m:t>𝝓</m:t>
                      </m:r>
                      <m:d>
                        <m:dPr>
                          <m:ctrlPr>
                            <a:rPr lang="hu-HU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  <m:t>𝟑𝟎</m:t>
                              </m:r>
                              <m: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hu-HU" sz="2400" b="1" i="1" smtClean="0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den>
                          </m:f>
                        </m:e>
                      </m:d>
                      <m:r>
                        <a:rPr lang="hu-HU" sz="2400" b="1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r>
                    <a:rPr lang="hu-HU" sz="2400" b="1" dirty="0" smtClean="0"/>
                    <a:t>=0.20</a:t>
                  </a:r>
                  <a:endParaRPr lang="hu-HU" sz="2400" b="1" dirty="0" smtClean="0"/>
                </a:p>
              </p:txBody>
            </p:sp>
          </mc:Choice>
          <mc:Fallback>
            <p:sp>
              <p:nvSpPr>
                <p:cNvPr id="3" name="Téglalap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35" y="1933912"/>
                  <a:ext cx="2774338" cy="15670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724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Jobb oldali kapcsos zárójel 6"/>
            <p:cNvSpPr/>
            <p:nvPr/>
          </p:nvSpPr>
          <p:spPr>
            <a:xfrm>
              <a:off x="2843808" y="2077928"/>
              <a:ext cx="72008" cy="1351072"/>
            </a:xfrm>
            <a:prstGeom prst="righ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" name="Csoportba foglalás 9"/>
          <p:cNvGrpSpPr/>
          <p:nvPr/>
        </p:nvGrpSpPr>
        <p:grpSpPr>
          <a:xfrm>
            <a:off x="3779912" y="2084655"/>
            <a:ext cx="2304256" cy="1200329"/>
            <a:chOff x="3779912" y="2084655"/>
            <a:chExt cx="2304256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églalap 3"/>
                <p:cNvSpPr/>
                <p:nvPr/>
              </p:nvSpPr>
              <p:spPr>
                <a:xfrm>
                  <a:off x="3779912" y="2084655"/>
                  <a:ext cx="2304256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1" i="1" smtClean="0">
                          <a:latin typeface="Cambria Math"/>
                          <a:ea typeface="Cambria Math"/>
                        </a:rPr>
                        <m:t>𝝓</m:t>
                      </m:r>
                      <m:d>
                        <m:dPr>
                          <m:ctrlPr>
                            <a:rPr lang="hu-HU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𝒉𝒐𝒍</m:t>
                          </m:r>
                        </m:e>
                      </m:d>
                    </m:oMath>
                  </a14:m>
                  <a:r>
                    <a:rPr lang="hu-HU" sz="2400" b="1" dirty="0" smtClean="0"/>
                    <a:t>= 0.55 </a:t>
                  </a:r>
                </a:p>
                <a:p>
                  <a:endParaRPr lang="hu-HU" sz="2400" b="1" dirty="0" smtClean="0"/>
                </a:p>
                <a:p>
                  <a14:m>
                    <m:oMath xmlns:m="http://schemas.openxmlformats.org/officeDocument/2006/math">
                      <m:r>
                        <a:rPr lang="hu-HU" sz="2400" b="1" i="1" smtClean="0">
                          <a:latin typeface="Cambria Math"/>
                          <a:ea typeface="Cambria Math"/>
                        </a:rPr>
                        <m:t>𝝓</m:t>
                      </m:r>
                      <m:d>
                        <m:dPr>
                          <m:ctrlPr>
                            <a:rPr lang="hu-HU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𝒉𝒐𝒍</m:t>
                          </m:r>
                        </m:e>
                      </m:d>
                      <m:r>
                        <a:rPr lang="hu-HU" sz="2400" b="1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a14:m>
                  <a:r>
                    <a:rPr lang="hu-HU" sz="2400" b="1" dirty="0" smtClean="0"/>
                    <a:t>=0.20</a:t>
                  </a:r>
                  <a:endParaRPr lang="hu-HU" sz="2400" b="1" dirty="0" smtClean="0"/>
                </a:p>
              </p:txBody>
            </p:sp>
          </mc:Choice>
          <mc:Fallback>
            <p:sp>
              <p:nvSpPr>
                <p:cNvPr id="4" name="Téglalap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2084655"/>
                  <a:ext cx="2304256" cy="120032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116" t="-4061" b="-1066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Jobb oldali kapcsos zárójel 7"/>
            <p:cNvSpPr/>
            <p:nvPr/>
          </p:nvSpPr>
          <p:spPr>
            <a:xfrm>
              <a:off x="5724128" y="2084655"/>
              <a:ext cx="45719" cy="1159442"/>
            </a:xfrm>
            <a:prstGeom prst="righ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églalap 11"/>
              <p:cNvSpPr/>
              <p:nvPr/>
            </p:nvSpPr>
            <p:spPr>
              <a:xfrm>
                <a:off x="683568" y="3939440"/>
                <a:ext cx="2952328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𝝓</m:t>
                    </m:r>
                    <m:d>
                      <m:dPr>
                        <m:ctrlPr>
                          <a:rPr lang="hu-HU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hu-HU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hu-HU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𝟏𝟑</m:t>
                        </m:r>
                      </m:e>
                    </m:d>
                    <m:r>
                      <a:rPr lang="hu-HU" sz="2400" b="1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hu-HU" sz="2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hu-HU" sz="2400" b="1" dirty="0" smtClean="0">
                    <a:solidFill>
                      <a:srgbClr val="002060"/>
                    </a:solidFill>
                  </a:rPr>
                  <a:t> 0.5500 </a:t>
                </a:r>
              </a:p>
              <a:p>
                <a:endParaRPr lang="hu-HU" sz="2400" dirty="0" smtClean="0"/>
              </a:p>
              <a:p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hu-HU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h𝑜𝑙</m:t>
                        </m:r>
                      </m:e>
                    </m:d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dirty="0" smtClean="0"/>
                  <a:t>=0.20     </a:t>
                </a:r>
                <a:r>
                  <a:rPr lang="hu-HU" sz="2800" b="1" dirty="0" smtClean="0"/>
                  <a:t>?</a:t>
                </a:r>
              </a:p>
            </p:txBody>
          </p:sp>
        </mc:Choice>
        <mc:Fallback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939440"/>
                <a:ext cx="2952328" cy="1261884"/>
              </a:xfrm>
              <a:prstGeom prst="rect">
                <a:avLst/>
              </a:prstGeom>
              <a:blipFill rotWithShape="1">
                <a:blip r:embed="rId6"/>
                <a:stretch>
                  <a:fillRect l="-1653" t="-3865" b="-130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zövegdoboz 13"/>
              <p:cNvSpPr txBox="1"/>
              <p:nvPr/>
            </p:nvSpPr>
            <p:spPr>
              <a:xfrm>
                <a:off x="3419872" y="4695527"/>
                <a:ext cx="2376264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hu-HU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dirty="0" smtClean="0"/>
                  <a:t>=1 -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hu-HU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sz="2400" dirty="0" smtClean="0"/>
                  <a:t> </a:t>
                </a:r>
                <a:endParaRPr lang="hu-HU" sz="2400" dirty="0"/>
              </a:p>
            </p:txBody>
          </p:sp>
        </mc:Choice>
        <mc:Fallback>
          <p:sp>
            <p:nvSpPr>
              <p:cNvPr id="14" name="Szövegdoboz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695527"/>
                <a:ext cx="237626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795" t="-10526" b="-289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Csoportba foglalás 17"/>
          <p:cNvGrpSpPr/>
          <p:nvPr/>
        </p:nvGrpSpPr>
        <p:grpSpPr>
          <a:xfrm>
            <a:off x="6550190" y="5013175"/>
            <a:ext cx="2774338" cy="1534204"/>
            <a:chOff x="6262158" y="4365103"/>
            <a:chExt cx="2774338" cy="15342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églalap 15"/>
                <p:cNvSpPr/>
                <p:nvPr/>
              </p:nvSpPr>
              <p:spPr>
                <a:xfrm>
                  <a:off x="6262158" y="4365104"/>
                  <a:ext cx="2774338" cy="15342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𝟓𝟎</m:t>
                          </m:r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num>
                        <m:den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den>
                      </m:f>
                    </m:oMath>
                  </a14:m>
                  <a:r>
                    <a:rPr lang="hu-HU" sz="2400" b="1" dirty="0" smtClean="0"/>
                    <a:t> =  0.13</a:t>
                  </a:r>
                </a:p>
                <a:p>
                  <a:endParaRPr lang="hu-HU" sz="2400" b="1" dirty="0" smtClean="0"/>
                </a:p>
                <a:p>
                  <a14:m>
                    <m:oMath xmlns:m="http://schemas.openxmlformats.org/officeDocument/2006/math">
                      <m:r>
                        <a:rPr lang="hu-HU" sz="2400" b="1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hu-HU" sz="2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𝟑𝟎</m:t>
                          </m:r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num>
                        <m:den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den>
                      </m:f>
                    </m:oMath>
                  </a14:m>
                  <a:r>
                    <a:rPr lang="hu-HU" sz="2400" b="1" dirty="0" smtClean="0"/>
                    <a:t> = 0.84</a:t>
                  </a:r>
                  <a:endParaRPr lang="hu-HU" sz="2400" b="1" dirty="0" smtClean="0"/>
                </a:p>
              </p:txBody>
            </p:sp>
          </mc:Choice>
          <mc:Fallback>
            <p:sp>
              <p:nvSpPr>
                <p:cNvPr id="16" name="Téglalap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158" y="4365104"/>
                  <a:ext cx="2774338" cy="153420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Jobb oldali kapcsos zárójel 16"/>
            <p:cNvSpPr/>
            <p:nvPr/>
          </p:nvSpPr>
          <p:spPr>
            <a:xfrm>
              <a:off x="8460432" y="4365103"/>
              <a:ext cx="45719" cy="1501135"/>
            </a:xfrm>
            <a:prstGeom prst="righ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églalap 18"/>
              <p:cNvSpPr/>
              <p:nvPr/>
            </p:nvSpPr>
            <p:spPr>
              <a:xfrm>
                <a:off x="728700" y="5313982"/>
                <a:ext cx="34112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hu-HU" sz="2400" i="1" smtClean="0">
                            <a:ea typeface="Cambria Math"/>
                          </a:rPr>
                        </m:ctrlPr>
                      </m:dPr>
                      <m:e>
                        <m:r>
                          <a:rPr lang="hu-HU" sz="2400" b="0" i="1" smtClean="0">
                            <a:ea typeface="Cambria Math"/>
                          </a:rPr>
                          <m:t>−</m:t>
                        </m:r>
                        <m:r>
                          <a:rPr lang="hu-HU" sz="2400" b="0" i="1" smtClean="0">
                            <a:ea typeface="Cambria Math"/>
                          </a:rPr>
                          <m:t>h𝑜𝑙</m:t>
                        </m:r>
                      </m:e>
                    </m:d>
                    <m:r>
                      <a:rPr lang="hu-HU" sz="2400" b="0" i="1" smtClean="0">
                        <a:ea typeface="Cambria Math"/>
                      </a:rPr>
                      <m:t> </m:t>
                    </m:r>
                  </m:oMath>
                </a14:m>
                <a:r>
                  <a:rPr lang="hu-HU" sz="2400" dirty="0" smtClean="0"/>
                  <a:t>= 1 - 0.20</a:t>
                </a:r>
              </a:p>
              <a:p>
                <a14:m>
                  <m:oMath xmlns:m="http://schemas.openxmlformats.org/officeDocument/2006/math">
                    <m:r>
                      <a:rPr lang="hu-HU" sz="2400" b="1" i="1" smtClean="0">
                        <a:ea typeface="Cambria Math"/>
                      </a:rPr>
                      <m:t>𝝓</m:t>
                    </m:r>
                    <m:d>
                      <m:dPr>
                        <m:ctrlPr>
                          <a:rPr lang="hu-HU" sz="2400" b="1" i="1" smtClean="0">
                            <a:ea typeface="Cambria Math"/>
                          </a:rPr>
                        </m:ctrlPr>
                      </m:dPr>
                      <m:e>
                        <m:r>
                          <a:rPr lang="hu-HU" sz="2400" b="1" i="1" smtClean="0">
                            <a:ea typeface="Cambria Math"/>
                          </a:rPr>
                          <m:t>−</m:t>
                        </m:r>
                        <m:r>
                          <a:rPr lang="hu-HU" sz="2400" b="1" i="1" smtClean="0">
                            <a:ea typeface="Cambria Math"/>
                          </a:rPr>
                          <m:t>𝒉𝒐𝒍</m:t>
                        </m:r>
                      </m:e>
                    </m:d>
                    <m:r>
                      <a:rPr lang="hu-HU" sz="2400" b="1" i="1" smtClean="0">
                        <a:ea typeface="Cambria Math"/>
                      </a:rPr>
                      <m:t> </m:t>
                    </m:r>
                  </m:oMath>
                </a14:m>
                <a:r>
                  <a:rPr lang="hu-HU" sz="2400" b="1" dirty="0" smtClean="0"/>
                  <a:t>= 0.80</a:t>
                </a:r>
              </a:p>
              <a:p>
                <a14:m>
                  <m:oMath xmlns:m="http://schemas.openxmlformats.org/officeDocument/2006/math">
                    <m:r>
                      <a:rPr lang="hu-HU" sz="2400" b="1" i="1" smtClean="0">
                        <a:solidFill>
                          <a:srgbClr val="002060"/>
                        </a:solidFill>
                        <a:ea typeface="Cambria Math"/>
                      </a:rPr>
                      <m:t>𝝓</m:t>
                    </m:r>
                    <m:d>
                      <m:dPr>
                        <m:ctrlPr>
                          <a:rPr lang="hu-HU" sz="2400" b="1" i="1" smtClean="0">
                            <a:solidFill>
                              <a:srgbClr val="002060"/>
                            </a:solidFill>
                            <a:ea typeface="Cambria Math"/>
                          </a:rPr>
                        </m:ctrlPr>
                      </m:dPr>
                      <m:e>
                        <m:r>
                          <a:rPr lang="hu-HU" sz="2400" b="1" i="1" smtClean="0">
                            <a:solidFill>
                              <a:srgbClr val="002060"/>
                            </a:solidFill>
                            <a:ea typeface="Cambria Math"/>
                          </a:rPr>
                          <m:t>𝟎</m:t>
                        </m:r>
                        <m:r>
                          <a:rPr lang="hu-HU" sz="2400" b="1" i="1" smtClean="0">
                            <a:solidFill>
                              <a:srgbClr val="002060"/>
                            </a:solidFill>
                            <a:ea typeface="Cambria Math"/>
                          </a:rPr>
                          <m:t>.</m:t>
                        </m:r>
                        <m:r>
                          <a:rPr lang="hu-HU" sz="2400" b="1" i="1" smtClean="0">
                            <a:solidFill>
                              <a:srgbClr val="002060"/>
                            </a:solidFill>
                            <a:ea typeface="Cambria Math"/>
                          </a:rPr>
                          <m:t>𝟖𝟒</m:t>
                        </m:r>
                      </m:e>
                    </m:d>
                    <m:r>
                      <a:rPr lang="hu-HU" sz="2400" b="1" i="1" smtClean="0">
                        <a:solidFill>
                          <a:srgbClr val="002060"/>
                        </a:solidFill>
                        <a:ea typeface="Cambria Math"/>
                      </a:rPr>
                      <m:t>≈</m:t>
                    </m:r>
                  </m:oMath>
                </a14:m>
                <a:r>
                  <a:rPr lang="hu-HU" sz="2400" b="1" dirty="0" smtClean="0">
                    <a:solidFill>
                      <a:srgbClr val="002060"/>
                    </a:solidFill>
                  </a:rPr>
                  <a:t>0.8000</a:t>
                </a:r>
              </a:p>
            </p:txBody>
          </p:sp>
        </mc:Choice>
        <mc:Fallback>
          <p:sp>
            <p:nvSpPr>
              <p:cNvPr id="19" name="Téglalap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0" y="5313982"/>
                <a:ext cx="3411252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1610" t="-4061" b="-106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Csoportba foglalás 29"/>
          <p:cNvGrpSpPr/>
          <p:nvPr/>
        </p:nvGrpSpPr>
        <p:grpSpPr>
          <a:xfrm>
            <a:off x="2032704" y="2661012"/>
            <a:ext cx="4555520" cy="2417747"/>
            <a:chOff x="2032704" y="2661012"/>
            <a:chExt cx="4555520" cy="2417747"/>
          </a:xfrm>
        </p:grpSpPr>
        <p:cxnSp>
          <p:nvCxnSpPr>
            <p:cNvPr id="23" name="Egyenes összekötő nyíllal 22"/>
            <p:cNvCxnSpPr/>
            <p:nvPr/>
          </p:nvCxnSpPr>
          <p:spPr>
            <a:xfrm>
              <a:off x="2032704" y="2661012"/>
              <a:ext cx="4555520" cy="24177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nyíllal 24"/>
            <p:cNvCxnSpPr/>
            <p:nvPr/>
          </p:nvCxnSpPr>
          <p:spPr>
            <a:xfrm>
              <a:off x="2032704" y="4365104"/>
              <a:ext cx="4555520" cy="7136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Csoportba foglalás 38"/>
          <p:cNvGrpSpPr/>
          <p:nvPr/>
        </p:nvGrpSpPr>
        <p:grpSpPr>
          <a:xfrm>
            <a:off x="2032704" y="3501008"/>
            <a:ext cx="4555520" cy="2545667"/>
            <a:chOff x="2032704" y="3501008"/>
            <a:chExt cx="4555520" cy="2545667"/>
          </a:xfrm>
        </p:grpSpPr>
        <p:cxnSp>
          <p:nvCxnSpPr>
            <p:cNvPr id="32" name="Egyenes összekötő nyíllal 31"/>
            <p:cNvCxnSpPr>
              <a:stCxn id="3" idx="2"/>
            </p:cNvCxnSpPr>
            <p:nvPr/>
          </p:nvCxnSpPr>
          <p:spPr>
            <a:xfrm>
              <a:off x="2032704" y="3501008"/>
              <a:ext cx="4517486" cy="25456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nyíllal 32"/>
            <p:cNvCxnSpPr/>
            <p:nvPr/>
          </p:nvCxnSpPr>
          <p:spPr>
            <a:xfrm>
              <a:off x="3203848" y="6046675"/>
              <a:ext cx="33843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/>
        </p:nvGrpSpPr>
        <p:grpSpPr>
          <a:xfrm>
            <a:off x="899592" y="2492896"/>
            <a:ext cx="2774338" cy="830997"/>
            <a:chOff x="6262158" y="4365104"/>
            <a:chExt cx="2774338" cy="830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églalap 5"/>
                <p:cNvSpPr/>
                <p:nvPr/>
              </p:nvSpPr>
              <p:spPr>
                <a:xfrm>
                  <a:off x="6262158" y="4365104"/>
                  <a:ext cx="277433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hu-HU" sz="2400" dirty="0" smtClean="0"/>
                    <a:t>50-</a:t>
                  </a:r>
                  <a:r>
                    <a:rPr lang="hu-HU" sz="2400" i="1" dirty="0" smtClean="0"/>
                    <a:t>m</a:t>
                  </a:r>
                  <a:r>
                    <a:rPr lang="hu-HU" sz="2400" dirty="0" smtClean="0"/>
                    <a:t>= 0.13</a:t>
                  </a:r>
                  <a:r>
                    <a:rPr lang="hu-HU" sz="24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  <a:ea typeface="Cambria Math"/>
                        </a:rPr>
                        <m:t>𝜎</m:t>
                      </m:r>
                    </m:oMath>
                  </a14:m>
                  <a:endParaRPr lang="hu-HU" sz="2400" dirty="0" smtClean="0"/>
                </a:p>
                <a:p>
                  <a:r>
                    <a:rPr lang="hu-HU" sz="2400" i="1" dirty="0" smtClean="0"/>
                    <a:t>m</a:t>
                  </a:r>
                  <a:r>
                    <a:rPr lang="hu-HU" sz="2400" dirty="0" smtClean="0"/>
                    <a:t>-30=0.84</a:t>
                  </a:r>
                  <a:r>
                    <a:rPr lang="hu-HU" sz="24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  <a:ea typeface="Cambria Math"/>
                        </a:rPr>
                        <m:t>𝜎</m:t>
                      </m:r>
                    </m:oMath>
                  </a14:m>
                  <a:endParaRPr lang="hu-HU" sz="2400" dirty="0" smtClean="0"/>
                </a:p>
              </p:txBody>
            </p:sp>
          </mc:Choice>
          <mc:Fallback>
            <p:sp>
              <p:nvSpPr>
                <p:cNvPr id="6" name="Téglalap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158" y="4365104"/>
                  <a:ext cx="2774338" cy="83099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3516" t="-5882" b="-16176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Jobb oldali kapcsos zárójel 6"/>
            <p:cNvSpPr/>
            <p:nvPr/>
          </p:nvSpPr>
          <p:spPr>
            <a:xfrm>
              <a:off x="8206374" y="4365104"/>
              <a:ext cx="45719" cy="830997"/>
            </a:xfrm>
            <a:prstGeom prst="righ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Csoportba foglalás 7"/>
          <p:cNvGrpSpPr/>
          <p:nvPr/>
        </p:nvGrpSpPr>
        <p:grpSpPr>
          <a:xfrm>
            <a:off x="899592" y="3789040"/>
            <a:ext cx="2774338" cy="830997"/>
            <a:chOff x="6262158" y="4365104"/>
            <a:chExt cx="2774338" cy="830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églalap 8"/>
                <p:cNvSpPr/>
                <p:nvPr/>
              </p:nvSpPr>
              <p:spPr>
                <a:xfrm>
                  <a:off x="6262158" y="4365104"/>
                  <a:ext cx="277433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hu-HU" sz="2400" dirty="0" smtClean="0"/>
                    <a:t>20= 0.97</a:t>
                  </a:r>
                  <a:r>
                    <a:rPr lang="hu-HU" sz="24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  <a:ea typeface="Cambria Math"/>
                        </a:rPr>
                        <m:t>𝜎</m:t>
                      </m:r>
                    </m:oMath>
                  </a14:m>
                  <a:endParaRPr lang="hu-HU" sz="2400" b="0" dirty="0" smtClean="0">
                    <a:ea typeface="Cambria Math"/>
                  </a:endParaRPr>
                </a:p>
                <a:p>
                  <a:r>
                    <a:rPr lang="hu-HU" sz="2400" i="1" dirty="0" smtClean="0"/>
                    <a:t>m</a:t>
                  </a:r>
                  <a:r>
                    <a:rPr lang="hu-HU" sz="2400" dirty="0" smtClean="0"/>
                    <a:t>=0.84</a:t>
                  </a:r>
                  <a:r>
                    <a:rPr lang="hu-HU" sz="24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/>
                          <a:ea typeface="Cambria Math"/>
                        </a:rPr>
                        <m:t>𝜎</m:t>
                      </m:r>
                    </m:oMath>
                  </a14:m>
                  <a:r>
                    <a:rPr lang="hu-HU" sz="2400" dirty="0" smtClean="0"/>
                    <a:t>+30</a:t>
                  </a:r>
                  <a:endParaRPr lang="hu-HU" sz="2400" dirty="0" smtClean="0"/>
                </a:p>
              </p:txBody>
            </p:sp>
          </mc:Choice>
          <mc:Fallback>
            <p:sp>
              <p:nvSpPr>
                <p:cNvPr id="9" name="Téglalap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158" y="4365104"/>
                  <a:ext cx="2774338" cy="8309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516" t="-5882" b="-16176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Jobb oldali kapcsos zárójel 9"/>
            <p:cNvSpPr/>
            <p:nvPr/>
          </p:nvSpPr>
          <p:spPr>
            <a:xfrm>
              <a:off x="8206374" y="4365104"/>
              <a:ext cx="45719" cy="830997"/>
            </a:xfrm>
            <a:prstGeom prst="righ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églalap 11"/>
              <p:cNvSpPr/>
              <p:nvPr/>
            </p:nvSpPr>
            <p:spPr>
              <a:xfrm>
                <a:off x="1115616" y="4869160"/>
                <a:ext cx="1584176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r>
                  <a:rPr lang="hu-HU" sz="2400" b="1" dirty="0" smtClean="0">
                    <a:ea typeface="Cambria Math"/>
                  </a:rPr>
                  <a:t> = </a:t>
                </a:r>
                <a:r>
                  <a:rPr lang="hu-HU" sz="2400" dirty="0" smtClean="0">
                    <a:ea typeface="Cambria Math"/>
                  </a:rPr>
                  <a:t>20.6</a:t>
                </a:r>
                <a:endParaRPr lang="hu-HU" sz="2400" dirty="0" smtClean="0">
                  <a:ea typeface="Cambria Math"/>
                </a:endParaRPr>
              </a:p>
              <a:p>
                <a:r>
                  <a:rPr lang="hu-HU" sz="2400" b="1" i="1" dirty="0"/>
                  <a:t>m</a:t>
                </a:r>
                <a:r>
                  <a:rPr lang="hu-HU" sz="2400" b="1" i="1" dirty="0" smtClean="0"/>
                  <a:t> </a:t>
                </a:r>
                <a:r>
                  <a:rPr lang="hu-HU" sz="2400" b="1" dirty="0" smtClean="0"/>
                  <a:t>= </a:t>
                </a:r>
                <a:r>
                  <a:rPr lang="hu-HU" sz="2400" dirty="0" smtClean="0"/>
                  <a:t>47.3</a:t>
                </a:r>
                <a:endParaRPr lang="hu-HU" sz="2400" dirty="0" smtClean="0"/>
              </a:p>
            </p:txBody>
          </p:sp>
        </mc:Choice>
        <mc:Fallback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869160"/>
                <a:ext cx="1584176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5769" t="-5882" b="-1617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zövegdoboz 14"/>
              <p:cNvSpPr txBox="1"/>
              <p:nvPr/>
            </p:nvSpPr>
            <p:spPr>
              <a:xfrm>
                <a:off x="4572000" y="548680"/>
                <a:ext cx="4320480" cy="599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b="1" dirty="0" smtClean="0">
                    <a:solidFill>
                      <a:srgbClr val="002060"/>
                    </a:solidFill>
                  </a:rPr>
                  <a:t>Mennyi a valószínűsége, </a:t>
                </a:r>
              </a:p>
              <a:p>
                <a:r>
                  <a:rPr lang="hu-HU" sz="2400" b="1" dirty="0" smtClean="0">
                    <a:solidFill>
                      <a:srgbClr val="002060"/>
                    </a:solidFill>
                  </a:rPr>
                  <a:t>hogy a napi igénylések száma meghaladja a 90-et?</a:t>
                </a:r>
              </a:p>
              <a:p>
                <a:endParaRPr lang="hu-HU" sz="2400" b="1" dirty="0">
                  <a:solidFill>
                    <a:srgbClr val="002060"/>
                  </a:solidFill>
                </a:endParaRPr>
              </a:p>
              <a:p>
                <a:r>
                  <a:rPr lang="hu-HU" sz="2400" dirty="0" smtClean="0">
                    <a:solidFill>
                      <a:srgbClr val="002060"/>
                    </a:solidFill>
                  </a:rPr>
                  <a:t>P (</a:t>
                </a:r>
                <a:r>
                  <a:rPr lang="hu-HU" sz="2400" dirty="0" smtClean="0">
                    <a:solidFill>
                      <a:srgbClr val="002060"/>
                    </a:solidFill>
                    <a:sym typeface="Symbol"/>
                  </a:rPr>
                  <a:t></a:t>
                </a:r>
                <a:r>
                  <a:rPr lang="hu-HU" sz="2400" dirty="0" smtClean="0">
                    <a:solidFill>
                      <a:srgbClr val="002060"/>
                    </a:solidFill>
                  </a:rPr>
                  <a:t> &gt; 90) = ?</a:t>
                </a:r>
              </a:p>
              <a:p>
                <a:endParaRPr lang="hu-HU" sz="2400" dirty="0" smtClean="0">
                  <a:solidFill>
                    <a:srgbClr val="002060"/>
                  </a:solidFill>
                </a:endParaRPr>
              </a:p>
              <a:p>
                <a:r>
                  <a:rPr lang="hu-HU" sz="2400" dirty="0" smtClean="0">
                    <a:solidFill>
                      <a:srgbClr val="002060"/>
                    </a:solidFill>
                  </a:rPr>
                  <a:t>P (</a:t>
                </a:r>
                <a:r>
                  <a:rPr lang="hu-HU" sz="2400" dirty="0" smtClean="0">
                    <a:solidFill>
                      <a:srgbClr val="002060"/>
                    </a:solidFill>
                    <a:sym typeface="Symbol"/>
                  </a:rPr>
                  <a:t></a:t>
                </a:r>
                <a:r>
                  <a:rPr lang="hu-HU" sz="2400" dirty="0" smtClean="0">
                    <a:solidFill>
                      <a:srgbClr val="002060"/>
                    </a:solidFill>
                  </a:rPr>
                  <a:t> &gt; 90) = 1 - P (</a:t>
                </a:r>
                <a:r>
                  <a:rPr lang="hu-HU" sz="2400" dirty="0" smtClean="0">
                    <a:solidFill>
                      <a:srgbClr val="002060"/>
                    </a:solidFill>
                    <a:sym typeface="Symbol"/>
                  </a:rPr>
                  <a:t></a:t>
                </a:r>
                <a:r>
                  <a:rPr lang="hu-HU" sz="2400" dirty="0" smtClean="0">
                    <a:solidFill>
                      <a:srgbClr val="002060"/>
                    </a:solidFill>
                  </a:rPr>
                  <a:t> &lt; 90) = </a:t>
                </a:r>
              </a:p>
              <a:p>
                <a:endParaRPr lang="hu-HU" sz="2400" dirty="0" smtClean="0">
                  <a:solidFill>
                    <a:srgbClr val="002060"/>
                  </a:solidFill>
                </a:endParaRPr>
              </a:p>
              <a:p>
                <a:r>
                  <a:rPr lang="hu-HU" sz="2400" dirty="0" smtClean="0">
                    <a:solidFill>
                      <a:srgbClr val="002060"/>
                    </a:solidFill>
                  </a:rPr>
                  <a:t>= 1 – F(90) = 1 -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ϕ</m:t>
                    </m:r>
                    <m:d>
                      <m:dPr>
                        <m:ctrlPr>
                          <a:rPr lang="hu-HU" sz="24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40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hu-HU" sz="24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90</m:t>
                            </m:r>
                            <m:r>
                              <a:rPr lang="hu-HU" sz="24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hu-HU" sz="24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hu-HU" sz="24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den>
                        </m:f>
                      </m:e>
                    </m:d>
                    <m:r>
                      <a:rPr lang="hu-HU" sz="2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hu-HU" sz="2400" b="1" dirty="0" smtClean="0">
                  <a:solidFill>
                    <a:srgbClr val="002060"/>
                  </a:solidFill>
                  <a:ea typeface="Cambria Math"/>
                </a:endParaRPr>
              </a:p>
              <a:p>
                <a:endParaRPr lang="hu-HU" sz="2400" b="1" dirty="0" smtClean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hu-HU" sz="2400" dirty="0" smtClean="0">
                    <a:solidFill>
                      <a:srgbClr val="002060"/>
                    </a:solidFill>
                  </a:rPr>
                  <a:t>= 1 -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ϕ</m:t>
                    </m:r>
                    <m:d>
                      <m:dPr>
                        <m:ctrlPr>
                          <a:rPr lang="hu-HU" sz="24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40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hu-HU" sz="24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90−</m:t>
                            </m:r>
                            <m:r>
                              <a:rPr lang="hu-HU" sz="24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47.3</m:t>
                            </m:r>
                          </m:num>
                          <m:den>
                            <m:r>
                              <a:rPr lang="hu-HU" sz="24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20.6</m:t>
                            </m:r>
                          </m:den>
                        </m:f>
                      </m:e>
                    </m:d>
                    <m:r>
                      <a:rPr lang="hu-HU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hu-HU" sz="2400" b="0" dirty="0" smtClean="0">
                  <a:solidFill>
                    <a:srgbClr val="002060"/>
                  </a:solidFill>
                  <a:ea typeface="Cambria Math"/>
                </a:endParaRPr>
              </a:p>
              <a:p>
                <a:endParaRPr lang="hu-HU" sz="2400" b="0" dirty="0" smtClean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hu-HU" sz="2400" dirty="0" smtClean="0">
                    <a:solidFill>
                      <a:srgbClr val="002060"/>
                    </a:solidFill>
                  </a:rPr>
                  <a:t>=1 -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ϕ</m:t>
                    </m:r>
                    <m:d>
                      <m:dPr>
                        <m:ctrlPr>
                          <a:rPr lang="hu-HU" sz="24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hu-HU" sz="2400" dirty="0" smtClean="0">
                            <a:solidFill>
                              <a:srgbClr val="002060"/>
                            </a:solidFill>
                          </a:rPr>
                          <m:t>2.07</m:t>
                        </m:r>
                      </m:e>
                    </m:d>
                    <m:r>
                      <a:rPr lang="hu-HU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hu-HU" sz="2400" dirty="0" smtClean="0">
                    <a:solidFill>
                      <a:srgbClr val="002060"/>
                    </a:solidFill>
                  </a:rPr>
                  <a:t>1 – 0.9777</a:t>
                </a:r>
              </a:p>
              <a:p>
                <a:endParaRPr lang="hu-HU" sz="2400" dirty="0" smtClean="0">
                  <a:solidFill>
                    <a:srgbClr val="002060"/>
                  </a:solidFill>
                </a:endParaRPr>
              </a:p>
              <a:p>
                <a:r>
                  <a:rPr lang="hu-HU" sz="2400" dirty="0" smtClean="0">
                    <a:solidFill>
                      <a:srgbClr val="002060"/>
                    </a:solidFill>
                  </a:rPr>
                  <a:t>= 0.0223</a:t>
                </a:r>
                <a:endParaRPr lang="hu-HU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48680"/>
                <a:ext cx="4320480" cy="5999078"/>
              </a:xfrm>
              <a:prstGeom prst="rect">
                <a:avLst/>
              </a:prstGeom>
              <a:blipFill rotWithShape="1">
                <a:blip r:embed="rId5"/>
                <a:stretch>
                  <a:fillRect l="-2116" t="-813" b="-13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Csoportba foglalás 15"/>
          <p:cNvGrpSpPr/>
          <p:nvPr/>
        </p:nvGrpSpPr>
        <p:grpSpPr>
          <a:xfrm>
            <a:off x="683568" y="598652"/>
            <a:ext cx="2774338" cy="1534204"/>
            <a:chOff x="6262158" y="4365103"/>
            <a:chExt cx="2774338" cy="15342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églalap 16"/>
                <p:cNvSpPr/>
                <p:nvPr/>
              </p:nvSpPr>
              <p:spPr>
                <a:xfrm>
                  <a:off x="6262158" y="4365104"/>
                  <a:ext cx="2774338" cy="15342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𝟓𝟎</m:t>
                          </m:r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num>
                        <m:den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den>
                      </m:f>
                    </m:oMath>
                  </a14:m>
                  <a:r>
                    <a:rPr lang="hu-HU" sz="2400" b="1" dirty="0" smtClean="0"/>
                    <a:t> =  0.13</a:t>
                  </a:r>
                </a:p>
                <a:p>
                  <a:endParaRPr lang="hu-HU" sz="2400" b="1" dirty="0" smtClean="0"/>
                </a:p>
                <a:p>
                  <a14:m>
                    <m:oMath xmlns:m="http://schemas.openxmlformats.org/officeDocument/2006/math">
                      <m:r>
                        <a:rPr lang="hu-HU" sz="2400" b="1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hu-HU" sz="2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𝟑𝟎</m:t>
                          </m:r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num>
                        <m:den>
                          <m:r>
                            <a:rPr lang="hu-HU" sz="2400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den>
                      </m:f>
                    </m:oMath>
                  </a14:m>
                  <a:r>
                    <a:rPr lang="hu-HU" sz="2400" b="1" dirty="0" smtClean="0"/>
                    <a:t> = 0.84</a:t>
                  </a:r>
                  <a:endParaRPr lang="hu-HU" sz="2400" b="1" dirty="0" smtClean="0"/>
                </a:p>
              </p:txBody>
            </p:sp>
          </mc:Choice>
          <mc:Fallback>
            <p:sp>
              <p:nvSpPr>
                <p:cNvPr id="17" name="Téglalap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158" y="4365104"/>
                  <a:ext cx="2774338" cy="153420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Jobb oldali kapcsos zárójel 17"/>
            <p:cNvSpPr/>
            <p:nvPr/>
          </p:nvSpPr>
          <p:spPr>
            <a:xfrm>
              <a:off x="8460432" y="4365103"/>
              <a:ext cx="45719" cy="1501135"/>
            </a:xfrm>
            <a:prstGeom prst="righ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0" name="Egyenes összekötő 19"/>
          <p:cNvCxnSpPr/>
          <p:nvPr/>
        </p:nvCxnSpPr>
        <p:spPr>
          <a:xfrm>
            <a:off x="683568" y="3429000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350</Words>
  <Application>Microsoft Office PowerPoint</Application>
  <PresentationFormat>Diavetítés a képernyőre (4:3 oldalarány)</PresentationFormat>
  <Paragraphs>64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PowerPoint bemutató</vt:lpstr>
      <vt:lpstr>PowerPoint bemutató</vt:lpstr>
      <vt:lpstr>PowerPoint bemutató</vt:lpstr>
    </vt:vector>
  </TitlesOfParts>
  <Company>sz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</dc:creator>
  <cp:lastModifiedBy>sz</cp:lastModifiedBy>
  <cp:revision>14</cp:revision>
  <dcterms:created xsi:type="dcterms:W3CDTF">2014-06-18T22:08:03Z</dcterms:created>
  <dcterms:modified xsi:type="dcterms:W3CDTF">2014-06-18T23:48:30Z</dcterms:modified>
</cp:coreProperties>
</file>