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8" d="100"/>
          <a:sy n="58" d="100"/>
        </p:scale>
        <p:origin x="-8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C5C6-C152-419C-83EB-2A54C748FD89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8C7A-4AEE-4EAB-8254-427FD4CA19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472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C5C6-C152-419C-83EB-2A54C748FD89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8C7A-4AEE-4EAB-8254-427FD4CA19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5231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C5C6-C152-419C-83EB-2A54C748FD89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8C7A-4AEE-4EAB-8254-427FD4CA19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339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C5C6-C152-419C-83EB-2A54C748FD89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8C7A-4AEE-4EAB-8254-427FD4CA19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355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C5C6-C152-419C-83EB-2A54C748FD89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8C7A-4AEE-4EAB-8254-427FD4CA19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233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C5C6-C152-419C-83EB-2A54C748FD89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8C7A-4AEE-4EAB-8254-427FD4CA19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999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C5C6-C152-419C-83EB-2A54C748FD89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8C7A-4AEE-4EAB-8254-427FD4CA19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131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C5C6-C152-419C-83EB-2A54C748FD89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8C7A-4AEE-4EAB-8254-427FD4CA19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570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C5C6-C152-419C-83EB-2A54C748FD89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8C7A-4AEE-4EAB-8254-427FD4CA19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369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C5C6-C152-419C-83EB-2A54C748FD89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8C7A-4AEE-4EAB-8254-427FD4CA19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834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C5C6-C152-419C-83EB-2A54C748FD89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8C7A-4AEE-4EAB-8254-427FD4CA19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956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8C5C6-C152-419C-83EB-2A54C748FD89}" type="datetimeFigureOut">
              <a:rPr lang="hu-HU" smtClean="0"/>
              <a:t>2014.06.19.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38C7A-4AEE-4EAB-8254-427FD4CA19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711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67544" y="260648"/>
            <a:ext cx="83529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u-HU" sz="2400" b="1" dirty="0"/>
              <a:t>Egy kisbolt szombati forgalmának adatait látjuk. </a:t>
            </a:r>
            <a:endParaRPr lang="hu-HU" sz="2400" b="1" dirty="0" smtClean="0"/>
          </a:p>
          <a:p>
            <a:pPr lvl="0"/>
            <a:r>
              <a:rPr lang="hu-HU" sz="2400" b="1" dirty="0" smtClean="0"/>
              <a:t>Állíthatjuk-e </a:t>
            </a:r>
            <a:r>
              <a:rPr lang="hu-HU" sz="2400" b="1" dirty="0"/>
              <a:t>90%-os megbízhatósággal, </a:t>
            </a:r>
            <a:r>
              <a:rPr lang="hu-HU" sz="2400" b="1" dirty="0" smtClean="0"/>
              <a:t>hogy </a:t>
            </a:r>
          </a:p>
          <a:p>
            <a:pPr lvl="0"/>
            <a:r>
              <a:rPr lang="hu-HU" sz="2400" b="1" dirty="0" smtClean="0"/>
              <a:t>a </a:t>
            </a:r>
            <a:r>
              <a:rPr lang="hu-HU" sz="2400" b="1" dirty="0"/>
              <a:t>vásárlási összeg várható értéke normális eloszlást feltételezve 2500 Ft?</a:t>
            </a:r>
          </a:p>
        </p:txBody>
      </p:sp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215311"/>
              </p:ext>
            </p:extLst>
          </p:nvPr>
        </p:nvGraphicFramePr>
        <p:xfrm>
          <a:off x="1596008" y="2131060"/>
          <a:ext cx="6096000" cy="3364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920"/>
                <a:gridCol w="2160240"/>
                <a:gridCol w="1607840"/>
              </a:tblGrid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vásárlási összeg (</a:t>
                      </a:r>
                      <a:r>
                        <a:rPr lang="hu-HU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eFt</a:t>
                      </a:r>
                      <a:r>
                        <a:rPr lang="hu-HU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vevők száma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0 - 1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1 - 2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2 - 5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5 - 10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10 - 15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15 - 20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24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ábláza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312248"/>
              </p:ext>
            </p:extLst>
          </p:nvPr>
        </p:nvGraphicFramePr>
        <p:xfrm>
          <a:off x="251520" y="260648"/>
          <a:ext cx="8640960" cy="4696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2160240"/>
                <a:gridCol w="2160240"/>
                <a:gridCol w="2160240"/>
              </a:tblGrid>
              <a:tr h="142576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vásárlási összeg (</a:t>
                      </a:r>
                      <a:r>
                        <a:rPr lang="hu-HU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eFt</a:t>
                      </a:r>
                      <a:r>
                        <a:rPr lang="hu-HU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vevők </a:t>
                      </a:r>
                      <a:r>
                        <a:rPr lang="hu-HU" sz="2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száma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hu-HU" sz="2400" b="1" baseline="-25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endParaRPr lang="hu-HU" sz="2400" b="1" baseline="-25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osztályközép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 smtClean="0">
                          <a:effectLst/>
                          <a:latin typeface="Calibri"/>
                          <a:ea typeface="Calibri"/>
                          <a:cs typeface="Times New Roman"/>
                          <a:sym typeface="Symbol"/>
                        </a:rPr>
                        <a:t></a:t>
                      </a:r>
                      <a:r>
                        <a:rPr lang="hu-HU" sz="2400" baseline="-25000" dirty="0" smtClean="0">
                          <a:effectLst/>
                          <a:latin typeface="Calibri"/>
                          <a:ea typeface="Calibri"/>
                          <a:cs typeface="Times New Roman"/>
                          <a:sym typeface="Symbol"/>
                        </a:rPr>
                        <a:t>i</a:t>
                      </a:r>
                      <a:r>
                        <a:rPr lang="hu-HU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hu-HU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800" dirty="0" smtClean="0">
                        <a:effectLst/>
                        <a:latin typeface="+mn-lt"/>
                        <a:ea typeface="Calibri"/>
                        <a:cs typeface="Times New Roman"/>
                        <a:sym typeface="Symbo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dirty="0" smtClean="0">
                          <a:effectLst/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</a:t>
                      </a:r>
                      <a:r>
                        <a:rPr lang="hu-HU" sz="2400" baseline="-25000" dirty="0" smtClean="0">
                          <a:effectLst/>
                          <a:latin typeface="+mn-lt"/>
                          <a:ea typeface="Calibri"/>
                          <a:cs typeface="Times New Roman"/>
                          <a:sym typeface="Symbol"/>
                        </a:rPr>
                        <a:t>i</a:t>
                      </a:r>
                      <a:r>
                        <a:rPr lang="hu-HU" sz="24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hu-HU" sz="2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*  </a:t>
                      </a:r>
                      <a:r>
                        <a:rPr lang="hu-HU" sz="24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hu-HU" sz="2400" b="1" baseline="-250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47525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0 - 1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 b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0.5</a:t>
                      </a:r>
                      <a:r>
                        <a:rPr lang="hu-HU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  <a:tr h="47525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1 - 2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 b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hu-HU" sz="24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1.5</a:t>
                      </a:r>
                      <a:endParaRPr lang="hu-HU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  <a:tr h="47525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2 - 5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 b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hu-HU" sz="24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3.5</a:t>
                      </a:r>
                      <a:endParaRPr lang="hu-HU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  <a:tr h="47525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5 - 10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 b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hu-HU" sz="24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7.5</a:t>
                      </a:r>
                      <a:endParaRPr lang="hu-HU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  <a:tr h="47525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10 - 15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hu-HU" sz="24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12.5</a:t>
                      </a:r>
                      <a:endParaRPr lang="hu-HU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  <a:tr h="47525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 b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15 - 20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hu-HU" sz="24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17.5</a:t>
                      </a:r>
                      <a:endParaRPr lang="hu-HU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  <a:tr h="419005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b="1" dirty="0" smtClean="0"/>
                        <a:t>n</a:t>
                      </a:r>
                      <a:r>
                        <a:rPr lang="hu-HU" b="1" baseline="0" dirty="0" smtClean="0"/>
                        <a:t> </a:t>
                      </a:r>
                      <a:r>
                        <a:rPr lang="hu-HU" b="1" dirty="0" smtClean="0"/>
                        <a:t>= 130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ym typeface="Symbol"/>
                        </a:rPr>
                        <a:t>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Szövegdoboz 2"/>
              <p:cNvSpPr txBox="1"/>
              <p:nvPr/>
            </p:nvSpPr>
            <p:spPr>
              <a:xfrm>
                <a:off x="683568" y="5445224"/>
                <a:ext cx="2160240" cy="963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u-HU" sz="2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hu-HU" sz="2800" i="1" smtClean="0">
                            <a:latin typeface="Cambria Math"/>
                            <a:ea typeface="Cambria Math"/>
                          </a:rPr>
                          <m:t>𝜉</m:t>
                        </m:r>
                        <m:r>
                          <a:rPr lang="hu-HU" sz="28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hu-HU" sz="2800" dirty="0" smtClean="0"/>
                  <a:t>= ?</a:t>
                </a:r>
              </a:p>
              <a:p>
                <a:r>
                  <a:rPr lang="hu-HU" sz="2800" dirty="0" smtClean="0">
                    <a:sym typeface="Symbol"/>
                  </a:rPr>
                  <a:t>* = ?</a:t>
                </a:r>
                <a:endParaRPr lang="hu-HU" sz="2800" dirty="0"/>
              </a:p>
            </p:txBody>
          </p:sp>
        </mc:Choice>
        <mc:Fallback>
          <p:sp>
            <p:nvSpPr>
              <p:cNvPr id="3" name="Szövegdoboz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445224"/>
                <a:ext cx="2160240" cy="963597"/>
              </a:xfrm>
              <a:prstGeom prst="rect">
                <a:avLst/>
              </a:prstGeom>
              <a:blipFill rotWithShape="1">
                <a:blip r:embed="rId2"/>
                <a:stretch>
                  <a:fillRect l="-5634" t="-4430" b="-177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713" y="5244429"/>
            <a:ext cx="1547415" cy="13796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269" y="5157192"/>
            <a:ext cx="2780212" cy="14668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9474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264" y="2338015"/>
            <a:ext cx="2745808" cy="18110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Szövegdoboz 1"/>
          <p:cNvSpPr txBox="1"/>
          <p:nvPr/>
        </p:nvSpPr>
        <p:spPr>
          <a:xfrm>
            <a:off x="300565" y="260648"/>
            <a:ext cx="85199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 smtClean="0"/>
              <a:t>Hipotézisvizsgálat</a:t>
            </a:r>
            <a:r>
              <a:rPr lang="hu-HU" sz="2400" dirty="0" smtClean="0"/>
              <a:t> a várható értékre </a:t>
            </a:r>
            <a:r>
              <a:rPr lang="hu-HU" sz="2400" i="1" dirty="0" smtClean="0"/>
              <a:t>ismeretlen szórás mellett</a:t>
            </a:r>
            <a:r>
              <a:rPr lang="hu-HU" sz="2400" dirty="0" smtClean="0"/>
              <a:t> </a:t>
            </a:r>
          </a:p>
          <a:p>
            <a:r>
              <a:rPr lang="hu-HU" sz="2400" dirty="0" err="1"/>
              <a:t>n</a:t>
            </a:r>
            <a:r>
              <a:rPr lang="hu-HU" sz="2400" dirty="0" err="1" smtClean="0"/>
              <a:t>orm.eo</a:t>
            </a:r>
            <a:r>
              <a:rPr lang="hu-HU" sz="2400" dirty="0" smtClean="0"/>
              <a:t>. </a:t>
            </a:r>
            <a:r>
              <a:rPr lang="hu-HU" sz="2400" dirty="0"/>
              <a:t>f</a:t>
            </a:r>
            <a:r>
              <a:rPr lang="hu-HU" sz="2400" dirty="0" smtClean="0"/>
              <a:t>eltételezve:  </a:t>
            </a:r>
            <a:r>
              <a:rPr lang="hu-HU" sz="2400" b="1" dirty="0"/>
              <a:t>e</a:t>
            </a:r>
            <a:r>
              <a:rPr lang="hu-HU" sz="2400" b="1" dirty="0" smtClean="0"/>
              <a:t>gymintás t-próba</a:t>
            </a:r>
          </a:p>
          <a:p>
            <a:endParaRPr lang="hu-HU" sz="2400" dirty="0"/>
          </a:p>
          <a:p>
            <a:r>
              <a:rPr lang="hu-HU" sz="2400" dirty="0" smtClean="0"/>
              <a:t>H</a:t>
            </a:r>
            <a:r>
              <a:rPr lang="hu-HU" sz="2400" baseline="-25000" dirty="0" smtClean="0"/>
              <a:t>0</a:t>
            </a:r>
            <a:r>
              <a:rPr lang="hu-HU" sz="2400" dirty="0" smtClean="0"/>
              <a:t>: m</a:t>
            </a:r>
            <a:r>
              <a:rPr lang="hu-HU" sz="2400" baseline="-25000" dirty="0" smtClean="0"/>
              <a:t>0 </a:t>
            </a:r>
            <a:r>
              <a:rPr lang="hu-HU" sz="2400" dirty="0" smtClean="0"/>
              <a:t>= 2.5  	H</a:t>
            </a:r>
            <a:r>
              <a:rPr lang="hu-HU" sz="2400" baseline="-25000" dirty="0" smtClean="0"/>
              <a:t>1</a:t>
            </a:r>
            <a:r>
              <a:rPr lang="hu-HU" sz="2400" dirty="0" smtClean="0"/>
              <a:t>: m</a:t>
            </a:r>
            <a:r>
              <a:rPr lang="hu-HU" sz="2400" baseline="-25000" dirty="0" smtClean="0"/>
              <a:t>0 </a:t>
            </a:r>
            <a:r>
              <a:rPr lang="hu-HU" sz="2400" dirty="0" smtClean="0">
                <a:sym typeface="Symbol"/>
              </a:rPr>
              <a:t> </a:t>
            </a:r>
            <a:r>
              <a:rPr lang="hu-HU" sz="2400" dirty="0" smtClean="0"/>
              <a:t>2.5 </a:t>
            </a:r>
            <a:endParaRPr lang="hu-HU" sz="24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300565" y="2852936"/>
            <a:ext cx="1967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i="1" dirty="0" smtClean="0"/>
              <a:t>t </a:t>
            </a:r>
            <a:r>
              <a:rPr lang="hu-HU" sz="3200" i="1" baseline="-25000" dirty="0" smtClean="0"/>
              <a:t>számított</a:t>
            </a:r>
            <a:r>
              <a:rPr lang="hu-HU" sz="3200" i="1" dirty="0"/>
              <a:t> :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300565" y="4417948"/>
            <a:ext cx="8015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i="1" dirty="0" smtClean="0"/>
              <a:t>t </a:t>
            </a:r>
            <a:r>
              <a:rPr lang="hu-HU" sz="3200" i="1" baseline="-25000" dirty="0" smtClean="0"/>
              <a:t>táblázatbeli</a:t>
            </a:r>
            <a:r>
              <a:rPr lang="hu-HU" sz="3200" i="1" dirty="0"/>
              <a:t> </a:t>
            </a:r>
            <a:r>
              <a:rPr lang="hu-HU" sz="2800" i="1" dirty="0" smtClean="0"/>
              <a:t>= 1.65</a:t>
            </a:r>
          </a:p>
          <a:p>
            <a:r>
              <a:rPr lang="hu-HU" sz="2400" i="1" dirty="0"/>
              <a:t>a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Student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eo</a:t>
            </a:r>
            <a:r>
              <a:rPr lang="hu-HU" sz="2400" i="1" dirty="0" smtClean="0"/>
              <a:t>. táblázatából  n-1 szabadságfok és </a:t>
            </a:r>
            <a:r>
              <a:rPr lang="hu-HU" sz="2400" i="1" dirty="0" smtClean="0">
                <a:sym typeface="Symbol"/>
              </a:rPr>
              <a:t> = 0.10 </a:t>
            </a:r>
            <a:endParaRPr lang="hu-HU" sz="2400" i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452964" y="5533261"/>
            <a:ext cx="8519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 smtClean="0">
                <a:solidFill>
                  <a:srgbClr val="002060"/>
                </a:solidFill>
              </a:rPr>
              <a:t>Döntés</a:t>
            </a:r>
            <a:r>
              <a:rPr lang="hu-HU" sz="2400" dirty="0" smtClean="0">
                <a:solidFill>
                  <a:srgbClr val="002060"/>
                </a:solidFill>
              </a:rPr>
              <a:t>:  </a:t>
            </a:r>
          </a:p>
          <a:p>
            <a:r>
              <a:rPr lang="hu-HU" sz="2400" dirty="0" smtClean="0">
                <a:solidFill>
                  <a:srgbClr val="002060"/>
                </a:solidFill>
              </a:rPr>
              <a:t>elfogadjuk a </a:t>
            </a:r>
            <a:r>
              <a:rPr lang="hu-HU" sz="2400" dirty="0" err="1" smtClean="0">
                <a:solidFill>
                  <a:srgbClr val="002060"/>
                </a:solidFill>
              </a:rPr>
              <a:t>nullhipotézist</a:t>
            </a:r>
            <a:r>
              <a:rPr lang="hu-HU" sz="2400" dirty="0" smtClean="0">
                <a:solidFill>
                  <a:srgbClr val="002060"/>
                </a:solidFill>
              </a:rPr>
              <a:t>, ha │</a:t>
            </a:r>
            <a:r>
              <a:rPr lang="hu-HU" sz="2400" i="1" dirty="0" smtClean="0">
                <a:solidFill>
                  <a:srgbClr val="002060"/>
                </a:solidFill>
              </a:rPr>
              <a:t>t </a:t>
            </a:r>
            <a:r>
              <a:rPr lang="hu-HU" sz="2400" i="1" baseline="-25000" dirty="0" smtClean="0">
                <a:solidFill>
                  <a:srgbClr val="002060"/>
                </a:solidFill>
              </a:rPr>
              <a:t>számított </a:t>
            </a:r>
            <a:r>
              <a:rPr lang="hu-HU" sz="2400" dirty="0" smtClean="0">
                <a:solidFill>
                  <a:srgbClr val="002060"/>
                </a:solidFill>
              </a:rPr>
              <a:t>│</a:t>
            </a:r>
            <a:r>
              <a:rPr lang="hu-HU" sz="2400" i="1" dirty="0" smtClean="0">
                <a:solidFill>
                  <a:srgbClr val="002060"/>
                </a:solidFill>
              </a:rPr>
              <a:t>&lt; t </a:t>
            </a:r>
            <a:r>
              <a:rPr lang="hu-HU" sz="2400" i="1" baseline="-25000" dirty="0" smtClean="0">
                <a:solidFill>
                  <a:srgbClr val="002060"/>
                </a:solidFill>
              </a:rPr>
              <a:t>táblázatbeli</a:t>
            </a:r>
            <a:r>
              <a:rPr lang="hu-HU" sz="2400" dirty="0" smtClean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108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300565" y="260648"/>
            <a:ext cx="8519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Vagy</a:t>
            </a:r>
          </a:p>
          <a:p>
            <a:r>
              <a:rPr lang="hu-HU" sz="2400" dirty="0" smtClean="0"/>
              <a:t>Előállítjuk </a:t>
            </a:r>
            <a:r>
              <a:rPr lang="hu-HU" sz="2400" u="sng" dirty="0" smtClean="0"/>
              <a:t>a várható érték intervallumbecslését </a:t>
            </a:r>
            <a:r>
              <a:rPr lang="hu-HU" sz="2400" dirty="0" smtClean="0"/>
              <a:t>(konfidencia int.)</a:t>
            </a:r>
          </a:p>
          <a:p>
            <a:r>
              <a:rPr lang="hu-HU" sz="2400" i="1" dirty="0" smtClean="0"/>
              <a:t>ismeretlen szórás mellett</a:t>
            </a:r>
            <a:r>
              <a:rPr lang="hu-HU" sz="2400" dirty="0" smtClean="0"/>
              <a:t> </a:t>
            </a:r>
            <a:r>
              <a:rPr lang="hu-HU" sz="2400" dirty="0" err="1" smtClean="0"/>
              <a:t>norm.eo</a:t>
            </a:r>
            <a:r>
              <a:rPr lang="hu-HU" sz="2400" dirty="0" smtClean="0"/>
              <a:t>. </a:t>
            </a:r>
            <a:r>
              <a:rPr lang="hu-HU" sz="2400" dirty="0"/>
              <a:t>f</a:t>
            </a:r>
            <a:r>
              <a:rPr lang="hu-HU" sz="2400" dirty="0" smtClean="0"/>
              <a:t>eltételezve:  </a:t>
            </a:r>
            <a:r>
              <a:rPr lang="hu-HU" sz="2400" b="1" i="1" dirty="0" smtClean="0"/>
              <a:t>t</a:t>
            </a:r>
            <a:r>
              <a:rPr lang="hu-HU" sz="2400" b="1" i="1" baseline="-25000" dirty="0" smtClean="0">
                <a:sym typeface="Symbol"/>
              </a:rPr>
              <a:t></a:t>
            </a:r>
            <a:r>
              <a:rPr lang="hu-HU" sz="2400" b="1" baseline="-25000" dirty="0" smtClean="0">
                <a:sym typeface="Symbol"/>
              </a:rPr>
              <a:t>  </a:t>
            </a:r>
            <a:r>
              <a:rPr lang="hu-HU" sz="2400" b="1" dirty="0" smtClean="0">
                <a:sym typeface="Symbol"/>
              </a:rPr>
              <a:t>segítségével</a:t>
            </a:r>
            <a:endParaRPr lang="hu-HU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628801"/>
            <a:ext cx="4392487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Csoportba foglalás 13"/>
          <p:cNvGrpSpPr/>
          <p:nvPr/>
        </p:nvGrpSpPr>
        <p:grpSpPr>
          <a:xfrm>
            <a:off x="1331640" y="2852936"/>
            <a:ext cx="6840760" cy="1728192"/>
            <a:chOff x="1331640" y="3212976"/>
            <a:chExt cx="6840760" cy="1728192"/>
          </a:xfrm>
        </p:grpSpPr>
        <p:cxnSp>
          <p:nvCxnSpPr>
            <p:cNvPr id="4" name="Egyenes összekötő nyíllal 3"/>
            <p:cNvCxnSpPr/>
            <p:nvPr/>
          </p:nvCxnSpPr>
          <p:spPr>
            <a:xfrm>
              <a:off x="1331640" y="4077072"/>
              <a:ext cx="6840760" cy="72008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gyenes összekötő 5"/>
            <p:cNvCxnSpPr/>
            <p:nvPr/>
          </p:nvCxnSpPr>
          <p:spPr>
            <a:xfrm>
              <a:off x="4572000" y="3861048"/>
              <a:ext cx="0" cy="50405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Szövegdoboz 7"/>
                <p:cNvSpPr txBox="1"/>
                <p:nvPr/>
              </p:nvSpPr>
              <p:spPr>
                <a:xfrm>
                  <a:off x="4355976" y="4408458"/>
                  <a:ext cx="576064" cy="532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hu-HU" sz="2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hu-HU" sz="2800" i="1" smtClean="0">
                                <a:latin typeface="Cambria Math"/>
                                <a:ea typeface="Cambria Math"/>
                              </a:rPr>
                              <m:t>𝜉</m:t>
                            </m:r>
                            <m:r>
                              <a:rPr lang="hu-HU" sz="2800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hu-HU" sz="2800" dirty="0" smtClean="0"/>
                </a:p>
              </p:txBody>
            </p:sp>
          </mc:Choice>
          <mc:Fallback>
            <p:sp>
              <p:nvSpPr>
                <p:cNvPr id="8" name="Szövegdoboz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4408458"/>
                  <a:ext cx="576064" cy="5327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Jobb oldali szögletes zárójel 6"/>
            <p:cNvSpPr/>
            <p:nvPr/>
          </p:nvSpPr>
          <p:spPr>
            <a:xfrm>
              <a:off x="6539075" y="3817694"/>
              <a:ext cx="166876" cy="547410"/>
            </a:xfrm>
            <a:prstGeom prst="rightBracket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Bal oldali szögletes zárójel 10"/>
            <p:cNvSpPr/>
            <p:nvPr/>
          </p:nvSpPr>
          <p:spPr>
            <a:xfrm>
              <a:off x="2339752" y="3861048"/>
              <a:ext cx="144016" cy="504056"/>
            </a:xfrm>
            <a:prstGeom prst="leftBracket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Szövegdoboz 12"/>
                <p:cNvSpPr txBox="1"/>
                <p:nvPr/>
              </p:nvSpPr>
              <p:spPr>
                <a:xfrm>
                  <a:off x="4941755" y="3212976"/>
                  <a:ext cx="1502453" cy="866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sz="2400" b="0" i="1" smtClean="0">
                                <a:latin typeface="Cambria Math"/>
                              </a:rPr>
                              <m:t>+ </m:t>
                            </m:r>
                            <m:r>
                              <a:rPr lang="hu-HU" sz="24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hu-HU" sz="2400" b="0" i="1" smtClean="0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sub>
                        </m:sSub>
                        <m:f>
                          <m:fPr>
                            <m:ctrlPr>
                              <a:rPr lang="hu-HU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hu-HU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hu-HU" sz="2400" b="0" i="1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hu-HU" sz="2400" b="0" i="1" smtClean="0">
                                    <a:latin typeface="Cambria Math"/>
                                    <a:ea typeface="Cambria Math"/>
                                  </a:rPr>
                                  <m:t>∗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hu-HU" sz="2400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hu-HU" sz="24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hu-HU" sz="2400" dirty="0"/>
                </a:p>
              </p:txBody>
            </p:sp>
          </mc:Choice>
          <mc:Fallback>
            <p:sp>
              <p:nvSpPr>
                <p:cNvPr id="13" name="Szövegdoboz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1755" y="3212976"/>
                  <a:ext cx="1502453" cy="86613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Szövegdoboz 14"/>
                <p:cNvSpPr txBox="1"/>
                <p:nvPr/>
              </p:nvSpPr>
              <p:spPr>
                <a:xfrm>
                  <a:off x="2627784" y="3212976"/>
                  <a:ext cx="1502453" cy="866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hu-HU" sz="2400" b="0" i="1" smtClean="0">
                                <a:latin typeface="Cambria Math"/>
                              </a:rPr>
                              <m:t>− </m:t>
                            </m:r>
                            <m:r>
                              <a:rPr lang="hu-HU" sz="24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hu-HU" sz="2400" b="0" i="1" smtClean="0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sub>
                        </m:sSub>
                        <m:f>
                          <m:fPr>
                            <m:ctrlPr>
                              <a:rPr lang="hu-HU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hu-HU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hu-HU" sz="2400" b="0" i="1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hu-HU" sz="2400" b="0" i="1" smtClean="0">
                                    <a:latin typeface="Cambria Math"/>
                                    <a:ea typeface="Cambria Math"/>
                                  </a:rPr>
                                  <m:t>∗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hu-HU" sz="2400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hu-HU" sz="24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hu-HU" sz="2400" dirty="0"/>
                </a:p>
              </p:txBody>
            </p:sp>
          </mc:Choice>
          <mc:Fallback>
            <p:sp>
              <p:nvSpPr>
                <p:cNvPr id="15" name="Szövegdoboz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7784" y="3212976"/>
                  <a:ext cx="1502453" cy="86613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Szövegdoboz 16"/>
              <p:cNvSpPr txBox="1"/>
              <p:nvPr/>
            </p:nvSpPr>
            <p:spPr>
              <a:xfrm>
                <a:off x="395536" y="4676943"/>
                <a:ext cx="8519907" cy="1442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400" dirty="0" smtClean="0"/>
                  <a:t>Majd eldöntjük, hogy m</a:t>
                </a:r>
                <a:r>
                  <a:rPr lang="hu-HU" sz="2400" baseline="-25000" dirty="0" smtClean="0"/>
                  <a:t>0</a:t>
                </a:r>
                <a:r>
                  <a:rPr lang="hu-HU" sz="2400" dirty="0" smtClean="0"/>
                  <a:t> belesik-e a konfidencia intervallumba,</a:t>
                </a:r>
              </a:p>
              <a:p>
                <a:r>
                  <a:rPr lang="hu-HU" sz="2400" dirty="0" smtClean="0"/>
                  <a:t>ui. akkor a középponttól való </a:t>
                </a:r>
                <a:r>
                  <a:rPr lang="hu-HU" sz="2400" dirty="0" err="1" smtClean="0"/>
                  <a:t>absz.eltérése</a:t>
                </a:r>
                <a:r>
                  <a:rPr lang="hu-HU" sz="2400" dirty="0" smtClean="0"/>
                  <a:t> kisebb, mint a sugár:</a:t>
                </a:r>
              </a:p>
              <a:p>
                <a:r>
                  <a:rPr lang="hu-HU" sz="2400" dirty="0" smtClean="0"/>
                  <a:t>│</a:t>
                </a:r>
                <a:r>
                  <a:rPr lang="hu-HU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u-HU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hu-HU" sz="2400" i="1" smtClean="0">
                            <a:latin typeface="Cambria Math"/>
                            <a:ea typeface="Cambria Math"/>
                          </a:rPr>
                          <m:t>𝜉</m:t>
                        </m:r>
                        <m:r>
                          <a:rPr lang="hu-HU" sz="2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acc>
                    <m:r>
                      <a:rPr lang="hu-HU" sz="2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hu-HU" sz="2400" dirty="0" smtClean="0"/>
                  <a:t>- </a:t>
                </a:r>
                <a:r>
                  <a:rPr lang="hu-HU" sz="2400" dirty="0" smtClean="0"/>
                  <a:t>m</a:t>
                </a:r>
                <a:r>
                  <a:rPr lang="hu-HU" sz="2400" baseline="-25000" dirty="0" smtClean="0"/>
                  <a:t>0 </a:t>
                </a:r>
                <a:r>
                  <a:rPr lang="hu-HU" sz="2400" dirty="0" smtClean="0"/>
                  <a:t>│&lt;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latin typeface="Cambria Math"/>
                          </a:rPr>
                          <m:t> </m:t>
                        </m:r>
                        <m:r>
                          <a:rPr lang="hu-HU" sz="24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hu-HU" sz="2400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sub>
                    </m:sSub>
                    <m:f>
                      <m:fPr>
                        <m:ctrlPr>
                          <a:rPr lang="hu-HU" sz="24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hu-HU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hu-HU" sz="2400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hu-HU" sz="2400" b="0" i="1" smtClean="0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hu-HU" sz="24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hu-HU" sz="2400" b="0" i="1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hu-HU" sz="2400" dirty="0" smtClean="0"/>
                  <a:t>	</a:t>
                </a:r>
                <a:r>
                  <a:rPr lang="hu-HU" sz="2400" i="1" dirty="0" smtClean="0"/>
                  <a:t>azaz</a:t>
                </a:r>
                <a:r>
                  <a:rPr lang="hu-HU" sz="2400" dirty="0" smtClean="0"/>
                  <a:t>: </a:t>
                </a:r>
                <a:r>
                  <a:rPr lang="hu-HU" sz="2400" dirty="0" smtClean="0"/>
                  <a:t>│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u-HU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hu-HU" sz="2400" i="1" smtClean="0">
                            <a:latin typeface="Cambria Math"/>
                            <a:ea typeface="Cambria Math"/>
                          </a:rPr>
                          <m:t>𝜉</m:t>
                        </m:r>
                        <m:r>
                          <a:rPr lang="hu-HU" sz="2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acc>
                    <m:r>
                      <a:rPr lang="hu-HU" sz="2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hu-HU" sz="2400" dirty="0" smtClean="0"/>
                  <a:t>- m</a:t>
                </a:r>
                <a:r>
                  <a:rPr lang="hu-HU" sz="2400" baseline="-25000" dirty="0" smtClean="0"/>
                  <a:t>0 </a:t>
                </a:r>
                <a:r>
                  <a:rPr lang="hu-HU" sz="2400" dirty="0" smtClean="0"/>
                  <a:t>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400" b="0" i="1" smtClean="0">
                            <a:latin typeface="Cambria Math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hu-HU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hu-HU" sz="2400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hu-HU" sz="24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num>
                          <m:den>
                            <m:sSup>
                              <m:sSupPr>
                                <m:ctrlPr>
                                  <a:rPr lang="hu-HU" sz="24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hu-HU" sz="2400" b="0" i="1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hu-HU" sz="2400" b="0" i="1" smtClean="0">
                                    <a:latin typeface="Cambria Math"/>
                                    <a:ea typeface="Cambria Math"/>
                                  </a:rPr>
                                  <m:t>∗</m:t>
                                </m:r>
                              </m:sup>
                            </m:sSup>
                          </m:den>
                        </m:f>
                        <m:r>
                          <a:rPr lang="hu-HU" sz="2400" b="0" i="1" smtClean="0">
                            <a:latin typeface="Cambria Math"/>
                          </a:rPr>
                          <m:t>&lt;</m:t>
                        </m:r>
                        <m:r>
                          <a:rPr lang="hu-HU" sz="2400" b="0" i="1" smtClean="0">
                            <a:latin typeface="Cambria Math"/>
                          </a:rPr>
                          <m:t> </m:t>
                        </m:r>
                        <m:r>
                          <a:rPr lang="hu-HU" sz="24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hu-HU" sz="2400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sub>
                    </m:sSub>
                  </m:oMath>
                </a14:m>
                <a:endParaRPr lang="hu-HU" sz="2400" dirty="0" smtClean="0"/>
              </a:p>
            </p:txBody>
          </p:sp>
        </mc:Choice>
        <mc:Fallback>
          <p:sp>
            <p:nvSpPr>
              <p:cNvPr id="17" name="Szövegdoboz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676943"/>
                <a:ext cx="8519907" cy="1442639"/>
              </a:xfrm>
              <a:prstGeom prst="rect">
                <a:avLst/>
              </a:prstGeom>
              <a:blipFill rotWithShape="1">
                <a:blip r:embed="rId6"/>
                <a:stretch>
                  <a:fillRect l="-1144" t="-337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églalap 15"/>
          <p:cNvSpPr/>
          <p:nvPr/>
        </p:nvSpPr>
        <p:spPr>
          <a:xfrm>
            <a:off x="107504" y="3429000"/>
            <a:ext cx="1368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400" b="1" dirty="0" smtClean="0"/>
              <a:t>?   </a:t>
            </a:r>
            <a:r>
              <a:rPr lang="hu-HU" sz="2400" b="1" dirty="0" smtClean="0">
                <a:solidFill>
                  <a:srgbClr val="002060"/>
                </a:solidFill>
              </a:rPr>
              <a:t>m</a:t>
            </a:r>
            <a:r>
              <a:rPr lang="hu-HU" sz="2400" b="1" baseline="-25000" dirty="0" smtClean="0">
                <a:solidFill>
                  <a:srgbClr val="002060"/>
                </a:solidFill>
              </a:rPr>
              <a:t>0 </a:t>
            </a:r>
            <a:r>
              <a:rPr lang="hu-HU" sz="2400" b="1" dirty="0" smtClean="0">
                <a:solidFill>
                  <a:srgbClr val="002060"/>
                </a:solidFill>
                <a:sym typeface="Symbol"/>
              </a:rPr>
              <a:t></a:t>
            </a:r>
            <a:endParaRPr lang="hu-HU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72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247</Words>
  <Application>Microsoft Office PowerPoint</Application>
  <PresentationFormat>Diavetítés a képernyőre (4:3 oldalarány)</PresentationFormat>
  <Paragraphs>73</Paragraphs>
  <Slides>4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5" baseType="lpstr">
      <vt:lpstr>Office-téma</vt:lpstr>
      <vt:lpstr>PowerPoint bemutató</vt:lpstr>
      <vt:lpstr>PowerPoint bemutató</vt:lpstr>
      <vt:lpstr>PowerPoint bemutató</vt:lpstr>
      <vt:lpstr>PowerPoint bemutató</vt:lpstr>
    </vt:vector>
  </TitlesOfParts>
  <Company>sz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sz</dc:creator>
  <cp:lastModifiedBy>sz</cp:lastModifiedBy>
  <cp:revision>11</cp:revision>
  <dcterms:created xsi:type="dcterms:W3CDTF">2014-06-19T00:00:01Z</dcterms:created>
  <dcterms:modified xsi:type="dcterms:W3CDTF">2014-06-19T01:18:54Z</dcterms:modified>
</cp:coreProperties>
</file>