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8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3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08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8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00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400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7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30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9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901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7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E498-B7BE-4F5D-A696-98A8EC22ECD0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7C25-EFE6-453E-849E-410157CB02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47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51520" y="18864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2400" b="1" dirty="0"/>
              <a:t>Hosszú évek megfigyelése szerint a fővárosban </a:t>
            </a:r>
            <a:endParaRPr lang="hu-HU" sz="2400" b="1" dirty="0" smtClean="0"/>
          </a:p>
          <a:p>
            <a:pPr lvl="0"/>
            <a:r>
              <a:rPr lang="hu-HU" sz="2400" b="1" dirty="0"/>
              <a:t>	</a:t>
            </a:r>
            <a:r>
              <a:rPr lang="hu-HU" sz="2400" b="1" dirty="0" smtClean="0"/>
              <a:t>bármely </a:t>
            </a:r>
            <a:r>
              <a:rPr lang="hu-HU" sz="2400" b="1" dirty="0"/>
              <a:t>nyári napon 0.35 </a:t>
            </a:r>
            <a:r>
              <a:rPr lang="hu-HU" sz="2400" b="1" dirty="0" smtClean="0"/>
              <a:t>valószínűséggel </a:t>
            </a:r>
            <a:r>
              <a:rPr lang="hu-HU" sz="2400" b="1" dirty="0"/>
              <a:t>van hőségriadó. </a:t>
            </a:r>
            <a:endParaRPr lang="hu-HU" sz="2400" b="1" dirty="0" smtClean="0"/>
          </a:p>
          <a:p>
            <a:pPr lvl="0"/>
            <a:r>
              <a:rPr lang="hu-HU" sz="2400" b="1" dirty="0" smtClean="0"/>
              <a:t>Ezen </a:t>
            </a:r>
            <a:r>
              <a:rPr lang="hu-HU" sz="2400" b="1" dirty="0"/>
              <a:t>a nyáron eddig csak 2 napon volt hőségriadó. </a:t>
            </a:r>
            <a:endParaRPr lang="hu-HU" sz="2400" b="1" dirty="0" smtClean="0"/>
          </a:p>
          <a:p>
            <a:pPr lvl="0"/>
            <a:r>
              <a:rPr lang="hu-HU" sz="2400" b="1" dirty="0" smtClean="0"/>
              <a:t>Elfogadhatjuk-e </a:t>
            </a:r>
            <a:r>
              <a:rPr lang="hu-HU" sz="2400" b="1" dirty="0"/>
              <a:t>5%-os </a:t>
            </a:r>
            <a:r>
              <a:rPr lang="hu-HU" sz="2400" b="1" dirty="0" err="1"/>
              <a:t>szignifikancia-szinten</a:t>
            </a:r>
            <a:r>
              <a:rPr lang="hu-HU" sz="2400" b="1" dirty="0"/>
              <a:t>, </a:t>
            </a:r>
            <a:endParaRPr lang="hu-HU" sz="2400" b="1" dirty="0" smtClean="0"/>
          </a:p>
          <a:p>
            <a:pPr lvl="0"/>
            <a:r>
              <a:rPr lang="hu-HU" sz="2400" b="1" dirty="0"/>
              <a:t>	</a:t>
            </a:r>
            <a:r>
              <a:rPr lang="hu-HU" sz="2400" b="1" dirty="0" smtClean="0"/>
              <a:t>hogy </a:t>
            </a:r>
            <a:r>
              <a:rPr lang="hu-HU" sz="2400" b="1" dirty="0"/>
              <a:t>ez a nyár eddig megfelel a tapasztalatoknak?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835696" y="2348880"/>
            <a:ext cx="5472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rgbClr val="002060"/>
                </a:solidFill>
              </a:rPr>
              <a:t>Illeszkedésvizsgálat</a:t>
            </a:r>
          </a:p>
          <a:p>
            <a:r>
              <a:rPr lang="hu-HU" sz="2400" dirty="0" smtClean="0"/>
              <a:t>r=2 osztály van: </a:t>
            </a:r>
            <a:r>
              <a:rPr lang="hu-HU" sz="2400" dirty="0" err="1" smtClean="0"/>
              <a:t>van</a:t>
            </a:r>
            <a:r>
              <a:rPr lang="hu-HU" sz="2400" dirty="0" smtClean="0"/>
              <a:t>/nincs hőségriadó</a:t>
            </a:r>
          </a:p>
          <a:p>
            <a:endParaRPr lang="hu-HU" sz="2400" dirty="0" smtClean="0"/>
          </a:p>
          <a:p>
            <a:r>
              <a:rPr lang="hu-HU" sz="2400" i="1" dirty="0"/>
              <a:t>n</a:t>
            </a:r>
            <a:r>
              <a:rPr lang="hu-HU" sz="2400" dirty="0" smtClean="0"/>
              <a:t>=17 (az eddigi nyári napok száma idén)</a:t>
            </a:r>
          </a:p>
          <a:p>
            <a:endParaRPr lang="hu-HU" sz="2400" i="1" dirty="0" smtClean="0"/>
          </a:p>
          <a:p>
            <a:r>
              <a:rPr lang="hu-HU" sz="2400" i="1" dirty="0" smtClean="0"/>
              <a:t>p</a:t>
            </a:r>
            <a:r>
              <a:rPr lang="hu-HU" sz="2400" i="1" baseline="-25000" dirty="0" smtClean="0"/>
              <a:t>1</a:t>
            </a:r>
            <a:r>
              <a:rPr lang="hu-HU" sz="2400" dirty="0" smtClean="0"/>
              <a:t>=0.35	várható: n*</a:t>
            </a:r>
            <a:r>
              <a:rPr lang="hu-HU" sz="2400" i="1" dirty="0" smtClean="0"/>
              <a:t>p</a:t>
            </a:r>
            <a:r>
              <a:rPr lang="hu-HU" sz="2400" i="1" baseline="-25000" dirty="0" smtClean="0"/>
              <a:t>1</a:t>
            </a:r>
            <a:r>
              <a:rPr lang="hu-HU" sz="2400" dirty="0" smtClean="0"/>
              <a:t>=17*0.35=</a:t>
            </a:r>
            <a:endParaRPr lang="hu-HU" sz="2400" dirty="0" smtClean="0"/>
          </a:p>
          <a:p>
            <a:r>
              <a:rPr lang="hu-HU" sz="2400" i="1" dirty="0" smtClean="0"/>
              <a:t>p</a:t>
            </a:r>
            <a:r>
              <a:rPr lang="hu-HU" sz="2400" i="1" baseline="-25000" dirty="0" smtClean="0"/>
              <a:t>2</a:t>
            </a:r>
            <a:r>
              <a:rPr lang="hu-HU" sz="2400" dirty="0" smtClean="0"/>
              <a:t>=0.65	várható: n*</a:t>
            </a:r>
            <a:r>
              <a:rPr lang="hu-HU" sz="2400" i="1" dirty="0" smtClean="0"/>
              <a:t>p</a:t>
            </a:r>
            <a:r>
              <a:rPr lang="hu-HU" sz="2400" i="1" baseline="-25000" dirty="0" smtClean="0"/>
              <a:t>2</a:t>
            </a:r>
            <a:r>
              <a:rPr lang="hu-HU" sz="2400" dirty="0" smtClean="0"/>
              <a:t>=17*0.65=</a:t>
            </a:r>
          </a:p>
          <a:p>
            <a:endParaRPr lang="hu-HU" sz="2400" dirty="0"/>
          </a:p>
          <a:p>
            <a:r>
              <a:rPr lang="hu-HU" sz="2400" dirty="0"/>
              <a:t>a</a:t>
            </a:r>
            <a:r>
              <a:rPr lang="hu-HU" sz="2400" dirty="0" smtClean="0"/>
              <a:t> tények: </a:t>
            </a:r>
          </a:p>
          <a:p>
            <a:r>
              <a:rPr lang="hu-HU" sz="2400" i="1" dirty="0" smtClean="0">
                <a:sym typeface="Symbol"/>
              </a:rPr>
              <a:t></a:t>
            </a:r>
            <a:r>
              <a:rPr lang="hu-HU" sz="2400" i="1" baseline="-25000" dirty="0" smtClean="0"/>
              <a:t>1</a:t>
            </a:r>
            <a:r>
              <a:rPr lang="hu-HU" sz="2400" dirty="0" smtClean="0"/>
              <a:t>=2 	 </a:t>
            </a:r>
          </a:p>
          <a:p>
            <a:r>
              <a:rPr lang="hu-HU" sz="2400" i="1" dirty="0" smtClean="0">
                <a:sym typeface="Symbol"/>
              </a:rPr>
              <a:t></a:t>
            </a:r>
            <a:r>
              <a:rPr lang="hu-HU" sz="2400" i="1" baseline="-25000" dirty="0" smtClean="0"/>
              <a:t>2</a:t>
            </a:r>
            <a:r>
              <a:rPr lang="hu-HU" sz="2400" dirty="0" smtClean="0"/>
              <a:t>=17-2=15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89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96" y="908720"/>
            <a:ext cx="4471276" cy="160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79512" y="33265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rgbClr val="002060"/>
                </a:solidFill>
              </a:rPr>
              <a:t>Illeszkedésvizsgálat</a:t>
            </a:r>
          </a:p>
          <a:p>
            <a:r>
              <a:rPr lang="hu-HU" sz="2400" dirty="0" smtClean="0"/>
              <a:t> n*</a:t>
            </a:r>
            <a:r>
              <a:rPr lang="hu-HU" sz="2400" i="1" dirty="0" smtClean="0"/>
              <a:t>p</a:t>
            </a:r>
            <a:r>
              <a:rPr lang="hu-HU" sz="2400" i="1" baseline="-25000" dirty="0" smtClean="0"/>
              <a:t>1</a:t>
            </a:r>
            <a:r>
              <a:rPr lang="hu-HU" sz="2400" dirty="0" smtClean="0"/>
              <a:t>=17*0.35=</a:t>
            </a:r>
            <a:endParaRPr lang="hu-HU" sz="2400" dirty="0" smtClean="0"/>
          </a:p>
          <a:p>
            <a:r>
              <a:rPr lang="hu-HU" sz="2400" dirty="0" smtClean="0"/>
              <a:t> n*</a:t>
            </a:r>
            <a:r>
              <a:rPr lang="hu-HU" sz="2400" i="1" dirty="0" smtClean="0"/>
              <a:t>p</a:t>
            </a:r>
            <a:r>
              <a:rPr lang="hu-HU" sz="2400" i="1" baseline="-25000" dirty="0" smtClean="0"/>
              <a:t>2</a:t>
            </a:r>
            <a:r>
              <a:rPr lang="hu-HU" sz="2400" dirty="0" smtClean="0"/>
              <a:t>=17*0.65=</a:t>
            </a:r>
          </a:p>
          <a:p>
            <a:r>
              <a:rPr lang="hu-HU" sz="2400" i="1" dirty="0" smtClean="0">
                <a:sym typeface="Symbol"/>
              </a:rPr>
              <a:t></a:t>
            </a:r>
            <a:r>
              <a:rPr lang="hu-HU" sz="2400" i="1" baseline="-25000" dirty="0" smtClean="0"/>
              <a:t>1</a:t>
            </a:r>
            <a:r>
              <a:rPr lang="hu-HU" sz="2400" dirty="0" smtClean="0"/>
              <a:t>=2 	 </a:t>
            </a:r>
          </a:p>
          <a:p>
            <a:r>
              <a:rPr lang="hu-HU" sz="2400" i="1" dirty="0" smtClean="0">
                <a:sym typeface="Symbol"/>
              </a:rPr>
              <a:t></a:t>
            </a:r>
            <a:r>
              <a:rPr lang="hu-HU" sz="2400" i="1" baseline="-25000" dirty="0" smtClean="0"/>
              <a:t>2</a:t>
            </a:r>
            <a:r>
              <a:rPr lang="hu-HU" sz="2400" dirty="0" smtClean="0"/>
              <a:t>=17-2=15</a:t>
            </a:r>
          </a:p>
          <a:p>
            <a:endParaRPr lang="hu-H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églalap 2"/>
              <p:cNvSpPr/>
              <p:nvPr/>
            </p:nvSpPr>
            <p:spPr>
              <a:xfrm>
                <a:off x="323528" y="2851390"/>
                <a:ext cx="3528392" cy="1212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u-HU" sz="2400" dirty="0" smtClean="0"/>
                  <a:t>r-1=1 szabadságfokú</a:t>
                </a:r>
              </a:p>
              <a:p>
                <a:pPr marL="342900" indent="-342900">
                  <a:buFont typeface="Symbol" pitchFamily="18" charset="2"/>
                  <a:buChar char="e"/>
                </a:pPr>
                <a:r>
                  <a:rPr lang="hu-HU" sz="2400" dirty="0" smtClean="0">
                    <a:sym typeface="Symbol"/>
                  </a:rPr>
                  <a:t>= 0.05</a:t>
                </a:r>
              </a:p>
              <a:p>
                <a:pPr/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  <a:sym typeface="Symbol"/>
                      </a:rPr>
                      <m:t>𝜒</m:t>
                    </m:r>
                    <m:r>
                      <a:rPr lang="hu-HU" sz="2400" b="0" i="1" baseline="30000" smtClean="0">
                        <a:latin typeface="Cambria Math"/>
                        <a:ea typeface="Cambria Math"/>
                        <a:sym typeface="Symbol"/>
                      </a:rPr>
                      <m:t>2</m:t>
                    </m:r>
                  </m:oMath>
                </a14:m>
                <a:r>
                  <a:rPr lang="hu-HU" sz="2400" baseline="-25000" dirty="0" err="1" smtClean="0">
                    <a:sym typeface="Symbol"/>
                  </a:rPr>
                  <a:t>tábl</a:t>
                </a:r>
                <a:r>
                  <a:rPr lang="hu-HU" sz="2400" dirty="0" smtClean="0">
                    <a:sym typeface="Symbol"/>
                  </a:rPr>
                  <a:t> = 3.8415</a:t>
                </a:r>
                <a:endParaRPr lang="hu-HU" sz="2400" dirty="0" smtClean="0">
                  <a:sym typeface="Symbol"/>
                </a:endParaRPr>
              </a:p>
            </p:txBody>
          </p:sp>
        </mc:Choice>
        <mc:Fallback>
          <p:sp>
            <p:nvSpPr>
              <p:cNvPr id="3" name="Téglalap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51390"/>
                <a:ext cx="3528392" cy="1212255"/>
              </a:xfrm>
              <a:prstGeom prst="rect">
                <a:avLst/>
              </a:prstGeom>
              <a:blipFill rotWithShape="1">
                <a:blip r:embed="rId3"/>
                <a:stretch>
                  <a:fillRect l="-2591" t="-4020" b="-95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4283968" y="4581128"/>
                <a:ext cx="4536504" cy="9541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𝑑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ö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𝑛𝑡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é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𝑠</m:t>
                      </m:r>
                      <m:r>
                        <a:rPr lang="hu-HU" sz="2800" b="0" i="1" smtClean="0">
                          <a:latin typeface="Cambria Math"/>
                          <a:ea typeface="Cambria Math"/>
                          <a:sym typeface="Symbol"/>
                        </a:rPr>
                        <m:t>: </m:t>
                      </m:r>
                      <m:r>
                        <a:rPr lang="hu-HU" sz="2800" b="0" i="1" smtClean="0">
                          <a:latin typeface="Cambria Math"/>
                          <a:ea typeface="Cambria Math"/>
                          <a:sym typeface="Symbol"/>
                        </a:rPr>
                        <m:t>𝑒𝑙𝑓𝑜𝑔𝑎𝑑𝑗𝑢𝑘</m:t>
                      </m:r>
                      <m:r>
                        <a:rPr lang="hu-HU" sz="2800" b="0" i="1" smtClean="0">
                          <a:latin typeface="Cambria Math"/>
                          <a:ea typeface="Cambria Math"/>
                          <a:sym typeface="Symbol"/>
                        </a:rPr>
                        <m:t>, </m:t>
                      </m:r>
                      <m:r>
                        <a:rPr lang="hu-HU" sz="2800" b="0" i="1" smtClean="0">
                          <a:latin typeface="Cambria Math"/>
                          <a:ea typeface="Cambria Math"/>
                          <a:sym typeface="Symbol"/>
                        </a:rPr>
                        <m:t>h𝑎</m:t>
                      </m:r>
                    </m:oMath>
                  </m:oMathPara>
                </a14:m>
                <a:endParaRPr lang="hu-HU" sz="2800" b="0" i="1" dirty="0" smtClean="0">
                  <a:ea typeface="Cambria Math"/>
                  <a:sym typeface="Symbo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hu-HU" sz="2800" i="1" smtClean="0">
                        <a:latin typeface="Cambria Math"/>
                        <a:ea typeface="Cambria Math"/>
                        <a:sym typeface="Symbol"/>
                      </a:rPr>
                      <m:t>𝜒</m:t>
                    </m:r>
                    <m:r>
                      <a:rPr lang="hu-HU" sz="2800" b="0" i="1" baseline="30000" smtClean="0">
                        <a:latin typeface="Cambria Math"/>
                        <a:ea typeface="Cambria Math"/>
                        <a:sym typeface="Symbol"/>
                      </a:rPr>
                      <m:t>2</m:t>
                    </m:r>
                  </m:oMath>
                </a14:m>
                <a:r>
                  <a:rPr lang="hu-HU" baseline="-25000" dirty="0" smtClean="0">
                    <a:sym typeface="Symbol"/>
                  </a:rPr>
                  <a:t>számított</a:t>
                </a:r>
                <a:r>
                  <a:rPr lang="hu-HU" dirty="0" smtClean="0">
                    <a:sym typeface="Symbol"/>
                  </a:rPr>
                  <a:t> </a:t>
                </a:r>
                <a:r>
                  <a:rPr lang="hu-HU" dirty="0" smtClean="0">
                    <a:sym typeface="Symbol"/>
                  </a:rPr>
                  <a:t>&lt; </a:t>
                </a:r>
                <a14:m>
                  <m:oMath xmlns:m="http://schemas.openxmlformats.org/officeDocument/2006/math">
                    <m:r>
                      <a:rPr lang="hu-HU" sz="2800" i="1" smtClean="0">
                        <a:latin typeface="Cambria Math"/>
                        <a:ea typeface="Cambria Math"/>
                        <a:sym typeface="Symbol"/>
                      </a:rPr>
                      <m:t>𝜒</m:t>
                    </m:r>
                    <m:r>
                      <a:rPr lang="hu-HU" sz="2800" b="0" i="1" baseline="30000" smtClean="0">
                        <a:latin typeface="Cambria Math"/>
                        <a:ea typeface="Cambria Math"/>
                        <a:sym typeface="Symbol"/>
                      </a:rPr>
                      <m:t>2</m:t>
                    </m:r>
                  </m:oMath>
                </a14:m>
                <a:r>
                  <a:rPr lang="hu-HU" baseline="-25000" dirty="0" err="1" smtClean="0">
                    <a:sym typeface="Symbol"/>
                  </a:rPr>
                  <a:t>tábl</a:t>
                </a:r>
                <a:r>
                  <a:rPr lang="hu-HU" baseline="-25000" dirty="0" smtClean="0">
                    <a:sym typeface="Symbol"/>
                  </a:rPr>
                  <a:t>ázatbeli</a:t>
                </a:r>
                <a:r>
                  <a:rPr lang="hu-HU" dirty="0" smtClean="0">
                    <a:sym typeface="Symbol"/>
                  </a:rPr>
                  <a:t> </a:t>
                </a:r>
                <a:endParaRPr lang="hu-HU" dirty="0"/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581128"/>
                <a:ext cx="4536504" cy="954107"/>
              </a:xfrm>
              <a:prstGeom prst="rect">
                <a:avLst/>
              </a:prstGeom>
              <a:blipFill rotWithShape="1">
                <a:blip r:embed="rId4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zövegdoboz 1"/>
              <p:cNvSpPr txBox="1"/>
              <p:nvPr/>
            </p:nvSpPr>
            <p:spPr>
              <a:xfrm>
                <a:off x="323528" y="301611"/>
                <a:ext cx="5544616" cy="564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Amikor az </a:t>
                </a:r>
                <a:r>
                  <a:rPr lang="hu-HU" sz="2400" dirty="0" err="1" smtClean="0">
                    <a:solidFill>
                      <a:srgbClr val="002060"/>
                    </a:solidFill>
                  </a:rPr>
                  <a:t>illeszkedésvizsg</a:t>
                </a:r>
                <a:r>
                  <a:rPr lang="hu-HU" sz="2400" dirty="0" smtClean="0">
                    <a:solidFill>
                      <a:srgbClr val="002060"/>
                    </a:solidFill>
                  </a:rPr>
                  <a:t>. r=2 osztály van,</a:t>
                </a:r>
              </a:p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eljárhatunk </a:t>
                </a:r>
                <a:r>
                  <a:rPr lang="hu-HU" sz="2400" i="1" dirty="0" smtClean="0">
                    <a:solidFill>
                      <a:srgbClr val="002060"/>
                    </a:solidFill>
                  </a:rPr>
                  <a:t>az </a:t>
                </a:r>
                <a:r>
                  <a:rPr lang="hu-HU" sz="2400" i="1" dirty="0" err="1" smtClean="0">
                    <a:solidFill>
                      <a:srgbClr val="002060"/>
                    </a:solidFill>
                  </a:rPr>
                  <a:t>u-próba</a:t>
                </a:r>
                <a:r>
                  <a:rPr lang="hu-HU" sz="2400" i="1" dirty="0" smtClean="0">
                    <a:solidFill>
                      <a:srgbClr val="002060"/>
                    </a:solidFill>
                  </a:rPr>
                  <a:t> segítségével </a:t>
                </a:r>
                <a:endParaRPr lang="hu-HU" sz="2400" i="1" dirty="0" smtClean="0">
                  <a:solidFill>
                    <a:srgbClr val="002060"/>
                  </a:solidFill>
                </a:endParaRPr>
              </a:p>
              <a:p>
                <a:endParaRPr lang="hu-HU" sz="2400" dirty="0" smtClean="0"/>
              </a:p>
              <a:p>
                <a:r>
                  <a:rPr lang="hu-HU" sz="2400" i="1" dirty="0" smtClean="0"/>
                  <a:t>n</a:t>
                </a:r>
                <a:r>
                  <a:rPr lang="hu-HU" sz="2400" dirty="0" smtClean="0"/>
                  <a:t>=17	</a:t>
                </a:r>
                <a:r>
                  <a:rPr lang="hu-HU" sz="2400" i="1" dirty="0" smtClean="0">
                    <a:sym typeface="Symbol"/>
                  </a:rPr>
                  <a:t>k</a:t>
                </a:r>
                <a:r>
                  <a:rPr lang="hu-HU" sz="2400" dirty="0" smtClean="0"/>
                  <a:t>=2</a:t>
                </a:r>
              </a:p>
              <a:p>
                <a:r>
                  <a:rPr lang="hu-HU" sz="2400" dirty="0" smtClean="0"/>
                  <a:t>(binomiálisból normális)</a:t>
                </a:r>
              </a:p>
              <a:p>
                <a:endParaRPr lang="hu-HU" sz="2400" i="1" dirty="0" smtClean="0"/>
              </a:p>
              <a:p>
                <a:r>
                  <a:rPr lang="hu-HU" sz="2400" i="1" dirty="0" smtClean="0"/>
                  <a:t>p</a:t>
                </a:r>
                <a:r>
                  <a:rPr lang="hu-HU" sz="2400" dirty="0" smtClean="0"/>
                  <a:t>=0.35	 	</a:t>
                </a:r>
                <a:r>
                  <a:rPr lang="hu-HU" sz="2400" i="1" dirty="0" smtClean="0"/>
                  <a:t>1-p</a:t>
                </a:r>
                <a:r>
                  <a:rPr lang="hu-HU" sz="2400" dirty="0" smtClean="0"/>
                  <a:t>=0.65</a:t>
                </a:r>
                <a:endParaRPr lang="hu-HU" sz="2400" dirty="0" smtClean="0"/>
              </a:p>
              <a:p>
                <a:r>
                  <a:rPr lang="hu-HU" sz="2400" dirty="0"/>
                  <a:t>v</a:t>
                </a:r>
                <a:r>
                  <a:rPr lang="hu-HU" sz="2400" dirty="0" smtClean="0"/>
                  <a:t>árható_érték: n*</a:t>
                </a:r>
                <a:r>
                  <a:rPr lang="hu-HU" sz="2400" i="1" dirty="0" smtClean="0"/>
                  <a:t>p </a:t>
                </a:r>
                <a:r>
                  <a:rPr lang="hu-HU" sz="2400" dirty="0" smtClean="0"/>
                  <a:t>= 17*0.35=</a:t>
                </a:r>
                <a:endParaRPr lang="hu-HU" sz="2400" dirty="0" smtClean="0"/>
              </a:p>
              <a:p>
                <a:r>
                  <a:rPr lang="hu-HU" sz="2400" dirty="0" smtClean="0"/>
                  <a:t>szórás: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hu-HU" sz="2400" i="1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hu-HU" sz="2400" dirty="0" smtClean="0"/>
                          <m:t>*</m:t>
                        </m:r>
                        <m:r>
                          <m:rPr>
                            <m:nor/>
                          </m:rPr>
                          <a:rPr lang="hu-HU" sz="24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hu-HU" sz="2400" i="1" dirty="0" smtClean="0"/>
                          <m:t>*(1-</m:t>
                        </m:r>
                        <m:r>
                          <m:rPr>
                            <m:nor/>
                          </m:rPr>
                          <a:rPr lang="hu-HU" sz="24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hu-HU" sz="2400" i="1" dirty="0" smtClean="0"/>
                          <m:t>)</m:t>
                        </m:r>
                      </m:e>
                    </m:rad>
                  </m:oMath>
                </a14:m>
                <a:r>
                  <a:rPr lang="hu-HU" sz="2400" dirty="0" smtClean="0"/>
                  <a:t> =</a:t>
                </a:r>
              </a:p>
              <a:p>
                <a:endParaRPr lang="hu-HU" sz="2400" i="1" dirty="0" smtClean="0">
                  <a:sym typeface="Symbol"/>
                </a:endParaRPr>
              </a:p>
              <a:p>
                <a:endParaRPr lang="hu-HU" sz="2400" dirty="0" smtClean="0"/>
              </a:p>
              <a:p>
                <a:r>
                  <a:rPr lang="hu-HU" sz="2400" dirty="0" smtClean="0">
                    <a:sym typeface="Symbol"/>
                  </a:rPr>
                  <a:t>= 0.05 	</a:t>
                </a:r>
                <a:r>
                  <a:rPr lang="hu-HU" sz="2400" dirty="0" smtClean="0">
                    <a:sym typeface="Symbol"/>
                  </a:rPr>
                  <a:t>1-</a:t>
                </a:r>
                <a:r>
                  <a:rPr lang="hu-HU" sz="2400" dirty="0" smtClean="0">
                    <a:sym typeface="Symbol"/>
                  </a:rPr>
                  <a:t> /2=0.975  	</a:t>
                </a:r>
                <a14:m>
                  <m:oMath xmlns:m="http://schemas.openxmlformats.org/officeDocument/2006/math">
                    <m:r>
                      <a:rPr lang="hu-HU" sz="2400" b="0" i="0" smtClean="0"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</m:oMath>
                </a14:m>
                <a:endParaRPr lang="hu-HU" sz="2400" b="0" i="0" dirty="0" smtClean="0">
                  <a:latin typeface="Cambria Math"/>
                  <a:ea typeface="Cambria Math"/>
                  <a:sym typeface="Symbol"/>
                </a:endParaRPr>
              </a:p>
              <a:p>
                <a:endParaRPr lang="hu-HU" sz="2400" i="1" dirty="0" smtClean="0">
                  <a:latin typeface="Cambria Math"/>
                  <a:ea typeface="Cambria Math"/>
                  <a:sym typeface="Symbol"/>
                </a:endParaRPr>
              </a:p>
              <a:p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  <a:sym typeface="Symbol"/>
                      </a:rPr>
                      <m:t>𝜙</m:t>
                    </m:r>
                  </m:oMath>
                </a14:m>
                <a:r>
                  <a:rPr lang="hu-HU" sz="2400" dirty="0" smtClean="0">
                    <a:sym typeface="Symbol"/>
                  </a:rPr>
                  <a:t>(</a:t>
                </a:r>
                <a:r>
                  <a:rPr lang="hu-HU" sz="2400" i="1" dirty="0" err="1">
                    <a:sym typeface="Symbol"/>
                  </a:rPr>
                  <a:t>u</a:t>
                </a:r>
                <a:r>
                  <a:rPr lang="hu-HU" sz="2400" i="1" baseline="-25000" dirty="0" err="1" smtClean="0">
                    <a:sym typeface="Symbol"/>
                  </a:rPr>
                  <a:t>tábl</a:t>
                </a:r>
                <a:r>
                  <a:rPr lang="hu-HU" sz="2400" dirty="0" smtClean="0">
                    <a:sym typeface="Symbol"/>
                  </a:rPr>
                  <a:t>)=0.9750 </a:t>
                </a:r>
                <a:r>
                  <a:rPr lang="hu-HU" sz="2400" dirty="0">
                    <a:sym typeface="Symbol"/>
                  </a:rPr>
                  <a:t> </a:t>
                </a:r>
                <a:r>
                  <a:rPr lang="hu-HU" sz="2400" dirty="0" smtClean="0">
                    <a:sym typeface="Symbol"/>
                  </a:rPr>
                  <a:t>	</a:t>
                </a:r>
                <a:r>
                  <a:rPr lang="hu-HU" sz="2400" i="1" dirty="0" err="1" smtClean="0">
                    <a:sym typeface="Symbol"/>
                  </a:rPr>
                  <a:t>u</a:t>
                </a:r>
                <a:r>
                  <a:rPr lang="hu-HU" sz="2400" i="1" baseline="-25000" dirty="0" err="1" smtClean="0">
                    <a:sym typeface="Symbol"/>
                  </a:rPr>
                  <a:t>tábl</a:t>
                </a:r>
                <a:r>
                  <a:rPr lang="hu-HU" sz="2400" i="1" baseline="-25000" dirty="0" smtClean="0">
                    <a:sym typeface="Symbol"/>
                  </a:rPr>
                  <a:t> </a:t>
                </a:r>
                <a:r>
                  <a:rPr lang="hu-HU" sz="2400" dirty="0" smtClean="0">
                    <a:sym typeface="Symbol"/>
                  </a:rPr>
                  <a:t>=</a:t>
                </a:r>
                <a:r>
                  <a:rPr lang="hu-HU" sz="2400" dirty="0" smtClean="0">
                    <a:sym typeface="Symbol"/>
                  </a:rPr>
                  <a:t> 1.96</a:t>
                </a:r>
                <a:endParaRPr lang="hu-HU" sz="2400" dirty="0" smtClean="0"/>
              </a:p>
            </p:txBody>
          </p:sp>
        </mc:Choice>
        <mc:Fallback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01611"/>
                <a:ext cx="5544616" cy="5645200"/>
              </a:xfrm>
              <a:prstGeom prst="rect">
                <a:avLst/>
              </a:prstGeom>
              <a:blipFill rotWithShape="1">
                <a:blip r:embed="rId2"/>
                <a:stretch>
                  <a:fillRect l="-1648" t="-863" b="-14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doboz 2"/>
              <p:cNvSpPr txBox="1"/>
              <p:nvPr/>
            </p:nvSpPr>
            <p:spPr>
              <a:xfrm>
                <a:off x="5076056" y="2780928"/>
                <a:ext cx="3744416" cy="720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800" i="1" dirty="0" smtClean="0">
                    <a:sym typeface="Symbol"/>
                  </a:rPr>
                  <a:t>u</a:t>
                </a:r>
                <a:r>
                  <a:rPr lang="hu-HU" sz="2800" i="1" baseline="-25000" dirty="0" err="1" smtClean="0">
                    <a:sym typeface="Symbol"/>
                  </a:rPr>
                  <a:t>szám</a:t>
                </a:r>
                <a:r>
                  <a:rPr lang="hu-HU" sz="2800" i="1" dirty="0" smtClean="0">
                    <a:sym typeface="Symbol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i="1" smtClean="0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𝑘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−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𝑣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á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𝑟h𝑎𝑡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ó_é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𝑟𝑡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é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𝑘</m:t>
                        </m:r>
                      </m:num>
                      <m:den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𝑠𝑧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ó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𝑟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á</m:t>
                        </m:r>
                        <m:r>
                          <a:rPr lang="hu-HU" sz="2800" b="0" i="1" smtClean="0">
                            <a:latin typeface="Cambria Math"/>
                            <a:sym typeface="Symbol"/>
                          </a:rPr>
                          <m:t>𝑠</m:t>
                        </m:r>
                      </m:den>
                    </m:f>
                  </m:oMath>
                </a14:m>
                <a:r>
                  <a:rPr lang="hu-HU" sz="2800" i="1" dirty="0" smtClean="0">
                    <a:sym typeface="Symbol"/>
                  </a:rPr>
                  <a:t> </a:t>
                </a:r>
                <a:endParaRPr lang="hu-HU" sz="2800" dirty="0"/>
              </a:p>
            </p:txBody>
          </p:sp>
        </mc:Choice>
        <mc:Fallback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0928"/>
                <a:ext cx="3744416" cy="720390"/>
              </a:xfrm>
              <a:prstGeom prst="rect">
                <a:avLst/>
              </a:prstGeom>
              <a:blipFill rotWithShape="1">
                <a:blip r:embed="rId3"/>
                <a:stretch>
                  <a:fillRect l="-3420" b="-118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4860032" y="5212357"/>
                <a:ext cx="4032448" cy="13849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𝑑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ö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𝑛𝑡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é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𝑠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: </m:t>
                      </m:r>
                    </m:oMath>
                  </m:oMathPara>
                </a14:m>
                <a:endParaRPr lang="hu-HU" sz="2800" b="0" i="1" dirty="0" smtClean="0">
                  <a:ea typeface="Cambria Math"/>
                  <a:sym typeface="Symbo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𝑒𝑙𝑓𝑜𝑔𝑎𝑑𝑗𝑢𝑘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, </m:t>
                      </m:r>
                      <m:r>
                        <a:rPr lang="hu-HU" sz="2800" b="0" i="1" smtClean="0">
                          <a:ea typeface="Cambria Math"/>
                          <a:sym typeface="Symbol"/>
                        </a:rPr>
                        <m:t>h𝑎</m:t>
                      </m:r>
                    </m:oMath>
                  </m:oMathPara>
                </a14:m>
                <a:endParaRPr lang="hu-HU" sz="2800" b="0" i="1" dirty="0" smtClean="0">
                  <a:ea typeface="Cambria Math"/>
                  <a:sym typeface="Symbol"/>
                </a:endParaRPr>
              </a:p>
              <a:p>
                <a:pPr algn="ctr"/>
                <a:r>
                  <a:rPr lang="hu-HU" sz="2800" i="1" dirty="0" smtClean="0">
                    <a:sym typeface="Symbol"/>
                  </a:rPr>
                  <a:t>│</a:t>
                </a:r>
                <a:r>
                  <a:rPr lang="hu-HU" sz="2800" i="1" dirty="0" err="1" smtClean="0">
                    <a:sym typeface="Symbol"/>
                  </a:rPr>
                  <a:t>u</a:t>
                </a:r>
                <a:r>
                  <a:rPr lang="hu-HU" sz="2800" i="1" baseline="-25000" dirty="0" err="1" smtClean="0">
                    <a:sym typeface="Symbol"/>
                  </a:rPr>
                  <a:t>szám</a:t>
                </a:r>
                <a:r>
                  <a:rPr lang="hu-HU" sz="2800" i="1" baseline="-25000" dirty="0" smtClean="0">
                    <a:sym typeface="Symbol"/>
                  </a:rPr>
                  <a:t> </a:t>
                </a:r>
                <a:r>
                  <a:rPr lang="hu-HU" sz="2800" i="1" dirty="0" smtClean="0">
                    <a:sym typeface="Symbol"/>
                  </a:rPr>
                  <a:t>│</a:t>
                </a:r>
                <a:r>
                  <a:rPr lang="hu-HU" sz="2800" dirty="0" smtClean="0">
                    <a:sym typeface="Symbol"/>
                  </a:rPr>
                  <a:t>&lt;</a:t>
                </a:r>
                <a:r>
                  <a:rPr lang="hu-HU" sz="2800" i="1" dirty="0" smtClean="0">
                    <a:sym typeface="Symbol"/>
                  </a:rPr>
                  <a:t> </a:t>
                </a:r>
                <a:r>
                  <a:rPr lang="hu-HU" sz="2800" i="1" dirty="0" err="1" smtClean="0">
                    <a:sym typeface="Symbol"/>
                  </a:rPr>
                  <a:t>u</a:t>
                </a:r>
                <a:r>
                  <a:rPr lang="hu-HU" sz="2800" i="1" baseline="-25000" dirty="0" err="1" smtClean="0">
                    <a:sym typeface="Symbol"/>
                  </a:rPr>
                  <a:t>tábl</a:t>
                </a:r>
                <a:endParaRPr lang="hu-HU" sz="2800" dirty="0"/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212357"/>
                <a:ext cx="4032448" cy="1384995"/>
              </a:xfrm>
              <a:prstGeom prst="rect">
                <a:avLst/>
              </a:prstGeom>
              <a:blipFill rotWithShape="1">
                <a:blip r:embed="rId4"/>
                <a:stretch>
                  <a:fillRect b="-118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9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103</Words>
  <Application>Microsoft Office PowerPoint</Application>
  <PresentationFormat>Diavetítés a képernyőre (4:3 oldalarány)</PresentationFormat>
  <Paragraphs>44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PowerPoint bemutató</vt:lpstr>
      <vt:lpstr>PowerPoint bemutató</vt:lpstr>
      <vt:lpstr>PowerPoint bemutató</vt:lpstr>
    </vt:vector>
  </TitlesOfParts>
  <Company>sz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</dc:creator>
  <cp:lastModifiedBy>sz</cp:lastModifiedBy>
  <cp:revision>7</cp:revision>
  <dcterms:created xsi:type="dcterms:W3CDTF">2014-06-19T01:19:05Z</dcterms:created>
  <dcterms:modified xsi:type="dcterms:W3CDTF">2014-06-19T02:09:18Z</dcterms:modified>
</cp:coreProperties>
</file>