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Lst>
  <p:sldSz cy="5143500" cx="9144000"/>
  <p:notesSz cx="6858000" cy="9144000"/>
  <p:embeddedFontLst>
    <p:embeddedFont>
      <p:font typeface="PT Sans Narrow"/>
      <p:regular r:id="rId60"/>
      <p:bold r:id="rId61"/>
    </p:embeddedFont>
    <p:embeddedFont>
      <p:font typeface="Open Sans"/>
      <p:regular r:id="rId62"/>
      <p:bold r:id="rId63"/>
      <p:italic r:id="rId64"/>
      <p:boldItalic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66" roundtripDataSignature="AMtx7misLQYcifq4y/5K3KF3Jna0gtDQu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105D80E-A65F-47CA-A20F-2ECCFFD797B4}">
  <a:tblStyle styleId="{9105D80E-A65F-47CA-A20F-2ECCFFD797B4}"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OpenSans-regular.fntdata"/><Relationship Id="rId61" Type="http://schemas.openxmlformats.org/officeDocument/2006/relationships/font" Target="fonts/PTSansNarrow-bold.fntdata"/><Relationship Id="rId20" Type="http://schemas.openxmlformats.org/officeDocument/2006/relationships/slide" Target="slides/slide14.xml"/><Relationship Id="rId64" Type="http://schemas.openxmlformats.org/officeDocument/2006/relationships/font" Target="fonts/OpenSans-italic.fntdata"/><Relationship Id="rId63" Type="http://schemas.openxmlformats.org/officeDocument/2006/relationships/font" Target="fonts/OpenSans-bold.fntdata"/><Relationship Id="rId22" Type="http://schemas.openxmlformats.org/officeDocument/2006/relationships/slide" Target="slides/slide16.xml"/><Relationship Id="rId66" Type="http://customschemas.google.com/relationships/presentationmetadata" Target="metadata"/><Relationship Id="rId21" Type="http://schemas.openxmlformats.org/officeDocument/2006/relationships/slide" Target="slides/slide15.xml"/><Relationship Id="rId65" Type="http://schemas.openxmlformats.org/officeDocument/2006/relationships/font" Target="fonts/OpenSans-boldItalic.fntdata"/><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PTSansNarrow-regular.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df4b16c7b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gdf4b16c7b4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df4b16c7b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gdf4b16c7b4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df86c56a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gdf86c56af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b6c9e8997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gb6c9e89977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b6c9e8997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gb6c9e89977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 name="Google Shape;321;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0" name="Google Shape;360;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5" name="Google Shape;375;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0" name="Google Shape;390;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5" name="Google Shape;405;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1" name="Google Shape;421;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9" name="Google Shape;429;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7" name="Google Shape;437;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5" name="Google Shape;445;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3" name="Google Shape;453;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1" name="Google Shape;461;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6" name="Google Shape;466;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2" name="Google Shape;472;p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0" name="Google Shape;480;p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6" name="Google Shape;486;p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2" name="Google Shape;492;p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65"/>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65"/>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65"/>
          <p:cNvGrpSpPr/>
          <p:nvPr/>
        </p:nvGrpSpPr>
        <p:grpSpPr>
          <a:xfrm>
            <a:off x="1004144" y="1022025"/>
            <a:ext cx="7136669" cy="152400"/>
            <a:chOff x="1346429" y="1011300"/>
            <a:chExt cx="6452100" cy="152400"/>
          </a:xfrm>
        </p:grpSpPr>
        <p:cxnSp>
          <p:nvCxnSpPr>
            <p:cNvPr id="13" name="Google Shape;13;p65"/>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65"/>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65"/>
          <p:cNvGrpSpPr/>
          <p:nvPr/>
        </p:nvGrpSpPr>
        <p:grpSpPr>
          <a:xfrm>
            <a:off x="1004151" y="3969100"/>
            <a:ext cx="7136669" cy="152400"/>
            <a:chOff x="1346435" y="3969088"/>
            <a:chExt cx="6452100" cy="152400"/>
          </a:xfrm>
        </p:grpSpPr>
        <p:cxnSp>
          <p:nvCxnSpPr>
            <p:cNvPr id="16" name="Google Shape;16;p65"/>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65"/>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65"/>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9" name="Google Shape;19;p65"/>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6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4" name="Shape 54"/>
        <p:cNvGrpSpPr/>
        <p:nvPr/>
      </p:nvGrpSpPr>
      <p:grpSpPr>
        <a:xfrm>
          <a:off x="0" y="0"/>
          <a:ext cx="0" cy="0"/>
          <a:chOff x="0" y="0"/>
          <a:chExt cx="0" cy="0"/>
        </a:xfrm>
      </p:grpSpPr>
      <p:sp>
        <p:nvSpPr>
          <p:cNvPr id="55" name="Google Shape;55;p74"/>
          <p:cNvSpPr txBox="1"/>
          <p:nvPr>
            <p:ph idx="1" type="body"/>
          </p:nvPr>
        </p:nvSpPr>
        <p:spPr>
          <a:xfrm>
            <a:off x="311700" y="42307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6" name="Google Shape;56;p7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7" name="Shape 57"/>
        <p:cNvGrpSpPr/>
        <p:nvPr/>
      </p:nvGrpSpPr>
      <p:grpSpPr>
        <a:xfrm>
          <a:off x="0" y="0"/>
          <a:ext cx="0" cy="0"/>
          <a:chOff x="0" y="0"/>
          <a:chExt cx="0" cy="0"/>
        </a:xfrm>
      </p:grpSpPr>
      <p:sp>
        <p:nvSpPr>
          <p:cNvPr id="58" name="Google Shape;58;p75"/>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75"/>
          <p:cNvSpPr txBox="1"/>
          <p:nvPr>
            <p:ph hasCustomPrompt="1" type="title"/>
          </p:nvPr>
        </p:nvSpPr>
        <p:spPr>
          <a:xfrm>
            <a:off x="311700" y="1304850"/>
            <a:ext cx="8520600" cy="1538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3"/>
              </a:buClr>
              <a:buSzPts val="13000"/>
              <a:buNone/>
              <a:defRPr sz="13000">
                <a:solidFill>
                  <a:schemeClr val="accent3"/>
                </a:solidFill>
              </a:defRPr>
            </a:lvl1pPr>
            <a:lvl2pPr lvl="1" algn="ctr">
              <a:lnSpc>
                <a:spcPct val="100000"/>
              </a:lnSpc>
              <a:spcBef>
                <a:spcPts val="0"/>
              </a:spcBef>
              <a:spcAft>
                <a:spcPts val="0"/>
              </a:spcAft>
              <a:buClr>
                <a:schemeClr val="accent3"/>
              </a:buClr>
              <a:buSzPts val="13000"/>
              <a:buNone/>
              <a:defRPr sz="13000">
                <a:solidFill>
                  <a:schemeClr val="accent3"/>
                </a:solidFill>
              </a:defRPr>
            </a:lvl2pPr>
            <a:lvl3pPr lvl="2" algn="ctr">
              <a:lnSpc>
                <a:spcPct val="100000"/>
              </a:lnSpc>
              <a:spcBef>
                <a:spcPts val="0"/>
              </a:spcBef>
              <a:spcAft>
                <a:spcPts val="0"/>
              </a:spcAft>
              <a:buClr>
                <a:schemeClr val="accent3"/>
              </a:buClr>
              <a:buSzPts val="13000"/>
              <a:buNone/>
              <a:defRPr sz="13000">
                <a:solidFill>
                  <a:schemeClr val="accent3"/>
                </a:solidFill>
              </a:defRPr>
            </a:lvl3pPr>
            <a:lvl4pPr lvl="3" algn="ctr">
              <a:lnSpc>
                <a:spcPct val="100000"/>
              </a:lnSpc>
              <a:spcBef>
                <a:spcPts val="0"/>
              </a:spcBef>
              <a:spcAft>
                <a:spcPts val="0"/>
              </a:spcAft>
              <a:buClr>
                <a:schemeClr val="accent3"/>
              </a:buClr>
              <a:buSzPts val="13000"/>
              <a:buNone/>
              <a:defRPr sz="13000">
                <a:solidFill>
                  <a:schemeClr val="accent3"/>
                </a:solidFill>
              </a:defRPr>
            </a:lvl4pPr>
            <a:lvl5pPr lvl="4" algn="ctr">
              <a:lnSpc>
                <a:spcPct val="100000"/>
              </a:lnSpc>
              <a:spcBef>
                <a:spcPts val="0"/>
              </a:spcBef>
              <a:spcAft>
                <a:spcPts val="0"/>
              </a:spcAft>
              <a:buClr>
                <a:schemeClr val="accent3"/>
              </a:buClr>
              <a:buSzPts val="13000"/>
              <a:buNone/>
              <a:defRPr sz="13000">
                <a:solidFill>
                  <a:schemeClr val="accent3"/>
                </a:solidFill>
              </a:defRPr>
            </a:lvl5pPr>
            <a:lvl6pPr lvl="5" algn="ctr">
              <a:lnSpc>
                <a:spcPct val="100000"/>
              </a:lnSpc>
              <a:spcBef>
                <a:spcPts val="0"/>
              </a:spcBef>
              <a:spcAft>
                <a:spcPts val="0"/>
              </a:spcAft>
              <a:buClr>
                <a:schemeClr val="accent3"/>
              </a:buClr>
              <a:buSzPts val="13000"/>
              <a:buNone/>
              <a:defRPr sz="13000">
                <a:solidFill>
                  <a:schemeClr val="accent3"/>
                </a:solidFill>
              </a:defRPr>
            </a:lvl6pPr>
            <a:lvl7pPr lvl="6" algn="ctr">
              <a:lnSpc>
                <a:spcPct val="100000"/>
              </a:lnSpc>
              <a:spcBef>
                <a:spcPts val="0"/>
              </a:spcBef>
              <a:spcAft>
                <a:spcPts val="0"/>
              </a:spcAft>
              <a:buClr>
                <a:schemeClr val="accent3"/>
              </a:buClr>
              <a:buSzPts val="13000"/>
              <a:buNone/>
              <a:defRPr sz="13000">
                <a:solidFill>
                  <a:schemeClr val="accent3"/>
                </a:solidFill>
              </a:defRPr>
            </a:lvl7pPr>
            <a:lvl8pPr lvl="7" algn="ctr">
              <a:lnSpc>
                <a:spcPct val="100000"/>
              </a:lnSpc>
              <a:spcBef>
                <a:spcPts val="0"/>
              </a:spcBef>
              <a:spcAft>
                <a:spcPts val="0"/>
              </a:spcAft>
              <a:buClr>
                <a:schemeClr val="accent3"/>
              </a:buClr>
              <a:buSzPts val="13000"/>
              <a:buNone/>
              <a:defRPr sz="13000">
                <a:solidFill>
                  <a:schemeClr val="accent3"/>
                </a:solidFill>
              </a:defRPr>
            </a:lvl8pPr>
            <a:lvl9pPr lvl="8" algn="ctr">
              <a:lnSpc>
                <a:spcPct val="100000"/>
              </a:lnSpc>
              <a:spcBef>
                <a:spcPts val="0"/>
              </a:spcBef>
              <a:spcAft>
                <a:spcPts val="0"/>
              </a:spcAft>
              <a:buClr>
                <a:schemeClr val="accent3"/>
              </a:buClr>
              <a:buSzPts val="13000"/>
              <a:buNone/>
              <a:defRPr sz="13000">
                <a:solidFill>
                  <a:schemeClr val="accent3"/>
                </a:solidFill>
              </a:defRPr>
            </a:lvl9pPr>
          </a:lstStyle>
          <a:p>
            <a:r>
              <a:t>xx%</a:t>
            </a:r>
          </a:p>
        </p:txBody>
      </p:sp>
      <p:sp>
        <p:nvSpPr>
          <p:cNvPr id="60" name="Google Shape;60;p75"/>
          <p:cNvSpPr txBox="1"/>
          <p:nvPr>
            <p:ph idx="1" type="body"/>
          </p:nvPr>
        </p:nvSpPr>
        <p:spPr>
          <a:xfrm>
            <a:off x="311700" y="299565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61" name="Google Shape;61;p7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spTree>
      <p:nvGrpSpPr>
        <p:cNvPr id="62" name="Shape 62"/>
        <p:cNvGrpSpPr/>
        <p:nvPr/>
      </p:nvGrpSpPr>
      <p:grpSpPr>
        <a:xfrm>
          <a:off x="0" y="0"/>
          <a:ext cx="0" cy="0"/>
          <a:chOff x="0" y="0"/>
          <a:chExt cx="0" cy="0"/>
        </a:xfrm>
      </p:grpSpPr>
      <p:sp>
        <p:nvSpPr>
          <p:cNvPr id="63" name="Google Shape;63;gdef20b2163_0_549"/>
          <p:cNvSpPr/>
          <p:nvPr/>
        </p:nvSpPr>
        <p:spPr>
          <a:xfrm>
            <a:off x="0" y="0"/>
            <a:ext cx="9144000" cy="5143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gdef20b2163_0_549"/>
          <p:cNvSpPr/>
          <p:nvPr/>
        </p:nvSpPr>
        <p:spPr>
          <a:xfrm>
            <a:off x="3341300" y="314875"/>
            <a:ext cx="5486400" cy="4513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gdef20b2163_0_549"/>
          <p:cNvSpPr/>
          <p:nvPr/>
        </p:nvSpPr>
        <p:spPr>
          <a:xfrm>
            <a:off x="0" y="0"/>
            <a:ext cx="3048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gdef20b2163_0_549"/>
          <p:cNvSpPr/>
          <p:nvPr/>
        </p:nvSpPr>
        <p:spPr>
          <a:xfrm>
            <a:off x="3341300" y="314875"/>
            <a:ext cx="5486400" cy="113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gdef20b2163_0_549"/>
          <p:cNvSpPr txBox="1"/>
          <p:nvPr>
            <p:ph type="title"/>
          </p:nvPr>
        </p:nvSpPr>
        <p:spPr>
          <a:xfrm>
            <a:off x="348300" y="428200"/>
            <a:ext cx="2351400" cy="4399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rgbClr val="FFFFFF"/>
              </a:buClr>
              <a:buSzPts val="2800"/>
              <a:buNone/>
              <a:defRPr b="1" sz="2800">
                <a:solidFill>
                  <a:srgbClr val="FFFFFF"/>
                </a:solidFill>
              </a:defRPr>
            </a:lvl1pPr>
            <a:lvl2pPr lvl="1" algn="l">
              <a:lnSpc>
                <a:spcPct val="100000"/>
              </a:lnSpc>
              <a:spcBef>
                <a:spcPts val="0"/>
              </a:spcBef>
              <a:spcAft>
                <a:spcPts val="0"/>
              </a:spcAft>
              <a:buClr>
                <a:srgbClr val="FFFFFF"/>
              </a:buClr>
              <a:buSzPts val="2800"/>
              <a:buNone/>
              <a:defRPr b="1" sz="2800">
                <a:solidFill>
                  <a:srgbClr val="FFFFFF"/>
                </a:solidFill>
              </a:defRPr>
            </a:lvl2pPr>
            <a:lvl3pPr lvl="2" algn="l">
              <a:lnSpc>
                <a:spcPct val="100000"/>
              </a:lnSpc>
              <a:spcBef>
                <a:spcPts val="0"/>
              </a:spcBef>
              <a:spcAft>
                <a:spcPts val="0"/>
              </a:spcAft>
              <a:buClr>
                <a:srgbClr val="FFFFFF"/>
              </a:buClr>
              <a:buSzPts val="2800"/>
              <a:buNone/>
              <a:defRPr b="1" sz="2800">
                <a:solidFill>
                  <a:srgbClr val="FFFFFF"/>
                </a:solidFill>
              </a:defRPr>
            </a:lvl3pPr>
            <a:lvl4pPr lvl="3" algn="l">
              <a:lnSpc>
                <a:spcPct val="100000"/>
              </a:lnSpc>
              <a:spcBef>
                <a:spcPts val="0"/>
              </a:spcBef>
              <a:spcAft>
                <a:spcPts val="0"/>
              </a:spcAft>
              <a:buClr>
                <a:srgbClr val="FFFFFF"/>
              </a:buClr>
              <a:buSzPts val="2800"/>
              <a:buNone/>
              <a:defRPr b="1" sz="2800">
                <a:solidFill>
                  <a:srgbClr val="FFFFFF"/>
                </a:solidFill>
              </a:defRPr>
            </a:lvl4pPr>
            <a:lvl5pPr lvl="4" algn="l">
              <a:lnSpc>
                <a:spcPct val="100000"/>
              </a:lnSpc>
              <a:spcBef>
                <a:spcPts val="0"/>
              </a:spcBef>
              <a:spcAft>
                <a:spcPts val="0"/>
              </a:spcAft>
              <a:buClr>
                <a:srgbClr val="FFFFFF"/>
              </a:buClr>
              <a:buSzPts val="2800"/>
              <a:buNone/>
              <a:defRPr b="1" sz="2800">
                <a:solidFill>
                  <a:srgbClr val="FFFFFF"/>
                </a:solidFill>
              </a:defRPr>
            </a:lvl5pPr>
            <a:lvl6pPr lvl="5" algn="l">
              <a:lnSpc>
                <a:spcPct val="100000"/>
              </a:lnSpc>
              <a:spcBef>
                <a:spcPts val="0"/>
              </a:spcBef>
              <a:spcAft>
                <a:spcPts val="0"/>
              </a:spcAft>
              <a:buClr>
                <a:srgbClr val="FFFFFF"/>
              </a:buClr>
              <a:buSzPts val="2800"/>
              <a:buNone/>
              <a:defRPr b="1" sz="2800">
                <a:solidFill>
                  <a:srgbClr val="FFFFFF"/>
                </a:solidFill>
              </a:defRPr>
            </a:lvl6pPr>
            <a:lvl7pPr lvl="6" algn="l">
              <a:lnSpc>
                <a:spcPct val="100000"/>
              </a:lnSpc>
              <a:spcBef>
                <a:spcPts val="0"/>
              </a:spcBef>
              <a:spcAft>
                <a:spcPts val="0"/>
              </a:spcAft>
              <a:buClr>
                <a:srgbClr val="FFFFFF"/>
              </a:buClr>
              <a:buSzPts val="2800"/>
              <a:buNone/>
              <a:defRPr b="1" sz="2800">
                <a:solidFill>
                  <a:srgbClr val="FFFFFF"/>
                </a:solidFill>
              </a:defRPr>
            </a:lvl7pPr>
            <a:lvl8pPr lvl="7" algn="l">
              <a:lnSpc>
                <a:spcPct val="100000"/>
              </a:lnSpc>
              <a:spcBef>
                <a:spcPts val="0"/>
              </a:spcBef>
              <a:spcAft>
                <a:spcPts val="0"/>
              </a:spcAft>
              <a:buClr>
                <a:srgbClr val="FFFFFF"/>
              </a:buClr>
              <a:buSzPts val="2800"/>
              <a:buNone/>
              <a:defRPr b="1" sz="2800">
                <a:solidFill>
                  <a:srgbClr val="FFFFFF"/>
                </a:solidFill>
              </a:defRPr>
            </a:lvl8pPr>
            <a:lvl9pPr lvl="8" algn="l">
              <a:lnSpc>
                <a:spcPct val="100000"/>
              </a:lnSpc>
              <a:spcBef>
                <a:spcPts val="0"/>
              </a:spcBef>
              <a:spcAft>
                <a:spcPts val="0"/>
              </a:spcAft>
              <a:buClr>
                <a:srgbClr val="FFFFFF"/>
              </a:buClr>
              <a:buSzPts val="2800"/>
              <a:buNone/>
              <a:defRPr b="1" sz="2800">
                <a:solidFill>
                  <a:srgbClr val="FFFFFF"/>
                </a:solidFill>
              </a:defRPr>
            </a:lvl9pPr>
          </a:lstStyle>
          <a:p/>
        </p:txBody>
      </p:sp>
      <p:sp>
        <p:nvSpPr>
          <p:cNvPr id="68" name="Google Shape;68;gdef20b2163_0_549"/>
          <p:cNvSpPr txBox="1"/>
          <p:nvPr>
            <p:ph idx="1" type="body"/>
          </p:nvPr>
        </p:nvSpPr>
        <p:spPr>
          <a:xfrm>
            <a:off x="3539325" y="593900"/>
            <a:ext cx="5090400" cy="40116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Clr>
                <a:srgbClr val="666666"/>
              </a:buClr>
              <a:buSzPts val="1400"/>
              <a:buChar char="●"/>
              <a:defRPr sz="1400">
                <a:solidFill>
                  <a:srgbClr val="666666"/>
                </a:solidFill>
              </a:defRPr>
            </a:lvl1pPr>
            <a:lvl2pPr indent="-304800" lvl="1" marL="914400" algn="l">
              <a:lnSpc>
                <a:spcPct val="115000"/>
              </a:lnSpc>
              <a:spcBef>
                <a:spcPts val="1600"/>
              </a:spcBef>
              <a:spcAft>
                <a:spcPts val="0"/>
              </a:spcAft>
              <a:buClr>
                <a:srgbClr val="666666"/>
              </a:buClr>
              <a:buSzPts val="1200"/>
              <a:buChar char="○"/>
              <a:defRPr sz="1200">
                <a:solidFill>
                  <a:srgbClr val="666666"/>
                </a:solidFill>
              </a:defRPr>
            </a:lvl2pPr>
            <a:lvl3pPr indent="-304800" lvl="2" marL="1371600" algn="l">
              <a:lnSpc>
                <a:spcPct val="115000"/>
              </a:lnSpc>
              <a:spcBef>
                <a:spcPts val="1600"/>
              </a:spcBef>
              <a:spcAft>
                <a:spcPts val="0"/>
              </a:spcAft>
              <a:buClr>
                <a:srgbClr val="666666"/>
              </a:buClr>
              <a:buSzPts val="1200"/>
              <a:buChar char="■"/>
              <a:defRPr sz="1200">
                <a:solidFill>
                  <a:srgbClr val="666666"/>
                </a:solidFill>
              </a:defRPr>
            </a:lvl3pPr>
            <a:lvl4pPr indent="-304800" lvl="3" marL="1828800" algn="l">
              <a:lnSpc>
                <a:spcPct val="115000"/>
              </a:lnSpc>
              <a:spcBef>
                <a:spcPts val="1600"/>
              </a:spcBef>
              <a:spcAft>
                <a:spcPts val="0"/>
              </a:spcAft>
              <a:buClr>
                <a:srgbClr val="666666"/>
              </a:buClr>
              <a:buSzPts val="1200"/>
              <a:buChar char="●"/>
              <a:defRPr sz="1200">
                <a:solidFill>
                  <a:srgbClr val="666666"/>
                </a:solidFill>
              </a:defRPr>
            </a:lvl4pPr>
            <a:lvl5pPr indent="-304800" lvl="4" marL="2286000" algn="l">
              <a:lnSpc>
                <a:spcPct val="115000"/>
              </a:lnSpc>
              <a:spcBef>
                <a:spcPts val="1600"/>
              </a:spcBef>
              <a:spcAft>
                <a:spcPts val="0"/>
              </a:spcAft>
              <a:buClr>
                <a:srgbClr val="666666"/>
              </a:buClr>
              <a:buSzPts val="1200"/>
              <a:buChar char="○"/>
              <a:defRPr sz="1200">
                <a:solidFill>
                  <a:srgbClr val="666666"/>
                </a:solidFill>
              </a:defRPr>
            </a:lvl5pPr>
            <a:lvl6pPr indent="-304800" lvl="5" marL="2743200" algn="l">
              <a:lnSpc>
                <a:spcPct val="115000"/>
              </a:lnSpc>
              <a:spcBef>
                <a:spcPts val="1600"/>
              </a:spcBef>
              <a:spcAft>
                <a:spcPts val="0"/>
              </a:spcAft>
              <a:buClr>
                <a:srgbClr val="666666"/>
              </a:buClr>
              <a:buSzPts val="1200"/>
              <a:buChar char="■"/>
              <a:defRPr sz="1200">
                <a:solidFill>
                  <a:srgbClr val="666666"/>
                </a:solidFill>
              </a:defRPr>
            </a:lvl6pPr>
            <a:lvl7pPr indent="-304800" lvl="6" marL="3200400" algn="l">
              <a:lnSpc>
                <a:spcPct val="115000"/>
              </a:lnSpc>
              <a:spcBef>
                <a:spcPts val="1600"/>
              </a:spcBef>
              <a:spcAft>
                <a:spcPts val="0"/>
              </a:spcAft>
              <a:buClr>
                <a:srgbClr val="666666"/>
              </a:buClr>
              <a:buSzPts val="1200"/>
              <a:buChar char="●"/>
              <a:defRPr sz="1200">
                <a:solidFill>
                  <a:srgbClr val="666666"/>
                </a:solidFill>
              </a:defRPr>
            </a:lvl7pPr>
            <a:lvl8pPr indent="-304800" lvl="7" marL="3657600" algn="l">
              <a:lnSpc>
                <a:spcPct val="115000"/>
              </a:lnSpc>
              <a:spcBef>
                <a:spcPts val="1600"/>
              </a:spcBef>
              <a:spcAft>
                <a:spcPts val="0"/>
              </a:spcAft>
              <a:buClr>
                <a:srgbClr val="666666"/>
              </a:buClr>
              <a:buSzPts val="1200"/>
              <a:buChar char="○"/>
              <a:defRPr sz="1200">
                <a:solidFill>
                  <a:srgbClr val="666666"/>
                </a:solidFill>
              </a:defRPr>
            </a:lvl8pPr>
            <a:lvl9pPr indent="-304800" lvl="8" marL="4114800" algn="l">
              <a:lnSpc>
                <a:spcPct val="115000"/>
              </a:lnSpc>
              <a:spcBef>
                <a:spcPts val="1600"/>
              </a:spcBef>
              <a:spcAft>
                <a:spcPts val="1600"/>
              </a:spcAft>
              <a:buClr>
                <a:srgbClr val="666666"/>
              </a:buClr>
              <a:buSzPts val="1200"/>
              <a:buChar char="■"/>
              <a:defRPr sz="1200">
                <a:solidFill>
                  <a:srgbClr val="666666"/>
                </a:solidFill>
              </a:defRPr>
            </a:lvl9pPr>
          </a:lstStyle>
          <a:p/>
        </p:txBody>
      </p:sp>
      <p:sp>
        <p:nvSpPr>
          <p:cNvPr id="69" name="Google Shape;69;gdef20b2163_0_549"/>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666666"/>
                </a:solidFill>
              </a:defRPr>
            </a:lvl1pPr>
            <a:lvl2pPr lvl="1" algn="r">
              <a:lnSpc>
                <a:spcPct val="100000"/>
              </a:lnSpc>
              <a:spcAft>
                <a:spcPts val="0"/>
              </a:spcAft>
              <a:buNone/>
              <a:defRPr sz="1000">
                <a:solidFill>
                  <a:srgbClr val="666666"/>
                </a:solidFill>
              </a:defRPr>
            </a:lvl2pPr>
            <a:lvl3pPr lvl="2" algn="r">
              <a:lnSpc>
                <a:spcPct val="100000"/>
              </a:lnSpc>
              <a:spcAft>
                <a:spcPts val="0"/>
              </a:spcAft>
              <a:buNone/>
              <a:defRPr sz="1000">
                <a:solidFill>
                  <a:srgbClr val="666666"/>
                </a:solidFill>
              </a:defRPr>
            </a:lvl3pPr>
            <a:lvl4pPr lvl="3" algn="r">
              <a:lnSpc>
                <a:spcPct val="100000"/>
              </a:lnSpc>
              <a:spcAft>
                <a:spcPts val="0"/>
              </a:spcAft>
              <a:buNone/>
              <a:defRPr sz="1000">
                <a:solidFill>
                  <a:srgbClr val="666666"/>
                </a:solidFill>
              </a:defRPr>
            </a:lvl4pPr>
            <a:lvl5pPr lvl="4" algn="r">
              <a:lnSpc>
                <a:spcPct val="100000"/>
              </a:lnSpc>
              <a:spcAft>
                <a:spcPts val="0"/>
              </a:spcAft>
              <a:buNone/>
              <a:defRPr sz="1000">
                <a:solidFill>
                  <a:srgbClr val="666666"/>
                </a:solidFill>
              </a:defRPr>
            </a:lvl5pPr>
            <a:lvl6pPr lvl="5" algn="r">
              <a:lnSpc>
                <a:spcPct val="100000"/>
              </a:lnSpc>
              <a:spcAft>
                <a:spcPts val="0"/>
              </a:spcAft>
              <a:buNone/>
              <a:defRPr sz="1000">
                <a:solidFill>
                  <a:srgbClr val="666666"/>
                </a:solidFill>
              </a:defRPr>
            </a:lvl6pPr>
            <a:lvl7pPr lvl="6" algn="r">
              <a:lnSpc>
                <a:spcPct val="100000"/>
              </a:lnSpc>
              <a:spcAft>
                <a:spcPts val="0"/>
              </a:spcAft>
              <a:buNone/>
              <a:defRPr sz="1000">
                <a:solidFill>
                  <a:srgbClr val="666666"/>
                </a:solidFill>
              </a:defRPr>
            </a:lvl7pPr>
            <a:lvl8pPr lvl="7" algn="r">
              <a:lnSpc>
                <a:spcPct val="100000"/>
              </a:lnSpc>
              <a:spcAft>
                <a:spcPts val="0"/>
              </a:spcAft>
              <a:buNone/>
              <a:defRPr sz="1000">
                <a:solidFill>
                  <a:srgbClr val="666666"/>
                </a:solidFill>
              </a:defRPr>
            </a:lvl8pPr>
            <a:lvl9pPr lvl="8" algn="r">
              <a:lnSpc>
                <a:spcPct val="100000"/>
              </a:lnSpc>
              <a:spcAft>
                <a:spcPts val="0"/>
              </a:spcAft>
              <a:buNone/>
              <a:defRPr sz="1000">
                <a:solidFill>
                  <a:srgbClr val="666666"/>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66"/>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66"/>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p:txBody>
      </p:sp>
      <p:sp>
        <p:nvSpPr>
          <p:cNvPr id="24" name="Google Shape;24;p6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67"/>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6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28" name="Google Shape;28;p67"/>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9" name="Google Shape;29;p6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0" name="Shape 30"/>
        <p:cNvGrpSpPr/>
        <p:nvPr/>
      </p:nvGrpSpPr>
      <p:grpSpPr>
        <a:xfrm>
          <a:off x="0" y="0"/>
          <a:ext cx="0" cy="0"/>
          <a:chOff x="0" y="0"/>
          <a:chExt cx="0" cy="0"/>
        </a:xfrm>
      </p:grpSpPr>
      <p:sp>
        <p:nvSpPr>
          <p:cNvPr id="31" name="Google Shape;31;p68"/>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2" name="Google Shape;32;p68"/>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3" name="Google Shape;33;p68"/>
          <p:cNvSpPr txBox="1"/>
          <p:nvPr>
            <p:ph type="title"/>
          </p:nvPr>
        </p:nvSpPr>
        <p:spPr>
          <a:xfrm>
            <a:off x="265500" y="1039675"/>
            <a:ext cx="4045200" cy="16758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4" name="Google Shape;34;p68"/>
          <p:cNvSpPr txBox="1"/>
          <p:nvPr>
            <p:ph idx="1" type="subTitle"/>
          </p:nvPr>
        </p:nvSpPr>
        <p:spPr>
          <a:xfrm>
            <a:off x="265500" y="27268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5" name="Google Shape;35;p68"/>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36" name="Google Shape;36;p6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 name="Shape 37"/>
        <p:cNvGrpSpPr/>
        <p:nvPr/>
      </p:nvGrpSpPr>
      <p:grpSpPr>
        <a:xfrm>
          <a:off x="0" y="0"/>
          <a:ext cx="0" cy="0"/>
          <a:chOff x="0" y="0"/>
          <a:chExt cx="0" cy="0"/>
        </a:xfrm>
      </p:grpSpPr>
      <p:sp>
        <p:nvSpPr>
          <p:cNvPr id="38" name="Google Shape;38;p6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9" name="Shape 39"/>
        <p:cNvGrpSpPr/>
        <p:nvPr/>
      </p:nvGrpSpPr>
      <p:grpSpPr>
        <a:xfrm>
          <a:off x="0" y="0"/>
          <a:ext cx="0" cy="0"/>
          <a:chOff x="0" y="0"/>
          <a:chExt cx="0" cy="0"/>
        </a:xfrm>
      </p:grpSpPr>
      <p:sp>
        <p:nvSpPr>
          <p:cNvPr id="40" name="Google Shape;40;p7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41" name="Google Shape;41;p70"/>
          <p:cNvSpPr txBox="1"/>
          <p:nvPr>
            <p:ph idx="1" type="body"/>
          </p:nvPr>
        </p:nvSpPr>
        <p:spPr>
          <a:xfrm>
            <a:off x="3117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2" name="Google Shape;42;p70"/>
          <p:cNvSpPr txBox="1"/>
          <p:nvPr>
            <p:ph idx="2" type="body"/>
          </p:nvPr>
        </p:nvSpPr>
        <p:spPr>
          <a:xfrm>
            <a:off x="48324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3" name="Google Shape;43;p7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4" name="Shape 44"/>
        <p:cNvGrpSpPr/>
        <p:nvPr/>
      </p:nvGrpSpPr>
      <p:grpSpPr>
        <a:xfrm>
          <a:off x="0" y="0"/>
          <a:ext cx="0" cy="0"/>
          <a:chOff x="0" y="0"/>
          <a:chExt cx="0" cy="0"/>
        </a:xfrm>
      </p:grpSpPr>
      <p:sp>
        <p:nvSpPr>
          <p:cNvPr id="45" name="Google Shape;45;p7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46" name="Google Shape;46;p7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9" name="Google Shape;49;p7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50" name="Google Shape;50;p7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51" name="Shape 51"/>
        <p:cNvGrpSpPr/>
        <p:nvPr/>
      </p:nvGrpSpPr>
      <p:grpSpPr>
        <a:xfrm>
          <a:off x="0" y="0"/>
          <a:ext cx="0" cy="0"/>
          <a:chOff x="0" y="0"/>
          <a:chExt cx="0" cy="0"/>
        </a:xfrm>
      </p:grpSpPr>
      <p:sp>
        <p:nvSpPr>
          <p:cNvPr id="52" name="Google Shape;52;p73"/>
          <p:cNvSpPr txBox="1"/>
          <p:nvPr>
            <p:ph type="title"/>
          </p:nvPr>
        </p:nvSpPr>
        <p:spPr>
          <a:xfrm>
            <a:off x="490250" y="526350"/>
            <a:ext cx="56136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dk2"/>
              </a:buClr>
              <a:buSzPts val="5400"/>
              <a:buNone/>
              <a:defRPr b="0" sz="5400">
                <a:solidFill>
                  <a:schemeClr val="dk2"/>
                </a:solidFill>
              </a:defRPr>
            </a:lvl1pPr>
            <a:lvl2pPr lvl="1" algn="l">
              <a:lnSpc>
                <a:spcPct val="100000"/>
              </a:lnSpc>
              <a:spcBef>
                <a:spcPts val="0"/>
              </a:spcBef>
              <a:spcAft>
                <a:spcPts val="0"/>
              </a:spcAft>
              <a:buClr>
                <a:schemeClr val="dk2"/>
              </a:buClr>
              <a:buSzPts val="5400"/>
              <a:buNone/>
              <a:defRPr b="0" sz="5400">
                <a:solidFill>
                  <a:schemeClr val="dk2"/>
                </a:solidFill>
              </a:defRPr>
            </a:lvl2pPr>
            <a:lvl3pPr lvl="2" algn="l">
              <a:lnSpc>
                <a:spcPct val="100000"/>
              </a:lnSpc>
              <a:spcBef>
                <a:spcPts val="0"/>
              </a:spcBef>
              <a:spcAft>
                <a:spcPts val="0"/>
              </a:spcAft>
              <a:buClr>
                <a:schemeClr val="dk2"/>
              </a:buClr>
              <a:buSzPts val="5400"/>
              <a:buNone/>
              <a:defRPr b="0" sz="5400">
                <a:solidFill>
                  <a:schemeClr val="dk2"/>
                </a:solidFill>
              </a:defRPr>
            </a:lvl3pPr>
            <a:lvl4pPr lvl="3" algn="l">
              <a:lnSpc>
                <a:spcPct val="100000"/>
              </a:lnSpc>
              <a:spcBef>
                <a:spcPts val="0"/>
              </a:spcBef>
              <a:spcAft>
                <a:spcPts val="0"/>
              </a:spcAft>
              <a:buClr>
                <a:schemeClr val="dk2"/>
              </a:buClr>
              <a:buSzPts val="5400"/>
              <a:buNone/>
              <a:defRPr b="0" sz="5400">
                <a:solidFill>
                  <a:schemeClr val="dk2"/>
                </a:solidFill>
              </a:defRPr>
            </a:lvl4pPr>
            <a:lvl5pPr lvl="4" algn="l">
              <a:lnSpc>
                <a:spcPct val="100000"/>
              </a:lnSpc>
              <a:spcBef>
                <a:spcPts val="0"/>
              </a:spcBef>
              <a:spcAft>
                <a:spcPts val="0"/>
              </a:spcAft>
              <a:buClr>
                <a:schemeClr val="dk2"/>
              </a:buClr>
              <a:buSzPts val="5400"/>
              <a:buNone/>
              <a:defRPr b="0" sz="5400">
                <a:solidFill>
                  <a:schemeClr val="dk2"/>
                </a:solidFill>
              </a:defRPr>
            </a:lvl5pPr>
            <a:lvl6pPr lvl="5" algn="l">
              <a:lnSpc>
                <a:spcPct val="100000"/>
              </a:lnSpc>
              <a:spcBef>
                <a:spcPts val="0"/>
              </a:spcBef>
              <a:spcAft>
                <a:spcPts val="0"/>
              </a:spcAft>
              <a:buClr>
                <a:schemeClr val="dk2"/>
              </a:buClr>
              <a:buSzPts val="5400"/>
              <a:buNone/>
              <a:defRPr b="0" sz="5400">
                <a:solidFill>
                  <a:schemeClr val="dk2"/>
                </a:solidFill>
              </a:defRPr>
            </a:lvl6pPr>
            <a:lvl7pPr lvl="6" algn="l">
              <a:lnSpc>
                <a:spcPct val="100000"/>
              </a:lnSpc>
              <a:spcBef>
                <a:spcPts val="0"/>
              </a:spcBef>
              <a:spcAft>
                <a:spcPts val="0"/>
              </a:spcAft>
              <a:buClr>
                <a:schemeClr val="dk2"/>
              </a:buClr>
              <a:buSzPts val="5400"/>
              <a:buNone/>
              <a:defRPr b="0" sz="5400">
                <a:solidFill>
                  <a:schemeClr val="dk2"/>
                </a:solidFill>
              </a:defRPr>
            </a:lvl7pPr>
            <a:lvl8pPr lvl="7" algn="l">
              <a:lnSpc>
                <a:spcPct val="100000"/>
              </a:lnSpc>
              <a:spcBef>
                <a:spcPts val="0"/>
              </a:spcBef>
              <a:spcAft>
                <a:spcPts val="0"/>
              </a:spcAft>
              <a:buClr>
                <a:schemeClr val="dk2"/>
              </a:buClr>
              <a:buSzPts val="5400"/>
              <a:buNone/>
              <a:defRPr b="0" sz="5400">
                <a:solidFill>
                  <a:schemeClr val="dk2"/>
                </a:solidFill>
              </a:defRPr>
            </a:lvl8pPr>
            <a:lvl9pPr lvl="8" algn="l">
              <a:lnSpc>
                <a:spcPct val="100000"/>
              </a:lnSpc>
              <a:spcBef>
                <a:spcPts val="0"/>
              </a:spcBef>
              <a:spcAft>
                <a:spcPts val="0"/>
              </a:spcAft>
              <a:buClr>
                <a:schemeClr val="dk2"/>
              </a:buClr>
              <a:buSzPts val="5400"/>
              <a:buNone/>
              <a:defRPr b="0" sz="5400">
                <a:solidFill>
                  <a:schemeClr val="dk2"/>
                </a:solidFill>
              </a:defRPr>
            </a:lvl9pPr>
          </a:lstStyle>
          <a:p/>
        </p:txBody>
      </p:sp>
      <p:sp>
        <p:nvSpPr>
          <p:cNvPr id="53" name="Google Shape;53;p7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6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1pPr>
            <a:lvl2pPr lvl="1"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2pPr>
            <a:lvl3pPr lvl="2"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3pPr>
            <a:lvl4pPr lvl="3"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4pPr>
            <a:lvl5pPr lvl="4"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5pPr>
            <a:lvl6pPr lvl="5"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6pPr>
            <a:lvl7pPr lvl="6"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7pPr>
            <a:lvl8pPr lvl="7"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8pPr>
            <a:lvl9pPr lvl="8"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9pPr>
          </a:lstStyle>
          <a:p/>
        </p:txBody>
      </p:sp>
      <p:sp>
        <p:nvSpPr>
          <p:cNvPr id="7" name="Google Shape;7;p64"/>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Open Sans"/>
              <a:buChar char="●"/>
              <a:defRPr b="0" i="0" sz="1800" u="none" cap="none" strike="noStrike">
                <a:solidFill>
                  <a:schemeClr val="dk2"/>
                </a:solidFill>
                <a:latin typeface="Open Sans"/>
                <a:ea typeface="Open Sans"/>
                <a:cs typeface="Open Sans"/>
                <a:sym typeface="Open Sans"/>
              </a:defRPr>
            </a:lvl1pPr>
            <a:lvl2pPr indent="-317500" lvl="1" marL="9144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
        <p:nvSpPr>
          <p:cNvPr id="8" name="Google Shape;8;p6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2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2.xml"/><Relationship Id="rId3" Type="http://schemas.openxmlformats.org/officeDocument/2006/relationships/hyperlink" Target="https://vnoi.info/wiki/algo/data-structures/fenwick.md" TargetMode="External"/><Relationship Id="rId4" Type="http://schemas.openxmlformats.org/officeDocument/2006/relationships/hyperlink" Target="https://github.com/khanh-moriaty/CS112.L11.KHTN/tree/master/seminar"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3.xml"/><Relationship Id="rId3" Type="http://schemas.openxmlformats.org/officeDocument/2006/relationships/hyperlink" Target="https://github.com/drakiez92/CS112.L21.KHTN_N12"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990"/>
              <a:buNone/>
            </a:pPr>
            <a:r>
              <a:rPr lang="en" sz="4360">
                <a:latin typeface="Times New Roman"/>
                <a:ea typeface="Times New Roman"/>
                <a:cs typeface="Times New Roman"/>
                <a:sym typeface="Times New Roman"/>
              </a:rPr>
              <a:t>PHÂN TÍCH VÀ THIẾT KẾ THUẬT TOÁN</a:t>
            </a:r>
            <a:endParaRPr sz="4360">
              <a:latin typeface="Times New Roman"/>
              <a:ea typeface="Times New Roman"/>
              <a:cs typeface="Times New Roman"/>
              <a:sym typeface="Times New Roman"/>
            </a:endParaRPr>
          </a:p>
        </p:txBody>
      </p:sp>
      <p:sp>
        <p:nvSpPr>
          <p:cNvPr id="75" name="Google Shape;75;p1"/>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rmAutofit lnSpcReduction="20000"/>
          </a:bodyPr>
          <a:lstStyle/>
          <a:p>
            <a:pPr indent="0" lvl="0" marL="0" rtl="0" algn="ctr">
              <a:lnSpc>
                <a:spcPct val="100000"/>
              </a:lnSpc>
              <a:spcBef>
                <a:spcPts val="0"/>
              </a:spcBef>
              <a:spcAft>
                <a:spcPts val="0"/>
              </a:spcAft>
              <a:buSzPts val="2400"/>
              <a:buNone/>
            </a:pPr>
            <a:r>
              <a:rPr lang="en"/>
              <a:t>LUYỆN TẬP 2</a:t>
            </a:r>
            <a:endParaRPr/>
          </a:p>
          <a:p>
            <a:pPr indent="0" lvl="0" marL="0" rtl="0" algn="ctr">
              <a:lnSpc>
                <a:spcPct val="100000"/>
              </a:lnSpc>
              <a:spcBef>
                <a:spcPts val="0"/>
              </a:spcBef>
              <a:spcAft>
                <a:spcPts val="0"/>
              </a:spcAft>
              <a:buSzPts val="2400"/>
              <a:buNone/>
            </a:pPr>
            <a:r>
              <a:t/>
            </a:r>
            <a:endParaRPr/>
          </a:p>
        </p:txBody>
      </p:sp>
      <p:sp>
        <p:nvSpPr>
          <p:cNvPr id="76" name="Google Shape;76;p1"/>
          <p:cNvSpPr txBox="1"/>
          <p:nvPr/>
        </p:nvSpPr>
        <p:spPr>
          <a:xfrm>
            <a:off x="923075" y="4127700"/>
            <a:ext cx="3000000" cy="1015800"/>
          </a:xfrm>
          <a:prstGeom prst="rect">
            <a:avLst/>
          </a:prstGeom>
          <a:noFill/>
          <a:ln>
            <a:noFill/>
          </a:ln>
        </p:spPr>
        <p:txBody>
          <a:bodyPr anchorCtr="0" anchor="t" bIns="91425" lIns="91425" spcFirstLastPara="1" rIns="91425" wrap="square" tIns="91425">
            <a:spAutoFit/>
          </a:bodyPr>
          <a:lstStyle/>
          <a:p>
            <a:pPr indent="0" lvl="0" marL="0" marR="0" rtl="0" algn="l">
              <a:lnSpc>
                <a:spcPct val="120000"/>
              </a:lnSpc>
              <a:spcBef>
                <a:spcPts val="0"/>
              </a:spcBef>
              <a:spcAft>
                <a:spcPts val="0"/>
              </a:spcAft>
              <a:buClr>
                <a:srgbClr val="000000"/>
              </a:buClr>
              <a:buSzPts val="1050"/>
              <a:buFont typeface="Arial"/>
              <a:buNone/>
            </a:pPr>
            <a:r>
              <a:rPr b="1" i="0" lang="en" sz="1050" u="none" cap="none" strike="noStrike">
                <a:solidFill>
                  <a:srgbClr val="003E7A"/>
                </a:solidFill>
                <a:latin typeface="Arial"/>
                <a:ea typeface="Arial"/>
                <a:cs typeface="Arial"/>
                <a:sym typeface="Arial"/>
              </a:rPr>
              <a:t>NHÓM 12:</a:t>
            </a:r>
            <a:endParaRPr b="1" i="0" sz="1050" u="none" cap="none" strike="noStrike">
              <a:solidFill>
                <a:srgbClr val="003E7A"/>
              </a:solidFill>
              <a:latin typeface="Arial"/>
              <a:ea typeface="Arial"/>
              <a:cs typeface="Arial"/>
              <a:sym typeface="Arial"/>
            </a:endParaRPr>
          </a:p>
          <a:p>
            <a:pPr indent="0" lvl="0" marL="0" marR="0" rtl="0" algn="l">
              <a:lnSpc>
                <a:spcPct val="120000"/>
              </a:lnSpc>
              <a:spcBef>
                <a:spcPts val="0"/>
              </a:spcBef>
              <a:spcAft>
                <a:spcPts val="0"/>
              </a:spcAft>
              <a:buClr>
                <a:srgbClr val="000000"/>
              </a:buClr>
              <a:buSzPts val="900"/>
              <a:buFont typeface="Arial"/>
              <a:buNone/>
            </a:pPr>
            <a:r>
              <a:rPr b="0" i="0" lang="en" sz="900" u="none" cap="none" strike="noStrike">
                <a:solidFill>
                  <a:srgbClr val="003E7A"/>
                </a:solidFill>
                <a:latin typeface="Arial"/>
                <a:ea typeface="Arial"/>
                <a:cs typeface="Arial"/>
                <a:sym typeface="Arial"/>
              </a:rPr>
              <a:t>Châu Ngọc Huy 19521599</a:t>
            </a:r>
            <a:endParaRPr b="0" i="0" sz="900" u="none" cap="none" strike="noStrike">
              <a:solidFill>
                <a:srgbClr val="003E7A"/>
              </a:solidFill>
              <a:latin typeface="Arial"/>
              <a:ea typeface="Arial"/>
              <a:cs typeface="Arial"/>
              <a:sym typeface="Arial"/>
            </a:endParaRPr>
          </a:p>
          <a:p>
            <a:pPr indent="0" lvl="0" marL="0" marR="0" rtl="0" algn="l">
              <a:lnSpc>
                <a:spcPct val="120000"/>
              </a:lnSpc>
              <a:spcBef>
                <a:spcPts val="0"/>
              </a:spcBef>
              <a:spcAft>
                <a:spcPts val="0"/>
              </a:spcAft>
              <a:buClr>
                <a:srgbClr val="000000"/>
              </a:buClr>
              <a:buSzPts val="900"/>
              <a:buFont typeface="Arial"/>
              <a:buNone/>
            </a:pPr>
            <a:r>
              <a:rPr b="0" i="0" lang="en" sz="900" u="none" cap="none" strike="noStrike">
                <a:solidFill>
                  <a:srgbClr val="003E7A"/>
                </a:solidFill>
                <a:latin typeface="Arial"/>
                <a:ea typeface="Arial"/>
                <a:cs typeface="Arial"/>
                <a:sym typeface="Arial"/>
              </a:rPr>
              <a:t>Trần Quốc Thắng 19520951</a:t>
            </a:r>
            <a:endParaRPr b="0" i="0" sz="900" u="none" cap="none" strike="noStrike">
              <a:solidFill>
                <a:srgbClr val="003E7A"/>
              </a:solidFill>
              <a:latin typeface="Arial"/>
              <a:ea typeface="Arial"/>
              <a:cs typeface="Arial"/>
              <a:sym typeface="Arial"/>
            </a:endParaRPr>
          </a:p>
          <a:p>
            <a:pPr indent="0" lvl="0" marL="0" marR="0" rtl="0" algn="l">
              <a:lnSpc>
                <a:spcPct val="120000"/>
              </a:lnSpc>
              <a:spcBef>
                <a:spcPts val="0"/>
              </a:spcBef>
              <a:spcAft>
                <a:spcPts val="0"/>
              </a:spcAft>
              <a:buClr>
                <a:srgbClr val="000000"/>
              </a:buClr>
              <a:buSzPts val="900"/>
              <a:buFont typeface="Arial"/>
              <a:buNone/>
            </a:pPr>
            <a:r>
              <a:rPr b="0" i="0" lang="en" sz="900" u="none" cap="none" strike="noStrike">
                <a:solidFill>
                  <a:srgbClr val="003E7A"/>
                </a:solidFill>
                <a:latin typeface="Arial"/>
                <a:ea typeface="Arial"/>
                <a:cs typeface="Arial"/>
                <a:sym typeface="Arial"/>
              </a:rPr>
              <a:t>Trần Công Minh 19521855</a:t>
            </a:r>
            <a:endParaRPr b="0" i="0" sz="900" u="none" cap="none" strike="noStrike">
              <a:solidFill>
                <a:srgbClr val="003E7A"/>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900"/>
              <a:buFont typeface="Arial"/>
              <a:buNone/>
            </a:pPr>
            <a:r>
              <a:t/>
            </a:r>
            <a:endParaRPr b="0" i="0" sz="900" u="none" cap="none" strike="noStrike">
              <a:solidFill>
                <a:srgbClr val="003E7A"/>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Times New Roman"/>
                <a:ea typeface="Times New Roman"/>
                <a:cs typeface="Times New Roman"/>
                <a:sym typeface="Times New Roman"/>
              </a:rPr>
              <a:t>2.3 Pattern Recognition</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SzPct val="111111"/>
              <a:buNone/>
            </a:pPr>
            <a:r>
              <a:t/>
            </a:r>
            <a:endParaRPr/>
          </a:p>
        </p:txBody>
      </p:sp>
      <p:pic>
        <p:nvPicPr>
          <p:cNvPr id="135" name="Google Shape;135;p11"/>
          <p:cNvPicPr preferRelativeResize="0"/>
          <p:nvPr/>
        </p:nvPicPr>
        <p:blipFill rotWithShape="1">
          <a:blip r:embed="rId3">
            <a:alphaModFix/>
          </a:blip>
          <a:srcRect b="0" l="0" r="0" t="0"/>
          <a:stretch/>
        </p:blipFill>
        <p:spPr>
          <a:xfrm>
            <a:off x="1905000" y="1981925"/>
            <a:ext cx="5191125" cy="2695575"/>
          </a:xfrm>
          <a:prstGeom prst="rect">
            <a:avLst/>
          </a:prstGeom>
          <a:noFill/>
          <a:ln>
            <a:noFill/>
          </a:ln>
        </p:spPr>
      </p:pic>
      <p:sp>
        <p:nvSpPr>
          <p:cNvPr id="136" name="Google Shape;136;p11"/>
          <p:cNvSpPr txBox="1"/>
          <p:nvPr/>
        </p:nvSpPr>
        <p:spPr>
          <a:xfrm>
            <a:off x="1014150" y="1152425"/>
            <a:ext cx="7115700" cy="677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200"/>
              <a:buFont typeface="Arial"/>
              <a:buNone/>
            </a:pPr>
            <a:r>
              <a:rPr lang="en" sz="3200">
                <a:solidFill>
                  <a:schemeClr val="accent1"/>
                </a:solidFill>
                <a:latin typeface="Times New Roman"/>
                <a:ea typeface="Times New Roman"/>
                <a:cs typeface="Times New Roman"/>
                <a:sym typeface="Times New Roman"/>
              </a:rPr>
              <a:t>Hướng tiếp cận Tham lam</a:t>
            </a:r>
            <a:endParaRPr b="0" i="0" sz="3200" u="none" cap="none" strike="noStrike">
              <a:solidFill>
                <a:schemeClr val="accent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Times New Roman"/>
                <a:ea typeface="Times New Roman"/>
                <a:cs typeface="Times New Roman"/>
                <a:sym typeface="Times New Roman"/>
              </a:rPr>
              <a:t>2.3 Pattern Recognition</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SzPct val="111111"/>
              <a:buNone/>
            </a:pPr>
            <a:r>
              <a:t/>
            </a:r>
            <a:endParaRPr/>
          </a:p>
        </p:txBody>
      </p:sp>
      <p:sp>
        <p:nvSpPr>
          <p:cNvPr id="142" name="Google Shape;142;p12"/>
          <p:cNvSpPr txBox="1"/>
          <p:nvPr/>
        </p:nvSpPr>
        <p:spPr>
          <a:xfrm>
            <a:off x="1014150" y="1152425"/>
            <a:ext cx="7115700" cy="677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200"/>
              <a:buFont typeface="Arial"/>
              <a:buNone/>
            </a:pPr>
            <a:r>
              <a:rPr b="0" i="0" lang="en" sz="3200" u="none" cap="none" strike="noStrike">
                <a:solidFill>
                  <a:schemeClr val="accent1"/>
                </a:solidFill>
                <a:latin typeface="Times New Roman"/>
                <a:ea typeface="Times New Roman"/>
                <a:cs typeface="Times New Roman"/>
                <a:sym typeface="Times New Roman"/>
              </a:rPr>
              <a:t>Hướng tiếp cận </a:t>
            </a:r>
            <a:r>
              <a:rPr lang="en" sz="3200">
                <a:solidFill>
                  <a:schemeClr val="accent1"/>
                </a:solidFill>
                <a:latin typeface="Times New Roman"/>
                <a:ea typeface="Times New Roman"/>
                <a:cs typeface="Times New Roman"/>
                <a:sym typeface="Times New Roman"/>
              </a:rPr>
              <a:t>Tham lam</a:t>
            </a:r>
            <a:endParaRPr b="0" i="0" sz="3200" u="none" cap="none" strike="noStrike">
              <a:solidFill>
                <a:schemeClr val="accent1"/>
              </a:solidFill>
              <a:latin typeface="Times New Roman"/>
              <a:ea typeface="Times New Roman"/>
              <a:cs typeface="Times New Roman"/>
              <a:sym typeface="Times New Roman"/>
            </a:endParaRPr>
          </a:p>
        </p:txBody>
      </p:sp>
      <p:pic>
        <p:nvPicPr>
          <p:cNvPr id="143" name="Google Shape;143;p12"/>
          <p:cNvPicPr preferRelativeResize="0"/>
          <p:nvPr/>
        </p:nvPicPr>
        <p:blipFill rotWithShape="1">
          <a:blip r:embed="rId3">
            <a:alphaModFix/>
          </a:blip>
          <a:srcRect b="0" l="0" r="0" t="0"/>
          <a:stretch/>
        </p:blipFill>
        <p:spPr>
          <a:xfrm>
            <a:off x="1905000" y="1981925"/>
            <a:ext cx="5191125" cy="2695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Times New Roman"/>
                <a:ea typeface="Times New Roman"/>
                <a:cs typeface="Times New Roman"/>
                <a:sym typeface="Times New Roman"/>
              </a:rPr>
              <a:t>2.3 Pattern Recognition</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SzPct val="111111"/>
              <a:buNone/>
            </a:pPr>
            <a:r>
              <a:t/>
            </a:r>
            <a:endParaRPr/>
          </a:p>
        </p:txBody>
      </p:sp>
      <p:pic>
        <p:nvPicPr>
          <p:cNvPr id="149" name="Google Shape;149;p13"/>
          <p:cNvPicPr preferRelativeResize="0"/>
          <p:nvPr/>
        </p:nvPicPr>
        <p:blipFill rotWithShape="1">
          <a:blip r:embed="rId3">
            <a:alphaModFix/>
          </a:blip>
          <a:srcRect b="0" l="0" r="0" t="0"/>
          <a:stretch/>
        </p:blipFill>
        <p:spPr>
          <a:xfrm>
            <a:off x="1981200" y="1981925"/>
            <a:ext cx="5076825" cy="2486025"/>
          </a:xfrm>
          <a:prstGeom prst="rect">
            <a:avLst/>
          </a:prstGeom>
          <a:noFill/>
          <a:ln>
            <a:noFill/>
          </a:ln>
        </p:spPr>
      </p:pic>
      <p:sp>
        <p:nvSpPr>
          <p:cNvPr id="150" name="Google Shape;150;p13"/>
          <p:cNvSpPr txBox="1"/>
          <p:nvPr/>
        </p:nvSpPr>
        <p:spPr>
          <a:xfrm>
            <a:off x="1014150" y="1152425"/>
            <a:ext cx="7115700" cy="677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200"/>
              <a:buFont typeface="Arial"/>
              <a:buNone/>
            </a:pPr>
            <a:r>
              <a:rPr lang="en" sz="3200">
                <a:solidFill>
                  <a:schemeClr val="accent1"/>
                </a:solidFill>
                <a:latin typeface="Times New Roman"/>
                <a:ea typeface="Times New Roman"/>
                <a:cs typeface="Times New Roman"/>
                <a:sym typeface="Times New Roman"/>
              </a:rPr>
              <a:t>Hướng tiếp cận Tham lam</a:t>
            </a:r>
            <a:endParaRPr b="0" i="0" sz="3200" u="none" cap="none" strike="noStrike">
              <a:solidFill>
                <a:schemeClr val="accent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Times New Roman"/>
                <a:ea typeface="Times New Roman"/>
                <a:cs typeface="Times New Roman"/>
                <a:sym typeface="Times New Roman"/>
              </a:rPr>
              <a:t>2.3 Pattern Recognition</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SzPct val="111111"/>
              <a:buNone/>
            </a:pPr>
            <a:r>
              <a:t/>
            </a:r>
            <a:endParaRPr/>
          </a:p>
        </p:txBody>
      </p:sp>
      <p:pic>
        <p:nvPicPr>
          <p:cNvPr id="156" name="Google Shape;156;p14"/>
          <p:cNvPicPr preferRelativeResize="0"/>
          <p:nvPr/>
        </p:nvPicPr>
        <p:blipFill rotWithShape="1">
          <a:blip r:embed="rId3">
            <a:alphaModFix/>
          </a:blip>
          <a:srcRect b="0" l="0" r="0" t="0"/>
          <a:stretch/>
        </p:blipFill>
        <p:spPr>
          <a:xfrm>
            <a:off x="1981200" y="1981925"/>
            <a:ext cx="5076825" cy="2486025"/>
          </a:xfrm>
          <a:prstGeom prst="rect">
            <a:avLst/>
          </a:prstGeom>
          <a:noFill/>
          <a:ln>
            <a:noFill/>
          </a:ln>
        </p:spPr>
      </p:pic>
      <p:sp>
        <p:nvSpPr>
          <p:cNvPr id="157" name="Google Shape;157;p14"/>
          <p:cNvSpPr txBox="1"/>
          <p:nvPr/>
        </p:nvSpPr>
        <p:spPr>
          <a:xfrm>
            <a:off x="1014150" y="1152425"/>
            <a:ext cx="7115700" cy="677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200"/>
              <a:buFont typeface="Arial"/>
              <a:buNone/>
            </a:pPr>
            <a:r>
              <a:rPr lang="en" sz="3200">
                <a:solidFill>
                  <a:schemeClr val="accent1"/>
                </a:solidFill>
                <a:latin typeface="Times New Roman"/>
                <a:ea typeface="Times New Roman"/>
                <a:cs typeface="Times New Roman"/>
                <a:sym typeface="Times New Roman"/>
              </a:rPr>
              <a:t>Hướng tiếp cận Tham lam</a:t>
            </a:r>
            <a:endParaRPr b="0" i="0" sz="3200" u="none" cap="none" strike="noStrike">
              <a:solidFill>
                <a:schemeClr val="accent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Times New Roman"/>
                <a:ea typeface="Times New Roman"/>
                <a:cs typeface="Times New Roman"/>
                <a:sym typeface="Times New Roman"/>
              </a:rPr>
              <a:t>2.3 Pattern Recognition</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SzPct val="111111"/>
              <a:buNone/>
            </a:pPr>
            <a:r>
              <a:t/>
            </a:r>
            <a:endParaRPr/>
          </a:p>
        </p:txBody>
      </p:sp>
      <p:pic>
        <p:nvPicPr>
          <p:cNvPr id="163" name="Google Shape;163;p15"/>
          <p:cNvPicPr preferRelativeResize="0"/>
          <p:nvPr/>
        </p:nvPicPr>
        <p:blipFill rotWithShape="1">
          <a:blip r:embed="rId3">
            <a:alphaModFix/>
          </a:blip>
          <a:srcRect b="0" l="0" r="0" t="0"/>
          <a:stretch/>
        </p:blipFill>
        <p:spPr>
          <a:xfrm>
            <a:off x="1981200" y="1981925"/>
            <a:ext cx="5076825" cy="2486025"/>
          </a:xfrm>
          <a:prstGeom prst="rect">
            <a:avLst/>
          </a:prstGeom>
          <a:noFill/>
          <a:ln>
            <a:noFill/>
          </a:ln>
        </p:spPr>
      </p:pic>
      <p:sp>
        <p:nvSpPr>
          <p:cNvPr id="164" name="Google Shape;164;p15"/>
          <p:cNvSpPr txBox="1"/>
          <p:nvPr/>
        </p:nvSpPr>
        <p:spPr>
          <a:xfrm>
            <a:off x="1014150" y="1152425"/>
            <a:ext cx="7115700" cy="677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200"/>
              <a:buFont typeface="Arial"/>
              <a:buNone/>
            </a:pPr>
            <a:r>
              <a:rPr lang="en" sz="3200">
                <a:solidFill>
                  <a:schemeClr val="accent1"/>
                </a:solidFill>
                <a:latin typeface="Times New Roman"/>
                <a:ea typeface="Times New Roman"/>
                <a:cs typeface="Times New Roman"/>
                <a:sym typeface="Times New Roman"/>
              </a:rPr>
              <a:t>Hướng tiếp cận Tham lam</a:t>
            </a:r>
            <a:endParaRPr b="0" i="0" sz="3200" u="none" cap="none" strike="noStrike">
              <a:solidFill>
                <a:schemeClr val="accent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Times New Roman"/>
                <a:ea typeface="Times New Roman"/>
                <a:cs typeface="Times New Roman"/>
                <a:sym typeface="Times New Roman"/>
              </a:rPr>
              <a:t>2.3 Pattern Recognition</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SzPct val="111111"/>
              <a:buNone/>
            </a:pPr>
            <a:r>
              <a:t/>
            </a:r>
            <a:endParaRPr/>
          </a:p>
        </p:txBody>
      </p:sp>
      <p:pic>
        <p:nvPicPr>
          <p:cNvPr id="170" name="Google Shape;170;p16"/>
          <p:cNvPicPr preferRelativeResize="0"/>
          <p:nvPr/>
        </p:nvPicPr>
        <p:blipFill rotWithShape="1">
          <a:blip r:embed="rId3">
            <a:alphaModFix/>
          </a:blip>
          <a:srcRect b="0" l="0" r="0" t="0"/>
          <a:stretch/>
        </p:blipFill>
        <p:spPr>
          <a:xfrm>
            <a:off x="1981200" y="1981925"/>
            <a:ext cx="5076825" cy="2486025"/>
          </a:xfrm>
          <a:prstGeom prst="rect">
            <a:avLst/>
          </a:prstGeom>
          <a:noFill/>
          <a:ln>
            <a:noFill/>
          </a:ln>
        </p:spPr>
      </p:pic>
      <p:sp>
        <p:nvSpPr>
          <p:cNvPr id="171" name="Google Shape;171;p16"/>
          <p:cNvSpPr txBox="1"/>
          <p:nvPr/>
        </p:nvSpPr>
        <p:spPr>
          <a:xfrm>
            <a:off x="1014150" y="1152425"/>
            <a:ext cx="7115700" cy="677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200"/>
              <a:buFont typeface="Arial"/>
              <a:buNone/>
            </a:pPr>
            <a:r>
              <a:rPr lang="en" sz="3200">
                <a:solidFill>
                  <a:schemeClr val="accent1"/>
                </a:solidFill>
                <a:latin typeface="Times New Roman"/>
                <a:ea typeface="Times New Roman"/>
                <a:cs typeface="Times New Roman"/>
                <a:sym typeface="Times New Roman"/>
              </a:rPr>
              <a:t>Hướng tiếp cận Tham lam</a:t>
            </a:r>
            <a:endParaRPr b="0" i="0" sz="3200" u="none" cap="none" strike="noStrike">
              <a:solidFill>
                <a:schemeClr val="accent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Times New Roman"/>
                <a:ea typeface="Times New Roman"/>
                <a:cs typeface="Times New Roman"/>
                <a:sym typeface="Times New Roman"/>
              </a:rPr>
              <a:t>2.3 Pattern Recognition</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SzPct val="111111"/>
              <a:buNone/>
            </a:pPr>
            <a:r>
              <a:t/>
            </a:r>
            <a:endParaRPr/>
          </a:p>
        </p:txBody>
      </p:sp>
      <p:pic>
        <p:nvPicPr>
          <p:cNvPr id="177" name="Google Shape;177;p17"/>
          <p:cNvPicPr preferRelativeResize="0"/>
          <p:nvPr/>
        </p:nvPicPr>
        <p:blipFill rotWithShape="1">
          <a:blip r:embed="rId3">
            <a:alphaModFix/>
          </a:blip>
          <a:srcRect b="0" l="0" r="0" t="0"/>
          <a:stretch/>
        </p:blipFill>
        <p:spPr>
          <a:xfrm>
            <a:off x="1981200" y="1981925"/>
            <a:ext cx="5076825" cy="2486025"/>
          </a:xfrm>
          <a:prstGeom prst="rect">
            <a:avLst/>
          </a:prstGeom>
          <a:noFill/>
          <a:ln>
            <a:noFill/>
          </a:ln>
        </p:spPr>
      </p:pic>
      <p:sp>
        <p:nvSpPr>
          <p:cNvPr id="178" name="Google Shape;178;p17"/>
          <p:cNvSpPr txBox="1"/>
          <p:nvPr/>
        </p:nvSpPr>
        <p:spPr>
          <a:xfrm>
            <a:off x="1014150" y="1152425"/>
            <a:ext cx="7115700" cy="677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200"/>
              <a:buFont typeface="Arial"/>
              <a:buNone/>
            </a:pPr>
            <a:r>
              <a:rPr lang="en" sz="3200">
                <a:solidFill>
                  <a:schemeClr val="accent1"/>
                </a:solidFill>
                <a:latin typeface="Times New Roman"/>
                <a:ea typeface="Times New Roman"/>
                <a:cs typeface="Times New Roman"/>
                <a:sym typeface="Times New Roman"/>
              </a:rPr>
              <a:t>Hướng tiếp cận Tham lam</a:t>
            </a:r>
            <a:endParaRPr b="0" i="0" sz="3200" u="none" cap="none" strike="noStrike">
              <a:solidFill>
                <a:schemeClr val="accent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Times New Roman"/>
                <a:ea typeface="Times New Roman"/>
                <a:cs typeface="Times New Roman"/>
                <a:sym typeface="Times New Roman"/>
              </a:rPr>
              <a:t>2.3 Pattern Recognition</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SzPct val="111111"/>
              <a:buNone/>
            </a:pPr>
            <a:r>
              <a:t/>
            </a:r>
            <a:endParaRPr/>
          </a:p>
        </p:txBody>
      </p:sp>
      <p:pic>
        <p:nvPicPr>
          <p:cNvPr id="184" name="Google Shape;184;p18"/>
          <p:cNvPicPr preferRelativeResize="0"/>
          <p:nvPr/>
        </p:nvPicPr>
        <p:blipFill rotWithShape="1">
          <a:blip r:embed="rId3">
            <a:alphaModFix/>
          </a:blip>
          <a:srcRect b="0" l="0" r="0" t="0"/>
          <a:stretch/>
        </p:blipFill>
        <p:spPr>
          <a:xfrm>
            <a:off x="1981200" y="1981925"/>
            <a:ext cx="5076825" cy="2486025"/>
          </a:xfrm>
          <a:prstGeom prst="rect">
            <a:avLst/>
          </a:prstGeom>
          <a:noFill/>
          <a:ln>
            <a:noFill/>
          </a:ln>
        </p:spPr>
      </p:pic>
      <p:sp>
        <p:nvSpPr>
          <p:cNvPr id="185" name="Google Shape;185;p18"/>
          <p:cNvSpPr txBox="1"/>
          <p:nvPr/>
        </p:nvSpPr>
        <p:spPr>
          <a:xfrm>
            <a:off x="1014150" y="1152425"/>
            <a:ext cx="7115700" cy="677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200"/>
              <a:buFont typeface="Arial"/>
              <a:buNone/>
            </a:pPr>
            <a:r>
              <a:rPr lang="en" sz="3200">
                <a:solidFill>
                  <a:schemeClr val="accent1"/>
                </a:solidFill>
                <a:latin typeface="Times New Roman"/>
                <a:ea typeface="Times New Roman"/>
                <a:cs typeface="Times New Roman"/>
                <a:sym typeface="Times New Roman"/>
              </a:rPr>
              <a:t>Hướng tiếp cận Tham lam</a:t>
            </a:r>
            <a:endParaRPr b="0" i="0" sz="3200" u="none" cap="none" strike="noStrike">
              <a:solidFill>
                <a:schemeClr val="accent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Times New Roman"/>
                <a:ea typeface="Times New Roman"/>
                <a:cs typeface="Times New Roman"/>
                <a:sym typeface="Times New Roman"/>
              </a:rPr>
              <a:t>2.3 Pattern Recognition</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SzPct val="111111"/>
              <a:buNone/>
            </a:pPr>
            <a:r>
              <a:t/>
            </a:r>
            <a:endParaRPr/>
          </a:p>
        </p:txBody>
      </p:sp>
      <p:pic>
        <p:nvPicPr>
          <p:cNvPr id="191" name="Google Shape;191;p19"/>
          <p:cNvPicPr preferRelativeResize="0"/>
          <p:nvPr/>
        </p:nvPicPr>
        <p:blipFill rotWithShape="1">
          <a:blip r:embed="rId3">
            <a:alphaModFix/>
          </a:blip>
          <a:srcRect b="0" l="0" r="0" t="0"/>
          <a:stretch/>
        </p:blipFill>
        <p:spPr>
          <a:xfrm>
            <a:off x="1981200" y="1981925"/>
            <a:ext cx="5076825" cy="2486025"/>
          </a:xfrm>
          <a:prstGeom prst="rect">
            <a:avLst/>
          </a:prstGeom>
          <a:noFill/>
          <a:ln>
            <a:noFill/>
          </a:ln>
        </p:spPr>
      </p:pic>
      <p:sp>
        <p:nvSpPr>
          <p:cNvPr id="192" name="Google Shape;192;p19"/>
          <p:cNvSpPr txBox="1"/>
          <p:nvPr/>
        </p:nvSpPr>
        <p:spPr>
          <a:xfrm>
            <a:off x="1014150" y="1152425"/>
            <a:ext cx="7115700" cy="677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200"/>
              <a:buFont typeface="Arial"/>
              <a:buNone/>
            </a:pPr>
            <a:r>
              <a:rPr lang="en" sz="3200">
                <a:solidFill>
                  <a:schemeClr val="accent1"/>
                </a:solidFill>
                <a:latin typeface="Times New Roman"/>
                <a:ea typeface="Times New Roman"/>
                <a:cs typeface="Times New Roman"/>
                <a:sym typeface="Times New Roman"/>
              </a:rPr>
              <a:t>Hướng tiếp cận Tham lam</a:t>
            </a:r>
            <a:endParaRPr b="0" i="0" sz="3200" u="none" cap="none" strike="noStrike">
              <a:solidFill>
                <a:schemeClr val="accent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Times New Roman"/>
                <a:ea typeface="Times New Roman"/>
                <a:cs typeface="Times New Roman"/>
                <a:sym typeface="Times New Roman"/>
              </a:rPr>
              <a:t>2.3 Pattern Recognition</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SzPct val="111111"/>
              <a:buNone/>
            </a:pPr>
            <a:r>
              <a:t/>
            </a:r>
            <a:endParaRPr/>
          </a:p>
        </p:txBody>
      </p:sp>
      <p:pic>
        <p:nvPicPr>
          <p:cNvPr id="198" name="Google Shape;198;p20"/>
          <p:cNvPicPr preferRelativeResize="0"/>
          <p:nvPr/>
        </p:nvPicPr>
        <p:blipFill rotWithShape="1">
          <a:blip r:embed="rId3">
            <a:alphaModFix/>
          </a:blip>
          <a:srcRect b="0" l="0" r="0" t="0"/>
          <a:stretch/>
        </p:blipFill>
        <p:spPr>
          <a:xfrm>
            <a:off x="1981200" y="1981925"/>
            <a:ext cx="5076825" cy="2181225"/>
          </a:xfrm>
          <a:prstGeom prst="rect">
            <a:avLst/>
          </a:prstGeom>
          <a:noFill/>
          <a:ln>
            <a:noFill/>
          </a:ln>
        </p:spPr>
      </p:pic>
      <p:sp>
        <p:nvSpPr>
          <p:cNvPr id="199" name="Google Shape;199;p20"/>
          <p:cNvSpPr txBox="1"/>
          <p:nvPr/>
        </p:nvSpPr>
        <p:spPr>
          <a:xfrm>
            <a:off x="1014150" y="1152425"/>
            <a:ext cx="7115700" cy="677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200"/>
              <a:buFont typeface="Arial"/>
              <a:buNone/>
            </a:pPr>
            <a:r>
              <a:rPr lang="en" sz="3200">
                <a:solidFill>
                  <a:schemeClr val="accent1"/>
                </a:solidFill>
                <a:latin typeface="Times New Roman"/>
                <a:ea typeface="Times New Roman"/>
                <a:cs typeface="Times New Roman"/>
                <a:sym typeface="Times New Roman"/>
              </a:rPr>
              <a:t>Hướng tiếp cận Tham lam</a:t>
            </a:r>
            <a:endParaRPr b="0" i="0" sz="3200" u="none" cap="none" strike="noStrike">
              <a:solidFill>
                <a:schemeClr val="accen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2"/>
          <p:cNvSpPr txBox="1"/>
          <p:nvPr>
            <p:ph type="title"/>
          </p:nvPr>
        </p:nvSpPr>
        <p:spPr>
          <a:xfrm>
            <a:off x="0" y="1454225"/>
            <a:ext cx="5147700" cy="942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sz="6600">
                <a:latin typeface="Times New Roman"/>
                <a:ea typeface="Times New Roman"/>
                <a:cs typeface="Times New Roman"/>
                <a:sym typeface="Times New Roman"/>
              </a:rPr>
              <a:t>NỘI DUNG</a:t>
            </a:r>
            <a:endParaRPr sz="6600">
              <a:latin typeface="Times New Roman"/>
              <a:ea typeface="Times New Roman"/>
              <a:cs typeface="Times New Roman"/>
              <a:sym typeface="Times New Roman"/>
            </a:endParaRPr>
          </a:p>
        </p:txBody>
      </p:sp>
      <p:sp>
        <p:nvSpPr>
          <p:cNvPr id="82" name="Google Shape;82;p2"/>
          <p:cNvSpPr txBox="1"/>
          <p:nvPr>
            <p:ph idx="4294967295" type="body"/>
          </p:nvPr>
        </p:nvSpPr>
        <p:spPr>
          <a:xfrm>
            <a:off x="0" y="2609800"/>
            <a:ext cx="2322600" cy="12522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chemeClr val="lt1"/>
              </a:buClr>
              <a:buSzPts val="1800"/>
              <a:buAutoNum type="arabicPeriod"/>
            </a:pPr>
            <a:r>
              <a:rPr lang="en">
                <a:solidFill>
                  <a:schemeClr val="lt1"/>
                </a:solidFill>
              </a:rPr>
              <a:t>ÔN TẬP</a:t>
            </a:r>
            <a:endParaRPr>
              <a:solidFill>
                <a:schemeClr val="lt1"/>
              </a:solidFill>
            </a:endParaRPr>
          </a:p>
          <a:p>
            <a:pPr indent="-342900" lvl="0" marL="457200" rtl="0" algn="l">
              <a:lnSpc>
                <a:spcPct val="115000"/>
              </a:lnSpc>
              <a:spcBef>
                <a:spcPts val="0"/>
              </a:spcBef>
              <a:spcAft>
                <a:spcPts val="0"/>
              </a:spcAft>
              <a:buClr>
                <a:schemeClr val="lt1"/>
              </a:buClr>
              <a:buSzPts val="1800"/>
              <a:buAutoNum type="arabicPeriod"/>
            </a:pPr>
            <a:r>
              <a:rPr lang="en">
                <a:solidFill>
                  <a:schemeClr val="lt1"/>
                </a:solidFill>
              </a:rPr>
              <a:t>LUYỆN TẬP</a:t>
            </a:r>
            <a:endParaRPr>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Times New Roman"/>
                <a:ea typeface="Times New Roman"/>
                <a:cs typeface="Times New Roman"/>
                <a:sym typeface="Times New Roman"/>
              </a:rPr>
              <a:t>2.3 Pattern Recognition</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SzPct val="111111"/>
              <a:buNone/>
            </a:pPr>
            <a:r>
              <a:t/>
            </a:r>
            <a:endParaRPr/>
          </a:p>
        </p:txBody>
      </p:sp>
      <p:graphicFrame>
        <p:nvGraphicFramePr>
          <p:cNvPr id="205" name="Google Shape;205;p21"/>
          <p:cNvGraphicFramePr/>
          <p:nvPr/>
        </p:nvGraphicFramePr>
        <p:xfrm>
          <a:off x="762000" y="2057400"/>
          <a:ext cx="3000000" cy="3000000"/>
        </p:xfrm>
        <a:graphic>
          <a:graphicData uri="http://schemas.openxmlformats.org/drawingml/2006/table">
            <a:tbl>
              <a:tblPr>
                <a:noFill/>
                <a:tableStyleId>{9105D80E-A65F-47CA-A20F-2ECCFFD797B4}</a:tableStyleId>
              </a:tblPr>
              <a:tblGrid>
                <a:gridCol w="3819525"/>
                <a:gridCol w="3819525"/>
              </a:tblGrid>
              <a:tr h="838200">
                <a:tc>
                  <a:txBody>
                    <a:bodyPr/>
                    <a:lstStyle/>
                    <a:p>
                      <a:pPr indent="0" lvl="0" marL="0" marR="0" rtl="0" algn="ctr">
                        <a:lnSpc>
                          <a:spcPct val="120000"/>
                        </a:lnSpc>
                        <a:spcBef>
                          <a:spcPts val="0"/>
                        </a:spcBef>
                        <a:spcAft>
                          <a:spcPts val="0"/>
                        </a:spcAft>
                        <a:buClr>
                          <a:srgbClr val="000000"/>
                        </a:buClr>
                        <a:buSzPts val="2400"/>
                        <a:buFont typeface="Arial"/>
                        <a:buNone/>
                      </a:pPr>
                      <a:r>
                        <a:rPr lang="en" sz="2400" u="none" cap="none" strike="noStrike"/>
                        <a:t>Độ phức tạp tính toán</a:t>
                      </a:r>
                      <a:endParaRPr sz="2400" u="none" cap="none" strike="noStrike"/>
                    </a:p>
                  </a:txBody>
                  <a:tcPr marT="95250" marB="95250" marR="95250" marL="952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20000"/>
                        </a:lnSpc>
                        <a:spcBef>
                          <a:spcPts val="0"/>
                        </a:spcBef>
                        <a:spcAft>
                          <a:spcPts val="0"/>
                        </a:spcAft>
                        <a:buClr>
                          <a:srgbClr val="000000"/>
                        </a:buClr>
                        <a:buSzPts val="2400"/>
                        <a:buFont typeface="Arial"/>
                        <a:buNone/>
                      </a:pPr>
                      <a:r>
                        <a:rPr lang="en" sz="2400" u="none" cap="none" strike="noStrike"/>
                        <a:t>Độ phức tạp bộ nhớ</a:t>
                      </a:r>
                      <a:endParaRPr sz="2400" u="none" cap="none" strike="noStrike"/>
                    </a:p>
                  </a:txBody>
                  <a:tcPr marT="95250" marB="95250" marR="95250" marL="952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838200">
                <a:tc>
                  <a:txBody>
                    <a:bodyPr/>
                    <a:lstStyle/>
                    <a:p>
                      <a:pPr indent="0" lvl="0" marL="0" marR="0" rtl="0" algn="ctr">
                        <a:lnSpc>
                          <a:spcPct val="120000"/>
                        </a:lnSpc>
                        <a:spcBef>
                          <a:spcPts val="0"/>
                        </a:spcBef>
                        <a:spcAft>
                          <a:spcPts val="0"/>
                        </a:spcAft>
                        <a:buClr>
                          <a:srgbClr val="000000"/>
                        </a:buClr>
                        <a:buSzPts val="2400"/>
                        <a:buFont typeface="Arial"/>
                        <a:buNone/>
                      </a:pPr>
                      <a:r>
                        <a:rPr lang="en" sz="2400" u="none" cap="none" strike="noStrike"/>
                        <a:t>O(N)</a:t>
                      </a:r>
                      <a:endParaRPr sz="2400" u="none" cap="none" strike="noStrike"/>
                    </a:p>
                  </a:txBody>
                  <a:tcPr marT="95250" marB="95250" marR="95250" marL="952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20000"/>
                        </a:lnSpc>
                        <a:spcBef>
                          <a:spcPts val="0"/>
                        </a:spcBef>
                        <a:spcAft>
                          <a:spcPts val="0"/>
                        </a:spcAft>
                        <a:buClr>
                          <a:srgbClr val="000000"/>
                        </a:buClr>
                        <a:buSzPts val="2400"/>
                        <a:buFont typeface="Arial"/>
                        <a:buNone/>
                      </a:pPr>
                      <a:r>
                        <a:rPr lang="en" sz="2400" u="none" cap="none" strike="noStrike"/>
                        <a:t>O(N)</a:t>
                      </a:r>
                      <a:endParaRPr sz="2400" u="none" cap="none" strike="noStrike"/>
                    </a:p>
                  </a:txBody>
                  <a:tcPr marT="95250" marB="95250" marR="95250" marL="952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
        <p:nvSpPr>
          <p:cNvPr id="206" name="Google Shape;206;p21"/>
          <p:cNvSpPr txBox="1"/>
          <p:nvPr/>
        </p:nvSpPr>
        <p:spPr>
          <a:xfrm>
            <a:off x="611750" y="4209775"/>
            <a:ext cx="42822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0" i="0" lang="en" sz="2200" u="none" cap="none" strike="noStrike">
                <a:solidFill>
                  <a:srgbClr val="000000"/>
                </a:solidFill>
                <a:latin typeface="Open Sans"/>
                <a:ea typeface="Open Sans"/>
                <a:cs typeface="Open Sans"/>
                <a:sym typeface="Open Sans"/>
              </a:rPr>
              <a:t>=&gt; Có trường hợp chưa tối ưu</a:t>
            </a:r>
            <a:endParaRPr b="0" i="0" sz="2200" u="none" cap="none" strike="noStrike">
              <a:solidFill>
                <a:srgbClr val="000000"/>
              </a:solidFill>
              <a:latin typeface="Open Sans"/>
              <a:ea typeface="Open Sans"/>
              <a:cs typeface="Open Sans"/>
              <a:sym typeface="Open Sans"/>
            </a:endParaRPr>
          </a:p>
        </p:txBody>
      </p:sp>
      <p:sp>
        <p:nvSpPr>
          <p:cNvPr id="207" name="Google Shape;207;p21"/>
          <p:cNvSpPr txBox="1"/>
          <p:nvPr/>
        </p:nvSpPr>
        <p:spPr>
          <a:xfrm>
            <a:off x="1014150" y="1152425"/>
            <a:ext cx="7115700" cy="677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200"/>
              <a:buFont typeface="Arial"/>
              <a:buNone/>
            </a:pPr>
            <a:r>
              <a:rPr lang="en" sz="3200">
                <a:solidFill>
                  <a:schemeClr val="accent1"/>
                </a:solidFill>
                <a:latin typeface="Times New Roman"/>
                <a:ea typeface="Times New Roman"/>
                <a:cs typeface="Times New Roman"/>
                <a:sym typeface="Times New Roman"/>
              </a:rPr>
              <a:t>Hướng tiếp cận Tham lam</a:t>
            </a:r>
            <a:endParaRPr b="0" i="0" sz="3200" u="none" cap="none" strike="noStrike">
              <a:solidFill>
                <a:schemeClr val="accent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Times New Roman"/>
                <a:ea typeface="Times New Roman"/>
                <a:cs typeface="Times New Roman"/>
                <a:sym typeface="Times New Roman"/>
              </a:rPr>
              <a:t>2.3 Pattern Recognition</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SzPct val="111111"/>
              <a:buNone/>
            </a:pPr>
            <a:r>
              <a:t/>
            </a:r>
            <a:endParaRPr/>
          </a:p>
        </p:txBody>
      </p:sp>
      <p:pic>
        <p:nvPicPr>
          <p:cNvPr id="213" name="Google Shape;213;p22"/>
          <p:cNvPicPr preferRelativeResize="0"/>
          <p:nvPr/>
        </p:nvPicPr>
        <p:blipFill rotWithShape="1">
          <a:blip r:embed="rId3">
            <a:alphaModFix/>
          </a:blip>
          <a:srcRect b="0" l="0" r="0" t="0"/>
          <a:stretch/>
        </p:blipFill>
        <p:spPr>
          <a:xfrm>
            <a:off x="1981200" y="1981925"/>
            <a:ext cx="5076825" cy="2181225"/>
          </a:xfrm>
          <a:prstGeom prst="rect">
            <a:avLst/>
          </a:prstGeom>
          <a:noFill/>
          <a:ln>
            <a:noFill/>
          </a:ln>
        </p:spPr>
      </p:pic>
      <p:sp>
        <p:nvSpPr>
          <p:cNvPr id="214" name="Google Shape;214;p22"/>
          <p:cNvSpPr txBox="1"/>
          <p:nvPr/>
        </p:nvSpPr>
        <p:spPr>
          <a:xfrm>
            <a:off x="1014150" y="1152425"/>
            <a:ext cx="7115700" cy="677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200"/>
              <a:buFont typeface="Arial"/>
              <a:buNone/>
            </a:pPr>
            <a:r>
              <a:rPr lang="en" sz="3200">
                <a:solidFill>
                  <a:schemeClr val="accent1"/>
                </a:solidFill>
                <a:latin typeface="Times New Roman"/>
                <a:ea typeface="Times New Roman"/>
                <a:cs typeface="Times New Roman"/>
                <a:sym typeface="Times New Roman"/>
              </a:rPr>
              <a:t>Hướng tiếp cận Tham lam</a:t>
            </a:r>
            <a:endParaRPr b="0" i="0" sz="3200" u="none" cap="none" strike="noStrike">
              <a:solidFill>
                <a:schemeClr val="accent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Times New Roman"/>
                <a:ea typeface="Times New Roman"/>
                <a:cs typeface="Times New Roman"/>
                <a:sym typeface="Times New Roman"/>
              </a:rPr>
              <a:t>2.3 Pattern Recognition</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SzPct val="111111"/>
              <a:buNone/>
            </a:pPr>
            <a:r>
              <a:t/>
            </a:r>
            <a:endParaRPr/>
          </a:p>
        </p:txBody>
      </p:sp>
      <p:pic>
        <p:nvPicPr>
          <p:cNvPr id="220" name="Google Shape;220;p23"/>
          <p:cNvPicPr preferRelativeResize="0"/>
          <p:nvPr/>
        </p:nvPicPr>
        <p:blipFill rotWithShape="1">
          <a:blip r:embed="rId3">
            <a:alphaModFix/>
          </a:blip>
          <a:srcRect b="0" l="0" r="0" t="0"/>
          <a:stretch/>
        </p:blipFill>
        <p:spPr>
          <a:xfrm>
            <a:off x="1981200" y="1981925"/>
            <a:ext cx="5076825" cy="2181225"/>
          </a:xfrm>
          <a:prstGeom prst="rect">
            <a:avLst/>
          </a:prstGeom>
          <a:noFill/>
          <a:ln>
            <a:noFill/>
          </a:ln>
        </p:spPr>
      </p:pic>
      <p:sp>
        <p:nvSpPr>
          <p:cNvPr id="221" name="Google Shape;221;p23"/>
          <p:cNvSpPr txBox="1"/>
          <p:nvPr/>
        </p:nvSpPr>
        <p:spPr>
          <a:xfrm>
            <a:off x="1014150" y="1152425"/>
            <a:ext cx="7115700" cy="677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200"/>
              <a:buFont typeface="Arial"/>
              <a:buNone/>
            </a:pPr>
            <a:r>
              <a:rPr lang="en" sz="3200">
                <a:solidFill>
                  <a:schemeClr val="accent1"/>
                </a:solidFill>
                <a:latin typeface="Times New Roman"/>
                <a:ea typeface="Times New Roman"/>
                <a:cs typeface="Times New Roman"/>
                <a:sym typeface="Times New Roman"/>
              </a:rPr>
              <a:t>Hướng tiếp cận Tham lam</a:t>
            </a:r>
            <a:endParaRPr b="0" i="0" sz="3200" u="none" cap="none" strike="noStrike">
              <a:solidFill>
                <a:schemeClr val="accent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Times New Roman"/>
                <a:ea typeface="Times New Roman"/>
                <a:cs typeface="Times New Roman"/>
                <a:sym typeface="Times New Roman"/>
              </a:rPr>
              <a:t>2.3 Pattern Recognition</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SzPct val="111111"/>
              <a:buNone/>
            </a:pPr>
            <a:r>
              <a:t/>
            </a:r>
            <a:endParaRPr/>
          </a:p>
        </p:txBody>
      </p:sp>
      <p:pic>
        <p:nvPicPr>
          <p:cNvPr id="227" name="Google Shape;227;p24"/>
          <p:cNvPicPr preferRelativeResize="0"/>
          <p:nvPr/>
        </p:nvPicPr>
        <p:blipFill rotWithShape="1">
          <a:blip r:embed="rId3">
            <a:alphaModFix/>
          </a:blip>
          <a:srcRect b="0" l="0" r="0" t="0"/>
          <a:stretch/>
        </p:blipFill>
        <p:spPr>
          <a:xfrm>
            <a:off x="1981200" y="1981925"/>
            <a:ext cx="5076825" cy="2181225"/>
          </a:xfrm>
          <a:prstGeom prst="rect">
            <a:avLst/>
          </a:prstGeom>
          <a:noFill/>
          <a:ln>
            <a:noFill/>
          </a:ln>
        </p:spPr>
      </p:pic>
      <p:sp>
        <p:nvSpPr>
          <p:cNvPr id="228" name="Google Shape;228;p24"/>
          <p:cNvSpPr txBox="1"/>
          <p:nvPr/>
        </p:nvSpPr>
        <p:spPr>
          <a:xfrm>
            <a:off x="1014150" y="1152425"/>
            <a:ext cx="7115700" cy="677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200"/>
              <a:buFont typeface="Arial"/>
              <a:buNone/>
            </a:pPr>
            <a:r>
              <a:rPr lang="en" sz="3200">
                <a:solidFill>
                  <a:schemeClr val="accent1"/>
                </a:solidFill>
                <a:latin typeface="Times New Roman"/>
                <a:ea typeface="Times New Roman"/>
                <a:cs typeface="Times New Roman"/>
                <a:sym typeface="Times New Roman"/>
              </a:rPr>
              <a:t>Hướng tiếp cận Tham lam</a:t>
            </a:r>
            <a:endParaRPr b="0" i="0" sz="3200" u="none" cap="none" strike="noStrike">
              <a:solidFill>
                <a:schemeClr val="accent1"/>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Times New Roman"/>
                <a:ea typeface="Times New Roman"/>
                <a:cs typeface="Times New Roman"/>
                <a:sym typeface="Times New Roman"/>
              </a:rPr>
              <a:t>2.3 Pattern Recognition</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SzPct val="111111"/>
              <a:buNone/>
            </a:pPr>
            <a:r>
              <a:t/>
            </a:r>
            <a:endParaRPr/>
          </a:p>
        </p:txBody>
      </p:sp>
      <p:sp>
        <p:nvSpPr>
          <p:cNvPr id="234" name="Google Shape;234;p25"/>
          <p:cNvSpPr txBox="1"/>
          <p:nvPr>
            <p:ph idx="1" type="body"/>
          </p:nvPr>
        </p:nvSpPr>
        <p:spPr>
          <a:xfrm>
            <a:off x="311700" y="1947925"/>
            <a:ext cx="8520600" cy="2621100"/>
          </a:xfrm>
          <a:prstGeom prst="rect">
            <a:avLst/>
          </a:prstGeom>
          <a:noFill/>
          <a:ln>
            <a:noFill/>
          </a:ln>
        </p:spPr>
        <p:txBody>
          <a:bodyPr anchorCtr="0" anchor="t" bIns="91425" lIns="91425" spcFirstLastPara="1" rIns="91425" wrap="square" tIns="91425">
            <a:normAutofit/>
          </a:bodyPr>
          <a:lstStyle/>
          <a:p>
            <a:pPr indent="-368300" lvl="0" marL="457200" rtl="0" algn="l">
              <a:lnSpc>
                <a:spcPct val="115000"/>
              </a:lnSpc>
              <a:spcBef>
                <a:spcPts val="0"/>
              </a:spcBef>
              <a:spcAft>
                <a:spcPts val="0"/>
              </a:spcAft>
              <a:buClr>
                <a:srgbClr val="000000"/>
              </a:buClr>
              <a:buSzPts val="2200"/>
              <a:buFont typeface="Arial"/>
              <a:buChar char="●"/>
            </a:pPr>
            <a:r>
              <a:rPr b="1" lang="en" sz="2200">
                <a:solidFill>
                  <a:srgbClr val="000000"/>
                </a:solidFill>
                <a:latin typeface="Arial"/>
                <a:ea typeface="Arial"/>
                <a:cs typeface="Arial"/>
                <a:sym typeface="Arial"/>
              </a:rPr>
              <a:t>Nhận xét:</a:t>
            </a:r>
            <a:r>
              <a:rPr lang="en" sz="2200">
                <a:solidFill>
                  <a:srgbClr val="000000"/>
                </a:solidFill>
                <a:latin typeface="Arial"/>
                <a:ea typeface="Arial"/>
                <a:cs typeface="Arial"/>
                <a:sym typeface="Arial"/>
              </a:rPr>
              <a:t> Tham lam không có khả năng “nhìn xa trông rộng”.</a:t>
            </a:r>
            <a:endParaRPr sz="2200">
              <a:solidFill>
                <a:srgbClr val="000000"/>
              </a:solidFill>
              <a:latin typeface="Arial"/>
              <a:ea typeface="Arial"/>
              <a:cs typeface="Arial"/>
              <a:sym typeface="Arial"/>
            </a:endParaRPr>
          </a:p>
          <a:p>
            <a:pPr indent="-368300" lvl="0" marL="457200" rtl="0" algn="l">
              <a:lnSpc>
                <a:spcPct val="115000"/>
              </a:lnSpc>
              <a:spcBef>
                <a:spcPts val="0"/>
              </a:spcBef>
              <a:spcAft>
                <a:spcPts val="0"/>
              </a:spcAft>
              <a:buClr>
                <a:srgbClr val="000000"/>
              </a:buClr>
              <a:buSzPts val="2200"/>
              <a:buFont typeface="Arial"/>
              <a:buChar char="●"/>
            </a:pPr>
            <a:r>
              <a:rPr lang="en" sz="2200">
                <a:solidFill>
                  <a:srgbClr val="000000"/>
                </a:solidFill>
                <a:latin typeface="Arial"/>
                <a:ea typeface="Arial"/>
                <a:cs typeface="Arial"/>
                <a:sym typeface="Arial"/>
              </a:rPr>
              <a:t>Vi</a:t>
            </a:r>
            <a:r>
              <a:rPr lang="en" sz="2200">
                <a:solidFill>
                  <a:srgbClr val="000000"/>
                </a:solidFill>
                <a:latin typeface="Arial"/>
                <a:ea typeface="Arial"/>
                <a:cs typeface="Arial"/>
                <a:sym typeface="Arial"/>
              </a:rPr>
              <a:t>ệc lựa chọn </a:t>
            </a:r>
            <a:r>
              <a:rPr b="1" lang="en" sz="2200">
                <a:solidFill>
                  <a:srgbClr val="000000"/>
                </a:solidFill>
                <a:latin typeface="Arial"/>
                <a:ea typeface="Arial"/>
                <a:cs typeface="Arial"/>
                <a:sym typeface="Arial"/>
              </a:rPr>
              <a:t>t</a:t>
            </a:r>
            <a:r>
              <a:rPr b="1" lang="en" sz="2200">
                <a:solidFill>
                  <a:srgbClr val="000000"/>
                </a:solidFill>
                <a:latin typeface="Arial"/>
                <a:ea typeface="Arial"/>
                <a:cs typeface="Arial"/>
                <a:sym typeface="Arial"/>
              </a:rPr>
              <a:t>hê</a:t>
            </a:r>
            <a:r>
              <a:rPr b="1" lang="en" sz="2200">
                <a:solidFill>
                  <a:srgbClr val="000000"/>
                </a:solidFill>
                <a:latin typeface="Arial"/>
                <a:ea typeface="Arial"/>
                <a:cs typeface="Arial"/>
                <a:sym typeface="Arial"/>
              </a:rPr>
              <a:t>m</a:t>
            </a:r>
            <a:r>
              <a:rPr lang="en" sz="2200">
                <a:solidFill>
                  <a:srgbClr val="000000"/>
                </a:solidFill>
                <a:latin typeface="Arial"/>
                <a:ea typeface="Arial"/>
                <a:cs typeface="Arial"/>
                <a:sym typeface="Arial"/>
              </a:rPr>
              <a:t> hay </a:t>
            </a:r>
            <a:r>
              <a:rPr b="1" lang="en" sz="2200">
                <a:solidFill>
                  <a:srgbClr val="000000"/>
                </a:solidFill>
                <a:latin typeface="Arial"/>
                <a:ea typeface="Arial"/>
                <a:cs typeface="Arial"/>
                <a:sym typeface="Arial"/>
              </a:rPr>
              <a:t>không thêm</a:t>
            </a:r>
            <a:r>
              <a:rPr lang="en" sz="2200">
                <a:solidFill>
                  <a:srgbClr val="000000"/>
                </a:solidFill>
                <a:latin typeface="Arial"/>
                <a:ea typeface="Arial"/>
                <a:cs typeface="Arial"/>
                <a:sym typeface="Arial"/>
              </a:rPr>
              <a:t> phần tử vào dãy sẽ ảnh hưởng đến kết quả tối ưu toàn cục.</a:t>
            </a:r>
            <a:endParaRPr sz="2200">
              <a:solidFill>
                <a:srgbClr val="000000"/>
              </a:solidFill>
              <a:latin typeface="Arial"/>
              <a:ea typeface="Arial"/>
              <a:cs typeface="Arial"/>
              <a:sym typeface="Arial"/>
            </a:endParaRPr>
          </a:p>
          <a:p>
            <a:pPr indent="0" lvl="0" marL="457200" rtl="0" algn="l">
              <a:lnSpc>
                <a:spcPct val="115000"/>
              </a:lnSpc>
              <a:spcBef>
                <a:spcPts val="0"/>
              </a:spcBef>
              <a:spcAft>
                <a:spcPts val="0"/>
              </a:spcAft>
              <a:buNone/>
            </a:pPr>
            <a:r>
              <a:t/>
            </a:r>
            <a:endParaRPr sz="2200">
              <a:solidFill>
                <a:srgbClr val="000000"/>
              </a:solidFill>
              <a:latin typeface="Arial"/>
              <a:ea typeface="Arial"/>
              <a:cs typeface="Arial"/>
              <a:sym typeface="Arial"/>
            </a:endParaRPr>
          </a:p>
          <a:p>
            <a:pPr indent="0" lvl="0" marL="0" rtl="0" algn="l">
              <a:lnSpc>
                <a:spcPct val="115000"/>
              </a:lnSpc>
              <a:spcBef>
                <a:spcPts val="0"/>
              </a:spcBef>
              <a:spcAft>
                <a:spcPts val="1200"/>
              </a:spcAft>
              <a:buSzPts val="1800"/>
              <a:buNone/>
            </a:pPr>
            <a:r>
              <a:t/>
            </a:r>
            <a:endParaRPr sz="2200">
              <a:solidFill>
                <a:srgbClr val="000000"/>
              </a:solidFill>
              <a:latin typeface="Arial"/>
              <a:ea typeface="Arial"/>
              <a:cs typeface="Arial"/>
              <a:sym typeface="Arial"/>
            </a:endParaRPr>
          </a:p>
        </p:txBody>
      </p:sp>
      <p:sp>
        <p:nvSpPr>
          <p:cNvPr id="235" name="Google Shape;235;p25"/>
          <p:cNvSpPr txBox="1"/>
          <p:nvPr/>
        </p:nvSpPr>
        <p:spPr>
          <a:xfrm>
            <a:off x="1014150" y="1152425"/>
            <a:ext cx="7115700" cy="677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200"/>
              <a:buFont typeface="Arial"/>
              <a:buNone/>
            </a:pPr>
            <a:r>
              <a:rPr lang="en" sz="3200">
                <a:solidFill>
                  <a:schemeClr val="accent1"/>
                </a:solidFill>
                <a:latin typeface="Times New Roman"/>
                <a:ea typeface="Times New Roman"/>
                <a:cs typeface="Times New Roman"/>
                <a:sym typeface="Times New Roman"/>
              </a:rPr>
              <a:t>Hướng tiếp cận Tham lam</a:t>
            </a:r>
            <a:endParaRPr b="0" i="0" sz="3200" u="none" cap="none" strike="noStrike">
              <a:solidFill>
                <a:schemeClr val="accent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df4b16c7b4_0_6"/>
          <p:cNvSpPr txBox="1"/>
          <p:nvPr>
            <p:ph type="title"/>
          </p:nvPr>
        </p:nvSpPr>
        <p:spPr>
          <a:xfrm>
            <a:off x="311700" y="114800"/>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Times New Roman"/>
                <a:ea typeface="Times New Roman"/>
                <a:cs typeface="Times New Roman"/>
                <a:sym typeface="Times New Roman"/>
              </a:rPr>
              <a:t>2.3 Pattern Recognition</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SzPct val="111111"/>
              <a:buNone/>
            </a:pPr>
            <a:r>
              <a:t/>
            </a:r>
            <a:endParaRPr/>
          </a:p>
        </p:txBody>
      </p:sp>
      <p:sp>
        <p:nvSpPr>
          <p:cNvPr id="241" name="Google Shape;241;gdf4b16c7b4_0_6"/>
          <p:cNvSpPr txBox="1"/>
          <p:nvPr/>
        </p:nvSpPr>
        <p:spPr>
          <a:xfrm>
            <a:off x="1014150" y="712125"/>
            <a:ext cx="7115700" cy="677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200"/>
              <a:buFont typeface="Arial"/>
              <a:buNone/>
            </a:pPr>
            <a:r>
              <a:rPr lang="en" sz="3200">
                <a:solidFill>
                  <a:schemeClr val="accent1"/>
                </a:solidFill>
                <a:latin typeface="Times New Roman"/>
                <a:ea typeface="Times New Roman"/>
                <a:cs typeface="Times New Roman"/>
                <a:sym typeface="Times New Roman"/>
              </a:rPr>
              <a:t>Hướng tiếp cận Quay lui</a:t>
            </a:r>
            <a:endParaRPr b="0" i="0" sz="3200" u="none" cap="none" strike="noStrike">
              <a:solidFill>
                <a:schemeClr val="accent1"/>
              </a:solidFill>
              <a:latin typeface="Times New Roman"/>
              <a:ea typeface="Times New Roman"/>
              <a:cs typeface="Times New Roman"/>
              <a:sym typeface="Times New Roman"/>
            </a:endParaRPr>
          </a:p>
        </p:txBody>
      </p:sp>
      <p:sp>
        <p:nvSpPr>
          <p:cNvPr id="242" name="Google Shape;242;gdf4b16c7b4_0_6"/>
          <p:cNvSpPr txBox="1"/>
          <p:nvPr/>
        </p:nvSpPr>
        <p:spPr>
          <a:xfrm>
            <a:off x="311700" y="1459275"/>
            <a:ext cx="179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A = [10, 25, 12, 13]</a:t>
            </a:r>
            <a:endParaRPr>
              <a:latin typeface="Open Sans"/>
              <a:ea typeface="Open Sans"/>
              <a:cs typeface="Open Sans"/>
              <a:sym typeface="Open Sans"/>
            </a:endParaRPr>
          </a:p>
        </p:txBody>
      </p:sp>
      <p:sp>
        <p:nvSpPr>
          <p:cNvPr id="243" name="Google Shape;243;gdf4b16c7b4_0_6"/>
          <p:cNvSpPr txBox="1"/>
          <p:nvPr/>
        </p:nvSpPr>
        <p:spPr>
          <a:xfrm>
            <a:off x="311700" y="1971325"/>
            <a:ext cx="206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Tham lam: B = [10, 25]</a:t>
            </a:r>
            <a:endParaRPr>
              <a:latin typeface="Open Sans"/>
              <a:ea typeface="Open Sans"/>
              <a:cs typeface="Open Sans"/>
              <a:sym typeface="Open Sans"/>
            </a:endParaRPr>
          </a:p>
        </p:txBody>
      </p:sp>
      <p:pic>
        <p:nvPicPr>
          <p:cNvPr id="244" name="Google Shape;244;gdf4b16c7b4_0_6"/>
          <p:cNvPicPr preferRelativeResize="0"/>
          <p:nvPr/>
        </p:nvPicPr>
        <p:blipFill>
          <a:blip r:embed="rId3">
            <a:alphaModFix/>
          </a:blip>
          <a:stretch>
            <a:fillRect/>
          </a:stretch>
        </p:blipFill>
        <p:spPr>
          <a:xfrm>
            <a:off x="2262925" y="1459275"/>
            <a:ext cx="6921425" cy="29537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df4b16c7b4_0_3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Times New Roman"/>
                <a:ea typeface="Times New Roman"/>
                <a:cs typeface="Times New Roman"/>
                <a:sym typeface="Times New Roman"/>
              </a:rPr>
              <a:t>2.3 Pattern Recognition</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SzPct val="111111"/>
              <a:buNone/>
            </a:pPr>
            <a:r>
              <a:t/>
            </a:r>
            <a:endParaRPr/>
          </a:p>
        </p:txBody>
      </p:sp>
      <p:graphicFrame>
        <p:nvGraphicFramePr>
          <p:cNvPr id="250" name="Google Shape;250;gdf4b16c7b4_0_30"/>
          <p:cNvGraphicFramePr/>
          <p:nvPr/>
        </p:nvGraphicFramePr>
        <p:xfrm>
          <a:off x="762000" y="2057400"/>
          <a:ext cx="3000000" cy="3000000"/>
        </p:xfrm>
        <a:graphic>
          <a:graphicData uri="http://schemas.openxmlformats.org/drawingml/2006/table">
            <a:tbl>
              <a:tblPr>
                <a:noFill/>
                <a:tableStyleId>{9105D80E-A65F-47CA-A20F-2ECCFFD797B4}</a:tableStyleId>
              </a:tblPr>
              <a:tblGrid>
                <a:gridCol w="3819525"/>
                <a:gridCol w="3819525"/>
              </a:tblGrid>
              <a:tr h="838200">
                <a:tc>
                  <a:txBody>
                    <a:bodyPr/>
                    <a:lstStyle/>
                    <a:p>
                      <a:pPr indent="0" lvl="0" marL="0" marR="0" rtl="0" algn="ctr">
                        <a:lnSpc>
                          <a:spcPct val="120000"/>
                        </a:lnSpc>
                        <a:spcBef>
                          <a:spcPts val="0"/>
                        </a:spcBef>
                        <a:spcAft>
                          <a:spcPts val="0"/>
                        </a:spcAft>
                        <a:buClr>
                          <a:srgbClr val="000000"/>
                        </a:buClr>
                        <a:buSzPts val="2400"/>
                        <a:buFont typeface="Arial"/>
                        <a:buNone/>
                      </a:pPr>
                      <a:r>
                        <a:rPr lang="en" sz="2400" u="none" cap="none" strike="noStrike"/>
                        <a:t>Độ phức tạp tính toán</a:t>
                      </a:r>
                      <a:endParaRPr sz="2400" u="none" cap="none" strike="noStrike"/>
                    </a:p>
                  </a:txBody>
                  <a:tcPr marT="95250" marB="95250" marR="95250" marL="952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20000"/>
                        </a:lnSpc>
                        <a:spcBef>
                          <a:spcPts val="0"/>
                        </a:spcBef>
                        <a:spcAft>
                          <a:spcPts val="0"/>
                        </a:spcAft>
                        <a:buClr>
                          <a:srgbClr val="000000"/>
                        </a:buClr>
                        <a:buSzPts val="2400"/>
                        <a:buFont typeface="Arial"/>
                        <a:buNone/>
                      </a:pPr>
                      <a:r>
                        <a:rPr lang="en" sz="2400" u="none" cap="none" strike="noStrike"/>
                        <a:t>Độ phức tạp bộ nhớ</a:t>
                      </a:r>
                      <a:endParaRPr sz="2400" u="none" cap="none" strike="noStrike"/>
                    </a:p>
                  </a:txBody>
                  <a:tcPr marT="95250" marB="95250" marR="95250" marL="952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838200">
                <a:tc>
                  <a:txBody>
                    <a:bodyPr/>
                    <a:lstStyle/>
                    <a:p>
                      <a:pPr indent="0" lvl="0" marL="0" marR="0" rtl="0" algn="ctr">
                        <a:lnSpc>
                          <a:spcPct val="120000"/>
                        </a:lnSpc>
                        <a:spcBef>
                          <a:spcPts val="0"/>
                        </a:spcBef>
                        <a:spcAft>
                          <a:spcPts val="0"/>
                        </a:spcAft>
                        <a:buClr>
                          <a:srgbClr val="000000"/>
                        </a:buClr>
                        <a:buSzPts val="2400"/>
                        <a:buFont typeface="Arial"/>
                        <a:buNone/>
                      </a:pPr>
                      <a:r>
                        <a:rPr lang="en" sz="2400" u="none" cap="none" strike="noStrike"/>
                        <a:t>O(</a:t>
                      </a:r>
                      <a:r>
                        <a:rPr lang="en" sz="2400"/>
                        <a:t>2^n</a:t>
                      </a:r>
                      <a:r>
                        <a:rPr lang="en" sz="2400" u="none" cap="none" strike="noStrike"/>
                        <a:t>)</a:t>
                      </a:r>
                      <a:endParaRPr sz="2400" u="none" cap="none" strike="noStrike"/>
                    </a:p>
                  </a:txBody>
                  <a:tcPr marT="95250" marB="95250" marR="95250" marL="952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20000"/>
                        </a:lnSpc>
                        <a:spcBef>
                          <a:spcPts val="0"/>
                        </a:spcBef>
                        <a:spcAft>
                          <a:spcPts val="0"/>
                        </a:spcAft>
                        <a:buClr>
                          <a:srgbClr val="000000"/>
                        </a:buClr>
                        <a:buSzPts val="2400"/>
                        <a:buFont typeface="Arial"/>
                        <a:buNone/>
                      </a:pPr>
                      <a:r>
                        <a:rPr lang="en" sz="2400" u="none" cap="none" strike="noStrike"/>
                        <a:t>O(N)</a:t>
                      </a:r>
                      <a:endParaRPr sz="2400" u="none" cap="none" strike="noStrike"/>
                    </a:p>
                  </a:txBody>
                  <a:tcPr marT="95250" marB="95250" marR="95250" marL="952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
        <p:nvSpPr>
          <p:cNvPr id="251" name="Google Shape;251;gdf4b16c7b4_0_30"/>
          <p:cNvSpPr txBox="1"/>
          <p:nvPr/>
        </p:nvSpPr>
        <p:spPr>
          <a:xfrm>
            <a:off x="1014150" y="1152425"/>
            <a:ext cx="7115700" cy="677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200"/>
              <a:buFont typeface="Arial"/>
              <a:buNone/>
            </a:pPr>
            <a:r>
              <a:rPr lang="en" sz="3200">
                <a:solidFill>
                  <a:schemeClr val="accent1"/>
                </a:solidFill>
                <a:latin typeface="Times New Roman"/>
                <a:ea typeface="Times New Roman"/>
                <a:cs typeface="Times New Roman"/>
                <a:sym typeface="Times New Roman"/>
              </a:rPr>
              <a:t>Hướng tiếp cận Q</a:t>
            </a:r>
            <a:r>
              <a:rPr lang="en" sz="3200">
                <a:solidFill>
                  <a:schemeClr val="accent1"/>
                </a:solidFill>
                <a:latin typeface="Times New Roman"/>
                <a:ea typeface="Times New Roman"/>
                <a:cs typeface="Times New Roman"/>
                <a:sym typeface="Times New Roman"/>
              </a:rPr>
              <a:t>uay lui</a:t>
            </a:r>
            <a:endParaRPr b="0" i="0" sz="3200" u="none" cap="none" strike="noStrike">
              <a:solidFill>
                <a:schemeClr val="accent1"/>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Times New Roman"/>
                <a:ea typeface="Times New Roman"/>
                <a:cs typeface="Times New Roman"/>
                <a:sym typeface="Times New Roman"/>
              </a:rPr>
              <a:t>2.3 Pattern Recognition</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SzPct val="111111"/>
              <a:buNone/>
            </a:pPr>
            <a:r>
              <a:t/>
            </a:r>
            <a:endParaRPr/>
          </a:p>
        </p:txBody>
      </p:sp>
      <p:sp>
        <p:nvSpPr>
          <p:cNvPr id="257" name="Google Shape;257;p36"/>
          <p:cNvSpPr txBox="1"/>
          <p:nvPr>
            <p:ph idx="1" type="body"/>
          </p:nvPr>
        </p:nvSpPr>
        <p:spPr>
          <a:xfrm>
            <a:off x="311700" y="1261200"/>
            <a:ext cx="8520600" cy="31719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38000"/>
              </a:lnSpc>
              <a:spcBef>
                <a:spcPts val="0"/>
              </a:spcBef>
              <a:spcAft>
                <a:spcPts val="0"/>
              </a:spcAft>
              <a:buSzPct val="88452"/>
              <a:buNone/>
            </a:pPr>
            <a:r>
              <a:rPr lang="en" sz="2200">
                <a:solidFill>
                  <a:srgbClr val="000000"/>
                </a:solidFill>
                <a:latin typeface="Arial"/>
                <a:ea typeface="Arial"/>
                <a:cs typeface="Arial"/>
                <a:sym typeface="Arial"/>
              </a:rPr>
              <a:t>Giả sử đang xét đến phần tử thứ i c</a:t>
            </a:r>
            <a:r>
              <a:rPr lang="en" sz="2200">
                <a:solidFill>
                  <a:srgbClr val="000000"/>
                </a:solidFill>
                <a:latin typeface="Arial"/>
                <a:ea typeface="Arial"/>
                <a:cs typeface="Arial"/>
                <a:sym typeface="Arial"/>
              </a:rPr>
              <a:t>ủa dãy N phần tử</a:t>
            </a:r>
            <a:r>
              <a:rPr lang="en" sz="2200">
                <a:solidFill>
                  <a:srgbClr val="000000"/>
                </a:solidFill>
                <a:latin typeface="Arial"/>
                <a:ea typeface="Arial"/>
                <a:cs typeface="Arial"/>
                <a:sym typeface="Arial"/>
              </a:rPr>
              <a:t>, dãy c</a:t>
            </a:r>
            <a:r>
              <a:rPr lang="en" sz="2200">
                <a:solidFill>
                  <a:srgbClr val="000000"/>
                </a:solidFill>
                <a:latin typeface="Arial"/>
                <a:ea typeface="Arial"/>
                <a:cs typeface="Arial"/>
                <a:sym typeface="Arial"/>
              </a:rPr>
              <a:t>on tăng</a:t>
            </a:r>
            <a:r>
              <a:rPr lang="en" sz="2200">
                <a:solidFill>
                  <a:srgbClr val="000000"/>
                </a:solidFill>
                <a:latin typeface="Arial"/>
                <a:ea typeface="Arial"/>
                <a:cs typeface="Arial"/>
                <a:sym typeface="Arial"/>
              </a:rPr>
              <a:t> đang xét có k phần tử và dãy con tăng dài nhất mà thuật toán tìm được hiện tại có độ dài k* phần tử.</a:t>
            </a:r>
            <a:endParaRPr sz="22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22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2200">
                <a:solidFill>
                  <a:srgbClr val="000000"/>
                </a:solidFill>
                <a:latin typeface="Arial"/>
                <a:ea typeface="Arial"/>
                <a:cs typeface="Arial"/>
                <a:sym typeface="Arial"/>
              </a:rPr>
              <a:t>k - i + N &lt; k*</a:t>
            </a:r>
            <a:r>
              <a:rPr lang="en" sz="2200">
                <a:solidFill>
                  <a:srgbClr val="000000"/>
                </a:solidFill>
                <a:latin typeface="Arial"/>
                <a:ea typeface="Arial"/>
                <a:cs typeface="Arial"/>
                <a:sym typeface="Arial"/>
              </a:rPr>
              <a:t> </a:t>
            </a:r>
            <a:r>
              <a:rPr lang="en" sz="2200">
                <a:solidFill>
                  <a:srgbClr val="000000"/>
                </a:solidFill>
                <a:latin typeface="Arial"/>
                <a:ea typeface="Arial"/>
                <a:cs typeface="Arial"/>
                <a:sym typeface="Arial"/>
              </a:rPr>
              <a:t>(t</a:t>
            </a:r>
            <a:r>
              <a:rPr lang="en" sz="2200">
                <a:solidFill>
                  <a:srgbClr val="000000"/>
                </a:solidFill>
                <a:latin typeface="Arial"/>
                <a:ea typeface="Arial"/>
                <a:cs typeface="Arial"/>
                <a:sym typeface="Arial"/>
              </a:rPr>
              <a:t>ổng số phần tử dãy tăng dần và số phần tử chưa xét</a:t>
            </a:r>
            <a:r>
              <a:rPr lang="en" sz="2200">
                <a:solidFill>
                  <a:srgbClr val="000000"/>
                </a:solidFill>
                <a:latin typeface="Arial"/>
                <a:ea typeface="Arial"/>
                <a:cs typeface="Arial"/>
                <a:sym typeface="Arial"/>
              </a:rPr>
              <a:t>)</a:t>
            </a:r>
            <a:endParaRPr sz="22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2200">
                <a:solidFill>
                  <a:srgbClr val="000000"/>
                </a:solidFill>
                <a:latin typeface="Arial"/>
                <a:ea typeface="Arial"/>
                <a:cs typeface="Arial"/>
                <a:sym typeface="Arial"/>
              </a:rPr>
              <a:t>⇒ Dãy hiện tại chắc chắn không thể trở thành đáp án tối ưu</a:t>
            </a:r>
            <a:endParaRPr sz="22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2200">
                <a:solidFill>
                  <a:srgbClr val="000000"/>
                </a:solidFill>
                <a:latin typeface="Arial"/>
                <a:ea typeface="Arial"/>
                <a:cs typeface="Arial"/>
                <a:sym typeface="Arial"/>
              </a:rPr>
              <a:t>⇒ Bỏ qua branch đang xét.</a:t>
            </a:r>
            <a:endParaRPr sz="2200">
              <a:solidFill>
                <a:srgbClr val="000000"/>
              </a:solidFill>
              <a:latin typeface="Arial"/>
              <a:ea typeface="Arial"/>
              <a:cs typeface="Arial"/>
              <a:sym typeface="Arial"/>
            </a:endParaRPr>
          </a:p>
          <a:p>
            <a:pPr indent="0" lvl="0" marL="0" rtl="0" algn="l">
              <a:lnSpc>
                <a:spcPct val="115000"/>
              </a:lnSpc>
              <a:spcBef>
                <a:spcPts val="0"/>
              </a:spcBef>
              <a:spcAft>
                <a:spcPts val="1200"/>
              </a:spcAft>
              <a:buSzPct val="88452"/>
              <a:buNone/>
            </a:pPr>
            <a:r>
              <a:t/>
            </a:r>
            <a:endParaRPr b="1" sz="2200">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gdf86c56afc_0_0"/>
          <p:cNvSpPr txBox="1"/>
          <p:nvPr>
            <p:ph type="title"/>
          </p:nvPr>
        </p:nvSpPr>
        <p:spPr>
          <a:xfrm>
            <a:off x="311700" y="0"/>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Times New Roman"/>
                <a:ea typeface="Times New Roman"/>
                <a:cs typeface="Times New Roman"/>
                <a:sym typeface="Times New Roman"/>
              </a:rPr>
              <a:t>2.3 Pattern Recognition</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SzPct val="111111"/>
              <a:buNone/>
            </a:pPr>
            <a:r>
              <a:t/>
            </a:r>
            <a:endParaRPr/>
          </a:p>
        </p:txBody>
      </p:sp>
      <p:sp>
        <p:nvSpPr>
          <p:cNvPr id="263" name="Google Shape;263;gdf86c56afc_0_0"/>
          <p:cNvSpPr txBox="1"/>
          <p:nvPr/>
        </p:nvSpPr>
        <p:spPr>
          <a:xfrm>
            <a:off x="1014150" y="626550"/>
            <a:ext cx="7115700" cy="631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200"/>
              <a:buFont typeface="Arial"/>
              <a:buNone/>
            </a:pPr>
            <a:r>
              <a:rPr lang="en" sz="2900">
                <a:solidFill>
                  <a:schemeClr val="accent1"/>
                </a:solidFill>
                <a:latin typeface="Times New Roman"/>
                <a:ea typeface="Times New Roman"/>
                <a:cs typeface="Times New Roman"/>
                <a:sym typeface="Times New Roman"/>
              </a:rPr>
              <a:t>Hướng tiếp cận Nh</a:t>
            </a:r>
            <a:r>
              <a:rPr lang="en" sz="2900">
                <a:solidFill>
                  <a:schemeClr val="accent1"/>
                </a:solidFill>
                <a:latin typeface="Times New Roman"/>
                <a:ea typeface="Times New Roman"/>
                <a:cs typeface="Times New Roman"/>
                <a:sym typeface="Times New Roman"/>
              </a:rPr>
              <a:t>ánh cận</a:t>
            </a:r>
            <a:endParaRPr b="0" i="0" sz="2900" u="none" cap="none" strike="noStrike">
              <a:solidFill>
                <a:schemeClr val="accent1"/>
              </a:solidFill>
              <a:latin typeface="Times New Roman"/>
              <a:ea typeface="Times New Roman"/>
              <a:cs typeface="Times New Roman"/>
              <a:sym typeface="Times New Roman"/>
            </a:endParaRPr>
          </a:p>
        </p:txBody>
      </p:sp>
      <p:sp>
        <p:nvSpPr>
          <p:cNvPr id="264" name="Google Shape;264;gdf86c56afc_0_0"/>
          <p:cNvSpPr txBox="1"/>
          <p:nvPr/>
        </p:nvSpPr>
        <p:spPr>
          <a:xfrm>
            <a:off x="311700" y="1257750"/>
            <a:ext cx="21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A = [10, 25, 12, 13, 15]</a:t>
            </a:r>
            <a:endParaRPr>
              <a:latin typeface="Open Sans"/>
              <a:ea typeface="Open Sans"/>
              <a:cs typeface="Open Sans"/>
              <a:sym typeface="Open Sans"/>
            </a:endParaRPr>
          </a:p>
        </p:txBody>
      </p:sp>
      <p:pic>
        <p:nvPicPr>
          <p:cNvPr id="265" name="Google Shape;265;gdf86c56afc_0_0"/>
          <p:cNvPicPr preferRelativeResize="0"/>
          <p:nvPr/>
        </p:nvPicPr>
        <p:blipFill>
          <a:blip r:embed="rId3">
            <a:alphaModFix/>
          </a:blip>
          <a:stretch>
            <a:fillRect/>
          </a:stretch>
        </p:blipFill>
        <p:spPr>
          <a:xfrm>
            <a:off x="159300" y="1536550"/>
            <a:ext cx="8795240" cy="297922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b6c9e89977_0_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Times New Roman"/>
                <a:ea typeface="Times New Roman"/>
                <a:cs typeface="Times New Roman"/>
                <a:sym typeface="Times New Roman"/>
              </a:rPr>
              <a:t>2.3 Pattern Recognition</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SzPct val="111111"/>
              <a:buNone/>
            </a:pPr>
            <a:r>
              <a:t/>
            </a:r>
            <a:endParaRPr/>
          </a:p>
        </p:txBody>
      </p:sp>
      <p:graphicFrame>
        <p:nvGraphicFramePr>
          <p:cNvPr id="271" name="Google Shape;271;gb6c9e89977_0_4"/>
          <p:cNvGraphicFramePr/>
          <p:nvPr/>
        </p:nvGraphicFramePr>
        <p:xfrm>
          <a:off x="762000" y="2057400"/>
          <a:ext cx="3000000" cy="3000000"/>
        </p:xfrm>
        <a:graphic>
          <a:graphicData uri="http://schemas.openxmlformats.org/drawingml/2006/table">
            <a:tbl>
              <a:tblPr>
                <a:noFill/>
                <a:tableStyleId>{9105D80E-A65F-47CA-A20F-2ECCFFD797B4}</a:tableStyleId>
              </a:tblPr>
              <a:tblGrid>
                <a:gridCol w="3819525"/>
                <a:gridCol w="3819525"/>
              </a:tblGrid>
              <a:tr h="838200">
                <a:tc>
                  <a:txBody>
                    <a:bodyPr/>
                    <a:lstStyle/>
                    <a:p>
                      <a:pPr indent="0" lvl="0" marL="0" marR="0" rtl="0" algn="ctr">
                        <a:lnSpc>
                          <a:spcPct val="120000"/>
                        </a:lnSpc>
                        <a:spcBef>
                          <a:spcPts val="0"/>
                        </a:spcBef>
                        <a:spcAft>
                          <a:spcPts val="0"/>
                        </a:spcAft>
                        <a:buClr>
                          <a:srgbClr val="000000"/>
                        </a:buClr>
                        <a:buSzPts val="2400"/>
                        <a:buFont typeface="Arial"/>
                        <a:buNone/>
                      </a:pPr>
                      <a:r>
                        <a:rPr lang="en" sz="2400" u="none" cap="none" strike="noStrike"/>
                        <a:t>Độ phức tạp tính toán</a:t>
                      </a:r>
                      <a:endParaRPr sz="2400" u="none" cap="none" strike="noStrike"/>
                    </a:p>
                  </a:txBody>
                  <a:tcPr marT="95250" marB="95250" marR="95250" marL="952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20000"/>
                        </a:lnSpc>
                        <a:spcBef>
                          <a:spcPts val="0"/>
                        </a:spcBef>
                        <a:spcAft>
                          <a:spcPts val="0"/>
                        </a:spcAft>
                        <a:buClr>
                          <a:srgbClr val="000000"/>
                        </a:buClr>
                        <a:buSzPts val="2400"/>
                        <a:buFont typeface="Arial"/>
                        <a:buNone/>
                      </a:pPr>
                      <a:r>
                        <a:rPr lang="en" sz="2400" u="none" cap="none" strike="noStrike"/>
                        <a:t>Độ phức tạp bộ nhớ</a:t>
                      </a:r>
                      <a:endParaRPr sz="2400" u="none" cap="none" strike="noStrike"/>
                    </a:p>
                  </a:txBody>
                  <a:tcPr marT="95250" marB="95250" marR="95250" marL="952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838200">
                <a:tc>
                  <a:txBody>
                    <a:bodyPr/>
                    <a:lstStyle/>
                    <a:p>
                      <a:pPr indent="0" lvl="0" marL="0" marR="0" rtl="0" algn="ctr">
                        <a:lnSpc>
                          <a:spcPct val="120000"/>
                        </a:lnSpc>
                        <a:spcBef>
                          <a:spcPts val="0"/>
                        </a:spcBef>
                        <a:spcAft>
                          <a:spcPts val="0"/>
                        </a:spcAft>
                        <a:buClr>
                          <a:srgbClr val="000000"/>
                        </a:buClr>
                        <a:buSzPts val="2400"/>
                        <a:buFont typeface="Arial"/>
                        <a:buNone/>
                      </a:pPr>
                      <a:r>
                        <a:rPr lang="en" sz="2400" u="none" cap="none" strike="noStrike"/>
                        <a:t>O(</a:t>
                      </a:r>
                      <a:r>
                        <a:rPr lang="en" sz="2400"/>
                        <a:t>2</a:t>
                      </a:r>
                      <a:r>
                        <a:rPr baseline="30000" lang="en" sz="2400"/>
                        <a:t>N</a:t>
                      </a:r>
                      <a:r>
                        <a:rPr lang="en" sz="2400" u="none" cap="none" strike="noStrike"/>
                        <a:t>)</a:t>
                      </a:r>
                      <a:endParaRPr baseline="30000" sz="2400" u="none" cap="none" strike="noStrike"/>
                    </a:p>
                  </a:txBody>
                  <a:tcPr marT="95250" marB="95250" marR="95250" marL="952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20000"/>
                        </a:lnSpc>
                        <a:spcBef>
                          <a:spcPts val="0"/>
                        </a:spcBef>
                        <a:spcAft>
                          <a:spcPts val="0"/>
                        </a:spcAft>
                        <a:buClr>
                          <a:srgbClr val="000000"/>
                        </a:buClr>
                        <a:buSzPts val="2400"/>
                        <a:buFont typeface="Arial"/>
                        <a:buNone/>
                      </a:pPr>
                      <a:r>
                        <a:rPr lang="en" sz="2400" u="none" cap="none" strike="noStrike"/>
                        <a:t>O(N)</a:t>
                      </a:r>
                      <a:endParaRPr sz="2400" u="none" cap="none" strike="noStrike"/>
                    </a:p>
                  </a:txBody>
                  <a:tcPr marT="95250" marB="95250" marR="95250" marL="952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
        <p:nvSpPr>
          <p:cNvPr id="272" name="Google Shape;272;gb6c9e89977_0_4"/>
          <p:cNvSpPr txBox="1"/>
          <p:nvPr/>
        </p:nvSpPr>
        <p:spPr>
          <a:xfrm>
            <a:off x="1014150" y="1152425"/>
            <a:ext cx="7115700" cy="677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200"/>
              <a:buFont typeface="Arial"/>
              <a:buNone/>
            </a:pPr>
            <a:r>
              <a:rPr lang="en" sz="3200">
                <a:solidFill>
                  <a:schemeClr val="accent1"/>
                </a:solidFill>
                <a:latin typeface="Times New Roman"/>
                <a:ea typeface="Times New Roman"/>
                <a:cs typeface="Times New Roman"/>
                <a:sym typeface="Times New Roman"/>
              </a:rPr>
              <a:t>Hướng tiếp cận </a:t>
            </a:r>
            <a:r>
              <a:rPr lang="en" sz="3200">
                <a:solidFill>
                  <a:schemeClr val="accent1"/>
                </a:solidFill>
                <a:latin typeface="Times New Roman"/>
                <a:ea typeface="Times New Roman"/>
                <a:cs typeface="Times New Roman"/>
                <a:sym typeface="Times New Roman"/>
              </a:rPr>
              <a:t>Nhánh cận</a:t>
            </a:r>
            <a:endParaRPr b="0" i="0" sz="3200" u="none" cap="none" strike="noStrike">
              <a:solidFill>
                <a:schemeClr val="accent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434340" lvl="0" marL="457200" rtl="0" algn="l">
              <a:lnSpc>
                <a:spcPct val="100000"/>
              </a:lnSpc>
              <a:spcBef>
                <a:spcPts val="0"/>
              </a:spcBef>
              <a:spcAft>
                <a:spcPts val="0"/>
              </a:spcAft>
              <a:buSzPct val="100000"/>
              <a:buFont typeface="Times New Roman"/>
              <a:buAutoNum type="arabicPeriod"/>
            </a:pPr>
            <a:r>
              <a:rPr lang="en">
                <a:latin typeface="Times New Roman"/>
                <a:ea typeface="Times New Roman"/>
                <a:cs typeface="Times New Roman"/>
                <a:sym typeface="Times New Roman"/>
              </a:rPr>
              <a:t>ÔN TẬP</a:t>
            </a:r>
            <a:endParaRPr>
              <a:latin typeface="Times New Roman"/>
              <a:ea typeface="Times New Roman"/>
              <a:cs typeface="Times New Roman"/>
              <a:sym typeface="Times New Roman"/>
            </a:endParaRPr>
          </a:p>
        </p:txBody>
      </p:sp>
      <p:pic>
        <p:nvPicPr>
          <p:cNvPr id="88" name="Google Shape;88;p4"/>
          <p:cNvPicPr preferRelativeResize="0"/>
          <p:nvPr/>
        </p:nvPicPr>
        <p:blipFill rotWithShape="1">
          <a:blip r:embed="rId3">
            <a:alphaModFix/>
          </a:blip>
          <a:srcRect b="0" l="0" r="0" t="0"/>
          <a:stretch/>
        </p:blipFill>
        <p:spPr>
          <a:xfrm>
            <a:off x="1433463" y="1102400"/>
            <a:ext cx="6277066" cy="35308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b6c9e89977_0_1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Times New Roman"/>
                <a:ea typeface="Times New Roman"/>
                <a:cs typeface="Times New Roman"/>
                <a:sym typeface="Times New Roman"/>
              </a:rPr>
              <a:t>2.3 Pattern Recognition</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SzPct val="111111"/>
              <a:buNone/>
            </a:pPr>
            <a:r>
              <a:t/>
            </a:r>
            <a:endParaRPr/>
          </a:p>
        </p:txBody>
      </p:sp>
      <p:pic>
        <p:nvPicPr>
          <p:cNvPr id="278" name="Google Shape;278;gb6c9e89977_0_12"/>
          <p:cNvPicPr preferRelativeResize="0"/>
          <p:nvPr/>
        </p:nvPicPr>
        <p:blipFill rotWithShape="1">
          <a:blip r:embed="rId3">
            <a:alphaModFix/>
          </a:blip>
          <a:srcRect b="0" l="0" r="0" t="0"/>
          <a:stretch/>
        </p:blipFill>
        <p:spPr>
          <a:xfrm>
            <a:off x="2033575" y="1270588"/>
            <a:ext cx="5076825" cy="2181225"/>
          </a:xfrm>
          <a:prstGeom prst="rect">
            <a:avLst/>
          </a:prstGeom>
          <a:noFill/>
          <a:ln>
            <a:noFill/>
          </a:ln>
        </p:spPr>
      </p:pic>
      <p:sp>
        <p:nvSpPr>
          <p:cNvPr id="279" name="Google Shape;279;gb6c9e89977_0_12"/>
          <p:cNvSpPr txBox="1"/>
          <p:nvPr/>
        </p:nvSpPr>
        <p:spPr>
          <a:xfrm>
            <a:off x="1014150" y="1152425"/>
            <a:ext cx="7115700" cy="677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chemeClr val="accent1"/>
              </a:solidFill>
              <a:latin typeface="Times New Roman"/>
              <a:ea typeface="Times New Roman"/>
              <a:cs typeface="Times New Roman"/>
              <a:sym typeface="Times New Roman"/>
            </a:endParaRPr>
          </a:p>
        </p:txBody>
      </p:sp>
      <p:sp>
        <p:nvSpPr>
          <p:cNvPr id="280" name="Google Shape;280;gb6c9e89977_0_12"/>
          <p:cNvSpPr/>
          <p:nvPr/>
        </p:nvSpPr>
        <p:spPr>
          <a:xfrm>
            <a:off x="1985200" y="1112925"/>
            <a:ext cx="4531800" cy="2526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gb6c9e89977_0_12"/>
          <p:cNvSpPr txBox="1"/>
          <p:nvPr/>
        </p:nvSpPr>
        <p:spPr>
          <a:xfrm>
            <a:off x="1985251" y="3719775"/>
            <a:ext cx="53940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Open Sans"/>
                <a:ea typeface="Open Sans"/>
                <a:cs typeface="Open Sans"/>
                <a:sym typeface="Open Sans"/>
              </a:rPr>
              <a:t>Nếu tại mỗi phần tử liền trước đều biết được độ dài chuỗi con tăng (tính tới thời vị trí hiện tại)</a:t>
            </a:r>
            <a:endParaRPr sz="1600">
              <a:latin typeface="Open Sans"/>
              <a:ea typeface="Open Sans"/>
              <a:cs typeface="Open Sans"/>
              <a:sym typeface="Open Sans"/>
            </a:endParaRPr>
          </a:p>
          <a:p>
            <a:pPr indent="0" lvl="0" marL="0" rtl="0" algn="l">
              <a:spcBef>
                <a:spcPts val="0"/>
              </a:spcBef>
              <a:spcAft>
                <a:spcPts val="0"/>
              </a:spcAft>
              <a:buNone/>
            </a:pPr>
            <a:r>
              <a:rPr lang="en" sz="1600">
                <a:latin typeface="Open Sans"/>
                <a:ea typeface="Open Sans"/>
                <a:cs typeface="Open Sans"/>
                <a:sym typeface="Open Sans"/>
              </a:rPr>
              <a:t>=&gt; có thể tìm được độ dài tối đa đến phần tử hiện tại</a:t>
            </a:r>
            <a:endParaRPr sz="1600">
              <a:latin typeface="Open Sans"/>
              <a:ea typeface="Open Sans"/>
              <a:cs typeface="Open Sans"/>
              <a:sym typeface="Open Sans"/>
            </a:endParaRPr>
          </a:p>
          <a:p>
            <a:pPr indent="0" lvl="0" marL="0" rtl="0" algn="l">
              <a:spcBef>
                <a:spcPts val="0"/>
              </a:spcBef>
              <a:spcAft>
                <a:spcPts val="0"/>
              </a:spcAft>
              <a:buNone/>
            </a:pPr>
            <a:r>
              <a:rPr lang="en" sz="1600">
                <a:latin typeface="Open Sans"/>
                <a:ea typeface="Open Sans"/>
                <a:cs typeface="Open Sans"/>
                <a:sym typeface="Open Sans"/>
              </a:rPr>
              <a:t>=&gt; Bài toán con gối nhau?</a:t>
            </a:r>
            <a:endParaRPr sz="1600">
              <a:latin typeface="Open Sans"/>
              <a:ea typeface="Open Sans"/>
              <a:cs typeface="Open Sans"/>
              <a:sym typeface="Open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Times New Roman"/>
                <a:ea typeface="Times New Roman"/>
                <a:cs typeface="Times New Roman"/>
                <a:sym typeface="Times New Roman"/>
              </a:rPr>
              <a:t>2.3 Pattern Recognition</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SzPct val="111111"/>
              <a:buNone/>
            </a:pPr>
            <a:r>
              <a:t/>
            </a:r>
            <a:endParaRPr/>
          </a:p>
        </p:txBody>
      </p:sp>
      <p:sp>
        <p:nvSpPr>
          <p:cNvPr id="287" name="Google Shape;287;p40"/>
          <p:cNvSpPr txBox="1"/>
          <p:nvPr/>
        </p:nvSpPr>
        <p:spPr>
          <a:xfrm>
            <a:off x="1014150" y="1152425"/>
            <a:ext cx="7115700" cy="677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200"/>
              <a:buFont typeface="Arial"/>
              <a:buNone/>
            </a:pPr>
            <a:r>
              <a:rPr b="0" i="0" lang="en" sz="3200" u="none" cap="none" strike="noStrike">
                <a:solidFill>
                  <a:schemeClr val="accent1"/>
                </a:solidFill>
                <a:latin typeface="Times New Roman"/>
                <a:ea typeface="Times New Roman"/>
                <a:cs typeface="Times New Roman"/>
                <a:sym typeface="Times New Roman"/>
              </a:rPr>
              <a:t>Hướng tiếp cận </a:t>
            </a:r>
            <a:r>
              <a:rPr lang="en" sz="3200">
                <a:solidFill>
                  <a:schemeClr val="accent1"/>
                </a:solidFill>
                <a:latin typeface="Times New Roman"/>
                <a:ea typeface="Times New Roman"/>
                <a:cs typeface="Times New Roman"/>
                <a:sym typeface="Times New Roman"/>
              </a:rPr>
              <a:t>Quy hoạch động</a:t>
            </a:r>
            <a:endParaRPr b="0" i="0" sz="3200" u="none" cap="none" strike="noStrike">
              <a:solidFill>
                <a:schemeClr val="accent1"/>
              </a:solidFill>
              <a:latin typeface="Times New Roman"/>
              <a:ea typeface="Times New Roman"/>
              <a:cs typeface="Times New Roman"/>
              <a:sym typeface="Times New Roman"/>
            </a:endParaRPr>
          </a:p>
        </p:txBody>
      </p:sp>
      <p:sp>
        <p:nvSpPr>
          <p:cNvPr id="288" name="Google Shape;288;p40"/>
          <p:cNvSpPr txBox="1"/>
          <p:nvPr/>
        </p:nvSpPr>
        <p:spPr>
          <a:xfrm>
            <a:off x="311700" y="2060250"/>
            <a:ext cx="8590800" cy="1302300"/>
          </a:xfrm>
          <a:prstGeom prst="rect">
            <a:avLst/>
          </a:prstGeom>
          <a:noFill/>
          <a:ln>
            <a:noFill/>
          </a:ln>
        </p:spPr>
        <p:txBody>
          <a:bodyPr anchorCtr="0" anchor="t" bIns="91425" lIns="91425" spcFirstLastPara="1" rIns="91425" wrap="square" tIns="91425">
            <a:spAutoFit/>
          </a:bodyPr>
          <a:lstStyle/>
          <a:p>
            <a:pPr indent="-368300" lvl="0" marL="457200" marR="0" rtl="0" algn="l">
              <a:lnSpc>
                <a:spcPct val="115000"/>
              </a:lnSpc>
              <a:spcBef>
                <a:spcPts val="0"/>
              </a:spcBef>
              <a:spcAft>
                <a:spcPts val="0"/>
              </a:spcAft>
              <a:buClr>
                <a:srgbClr val="000000"/>
              </a:buClr>
              <a:buSzPts val="2200"/>
              <a:buFont typeface="Arial"/>
              <a:buChar char="●"/>
            </a:pPr>
            <a:r>
              <a:rPr b="0" i="0" lang="en" sz="2200" u="none" cap="none" strike="noStrike">
                <a:solidFill>
                  <a:srgbClr val="000000"/>
                </a:solidFill>
                <a:latin typeface="Arial"/>
                <a:ea typeface="Arial"/>
                <a:cs typeface="Arial"/>
                <a:sym typeface="Arial"/>
              </a:rPr>
              <a:t>Gọi f</a:t>
            </a:r>
            <a:r>
              <a:rPr b="0" baseline="-25000" i="0" lang="en" sz="2200" u="none" cap="none" strike="noStrike">
                <a:solidFill>
                  <a:srgbClr val="000000"/>
                </a:solidFill>
                <a:latin typeface="Arial"/>
                <a:ea typeface="Arial"/>
                <a:cs typeface="Arial"/>
                <a:sym typeface="Arial"/>
              </a:rPr>
              <a:t>i</a:t>
            </a:r>
            <a:r>
              <a:rPr b="0" i="0" lang="en" sz="2200" u="none" cap="none" strike="noStrike">
                <a:solidFill>
                  <a:srgbClr val="000000"/>
                </a:solidFill>
                <a:latin typeface="Arial"/>
                <a:ea typeface="Arial"/>
                <a:cs typeface="Arial"/>
                <a:sym typeface="Arial"/>
              </a:rPr>
              <a:t> là dãy con tăng dài nhất có phần tử cuối cùng là a</a:t>
            </a:r>
            <a:r>
              <a:rPr b="0" baseline="-25000" i="0" lang="en" sz="2200" u="none" cap="none" strike="noStrike">
                <a:solidFill>
                  <a:srgbClr val="000000"/>
                </a:solidFill>
                <a:latin typeface="Arial"/>
                <a:ea typeface="Arial"/>
                <a:cs typeface="Arial"/>
                <a:sym typeface="Arial"/>
              </a:rPr>
              <a:t>i</a:t>
            </a:r>
            <a:r>
              <a:rPr b="0" i="0" lang="en" sz="2200" u="none" cap="none" strike="noStrike">
                <a:solidFill>
                  <a:srgbClr val="000000"/>
                </a:solidFill>
                <a:latin typeface="Arial"/>
                <a:ea typeface="Arial"/>
                <a:cs typeface="Arial"/>
                <a:sym typeface="Arial"/>
              </a:rPr>
              <a:t>.</a:t>
            </a:r>
            <a:endParaRPr b="0" i="0" sz="2200" u="none" cap="none" strike="noStrike">
              <a:solidFill>
                <a:srgbClr val="000000"/>
              </a:solidFill>
              <a:latin typeface="Arial"/>
              <a:ea typeface="Arial"/>
              <a:cs typeface="Arial"/>
              <a:sym typeface="Arial"/>
            </a:endParaRPr>
          </a:p>
          <a:p>
            <a:pPr indent="-368300" lvl="0" marL="457200" marR="0" rtl="0" algn="l">
              <a:lnSpc>
                <a:spcPct val="115000"/>
              </a:lnSpc>
              <a:spcBef>
                <a:spcPts val="0"/>
              </a:spcBef>
              <a:spcAft>
                <a:spcPts val="0"/>
              </a:spcAft>
              <a:buClr>
                <a:srgbClr val="000000"/>
              </a:buClr>
              <a:buSzPts val="2200"/>
              <a:buFont typeface="Arial"/>
              <a:buChar char="●"/>
            </a:pPr>
            <a:r>
              <a:rPr b="0" i="0" lang="en" sz="2200" u="none" cap="none" strike="noStrike">
                <a:solidFill>
                  <a:srgbClr val="000000"/>
                </a:solidFill>
                <a:latin typeface="Arial"/>
                <a:ea typeface="Arial"/>
                <a:cs typeface="Arial"/>
                <a:sym typeface="Arial"/>
              </a:rPr>
              <a:t>Ta có f</a:t>
            </a:r>
            <a:r>
              <a:rPr b="0" baseline="-25000" i="0" lang="en" sz="2200" u="none" cap="none" strike="noStrike">
                <a:solidFill>
                  <a:srgbClr val="000000"/>
                </a:solidFill>
                <a:latin typeface="Arial"/>
                <a:ea typeface="Arial"/>
                <a:cs typeface="Arial"/>
                <a:sym typeface="Arial"/>
              </a:rPr>
              <a:t>i</a:t>
            </a:r>
            <a:r>
              <a:rPr b="0" i="0" lang="en" sz="2200" u="none" cap="none" strike="noStrike">
                <a:solidFill>
                  <a:srgbClr val="000000"/>
                </a:solidFill>
                <a:latin typeface="Arial"/>
                <a:ea typeface="Arial"/>
                <a:cs typeface="Arial"/>
                <a:sym typeface="Arial"/>
              </a:rPr>
              <a:t> = max(f</a:t>
            </a:r>
            <a:r>
              <a:rPr b="0" baseline="-25000" i="0" lang="en" sz="2200" u="none" cap="none" strike="noStrike">
                <a:solidFill>
                  <a:srgbClr val="000000"/>
                </a:solidFill>
                <a:latin typeface="Arial"/>
                <a:ea typeface="Arial"/>
                <a:cs typeface="Arial"/>
                <a:sym typeface="Arial"/>
              </a:rPr>
              <a:t>j</a:t>
            </a:r>
            <a:r>
              <a:rPr b="0" i="0" lang="en" sz="2200" u="none" cap="none" strike="noStrike">
                <a:solidFill>
                  <a:srgbClr val="000000"/>
                </a:solidFill>
                <a:latin typeface="Arial"/>
                <a:ea typeface="Arial"/>
                <a:cs typeface="Arial"/>
                <a:sym typeface="Arial"/>
              </a:rPr>
              <a:t>) + 1,	∀ j&lt;i và a</a:t>
            </a:r>
            <a:r>
              <a:rPr b="0" baseline="-25000" i="0" lang="en" sz="2200" u="none" cap="none" strike="noStrike">
                <a:solidFill>
                  <a:srgbClr val="000000"/>
                </a:solidFill>
                <a:latin typeface="Arial"/>
                <a:ea typeface="Arial"/>
                <a:cs typeface="Arial"/>
                <a:sym typeface="Arial"/>
              </a:rPr>
              <a:t>j</a:t>
            </a:r>
            <a:r>
              <a:rPr b="0" i="0" lang="en" sz="2200" u="none" cap="none" strike="noStrike">
                <a:solidFill>
                  <a:srgbClr val="000000"/>
                </a:solidFill>
                <a:latin typeface="Arial"/>
                <a:ea typeface="Arial"/>
                <a:cs typeface="Arial"/>
                <a:sym typeface="Arial"/>
              </a:rPr>
              <a:t>&lt;a</a:t>
            </a:r>
            <a:r>
              <a:rPr b="0" baseline="-25000" i="0" lang="en" sz="2200" u="none" cap="none" strike="noStrike">
                <a:solidFill>
                  <a:srgbClr val="000000"/>
                </a:solidFill>
                <a:latin typeface="Arial"/>
                <a:ea typeface="Arial"/>
                <a:cs typeface="Arial"/>
                <a:sym typeface="Arial"/>
              </a:rPr>
              <a:t>i</a:t>
            </a:r>
            <a:r>
              <a:rPr b="0" i="0" lang="en" sz="2200" u="none" cap="none" strike="noStrike">
                <a:solidFill>
                  <a:srgbClr val="000000"/>
                </a:solidFill>
                <a:latin typeface="Arial"/>
                <a:ea typeface="Arial"/>
                <a:cs typeface="Arial"/>
                <a:sym typeface="Arial"/>
              </a:rPr>
              <a:t>.</a:t>
            </a:r>
            <a:endParaRPr b="0" i="0" sz="2200" u="none" cap="none" strike="noStrike">
              <a:solidFill>
                <a:srgbClr val="000000"/>
              </a:solidFill>
              <a:latin typeface="Arial"/>
              <a:ea typeface="Arial"/>
              <a:cs typeface="Arial"/>
              <a:sym typeface="Arial"/>
            </a:endParaRPr>
          </a:p>
          <a:p>
            <a:pPr indent="-368300" lvl="0" marL="457200" marR="0" rtl="0" algn="l">
              <a:lnSpc>
                <a:spcPct val="115000"/>
              </a:lnSpc>
              <a:spcBef>
                <a:spcPts val="0"/>
              </a:spcBef>
              <a:spcAft>
                <a:spcPts val="0"/>
              </a:spcAft>
              <a:buClr>
                <a:srgbClr val="000000"/>
              </a:buClr>
              <a:buSzPts val="2200"/>
              <a:buFont typeface="Arial"/>
              <a:buChar char="●"/>
            </a:pPr>
            <a:r>
              <a:rPr b="0" i="0" lang="en" sz="2200" u="none" cap="none" strike="noStrike">
                <a:solidFill>
                  <a:srgbClr val="000000"/>
                </a:solidFill>
                <a:latin typeface="Arial"/>
                <a:ea typeface="Arial"/>
                <a:cs typeface="Arial"/>
                <a:sym typeface="Arial"/>
              </a:rPr>
              <a:t>f</a:t>
            </a:r>
            <a:r>
              <a:rPr b="0" baseline="-25000" i="0" lang="en" sz="2200" u="none" cap="none" strike="noStrike">
                <a:solidFill>
                  <a:srgbClr val="000000"/>
                </a:solidFill>
                <a:latin typeface="Arial"/>
                <a:ea typeface="Arial"/>
                <a:cs typeface="Arial"/>
                <a:sym typeface="Arial"/>
              </a:rPr>
              <a:t>0</a:t>
            </a:r>
            <a:r>
              <a:rPr b="0" i="0" lang="en" sz="2200" u="none" cap="none" strike="noStrike">
                <a:solidFill>
                  <a:srgbClr val="000000"/>
                </a:solidFill>
                <a:latin typeface="Arial"/>
                <a:ea typeface="Arial"/>
                <a:cs typeface="Arial"/>
                <a:sym typeface="Arial"/>
              </a:rPr>
              <a:t> = </a:t>
            </a:r>
            <a:r>
              <a:rPr lang="en" sz="2200"/>
              <a:t>1</a:t>
            </a:r>
            <a:r>
              <a:rPr b="0" i="0" lang="en" sz="2200" u="none" cap="none" strike="noStrike">
                <a:solidFill>
                  <a:srgbClr val="000000"/>
                </a:solidFill>
                <a:latin typeface="Arial"/>
                <a:ea typeface="Arial"/>
                <a:cs typeface="Arial"/>
                <a:sym typeface="Arial"/>
              </a:rPr>
              <a:t>.</a:t>
            </a:r>
            <a:endParaRPr b="0" i="0" sz="22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Times New Roman"/>
                <a:ea typeface="Times New Roman"/>
                <a:cs typeface="Times New Roman"/>
                <a:sym typeface="Times New Roman"/>
              </a:rPr>
              <a:t>2.3 Pattern Recognition</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SzPct val="111111"/>
              <a:buNone/>
            </a:pPr>
            <a:r>
              <a:t/>
            </a:r>
            <a:endParaRPr/>
          </a:p>
        </p:txBody>
      </p:sp>
      <p:pic>
        <p:nvPicPr>
          <p:cNvPr id="294" name="Google Shape;294;p41"/>
          <p:cNvPicPr preferRelativeResize="0"/>
          <p:nvPr/>
        </p:nvPicPr>
        <p:blipFill rotWithShape="1">
          <a:blip r:embed="rId3">
            <a:alphaModFix/>
          </a:blip>
          <a:srcRect b="0" l="0" r="0" t="0"/>
          <a:stretch/>
        </p:blipFill>
        <p:spPr>
          <a:xfrm>
            <a:off x="2057400" y="1981925"/>
            <a:ext cx="5076825" cy="2181225"/>
          </a:xfrm>
          <a:prstGeom prst="rect">
            <a:avLst/>
          </a:prstGeom>
          <a:noFill/>
          <a:ln>
            <a:noFill/>
          </a:ln>
        </p:spPr>
      </p:pic>
      <p:sp>
        <p:nvSpPr>
          <p:cNvPr id="295" name="Google Shape;295;p41"/>
          <p:cNvSpPr txBox="1"/>
          <p:nvPr/>
        </p:nvSpPr>
        <p:spPr>
          <a:xfrm>
            <a:off x="2012325" y="4064900"/>
            <a:ext cx="708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f(0)=1</a:t>
            </a:r>
            <a:endParaRPr b="0" i="0" sz="1400" u="none" cap="none" strike="noStrike">
              <a:solidFill>
                <a:srgbClr val="000000"/>
              </a:solidFill>
              <a:latin typeface="Open Sans"/>
              <a:ea typeface="Open Sans"/>
              <a:cs typeface="Open Sans"/>
              <a:sym typeface="Open Sans"/>
            </a:endParaRPr>
          </a:p>
        </p:txBody>
      </p:sp>
      <p:sp>
        <p:nvSpPr>
          <p:cNvPr id="296" name="Google Shape;296;p41"/>
          <p:cNvSpPr txBox="1"/>
          <p:nvPr/>
        </p:nvSpPr>
        <p:spPr>
          <a:xfrm>
            <a:off x="2644425" y="4064900"/>
            <a:ext cx="708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f(1)=1</a:t>
            </a:r>
            <a:endParaRPr b="0" i="0" sz="1400" u="none" cap="none" strike="noStrike">
              <a:solidFill>
                <a:srgbClr val="000000"/>
              </a:solidFill>
              <a:latin typeface="Open Sans"/>
              <a:ea typeface="Open Sans"/>
              <a:cs typeface="Open Sans"/>
              <a:sym typeface="Open Sans"/>
            </a:endParaRPr>
          </a:p>
        </p:txBody>
      </p:sp>
      <p:sp>
        <p:nvSpPr>
          <p:cNvPr id="297" name="Google Shape;297;p41"/>
          <p:cNvSpPr txBox="1"/>
          <p:nvPr/>
        </p:nvSpPr>
        <p:spPr>
          <a:xfrm>
            <a:off x="1014150" y="1152425"/>
            <a:ext cx="7115700" cy="677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200"/>
              <a:buFont typeface="Arial"/>
              <a:buNone/>
            </a:pPr>
            <a:r>
              <a:rPr b="0" i="0" lang="en" sz="3200" u="none" cap="none" strike="noStrike">
                <a:solidFill>
                  <a:schemeClr val="accent1"/>
                </a:solidFill>
                <a:latin typeface="Times New Roman"/>
                <a:ea typeface="Times New Roman"/>
                <a:cs typeface="Times New Roman"/>
                <a:sym typeface="Times New Roman"/>
              </a:rPr>
              <a:t>Hướng tiếp cận </a:t>
            </a:r>
            <a:r>
              <a:rPr lang="en" sz="3200">
                <a:solidFill>
                  <a:schemeClr val="accent1"/>
                </a:solidFill>
                <a:latin typeface="Times New Roman"/>
                <a:ea typeface="Times New Roman"/>
                <a:cs typeface="Times New Roman"/>
                <a:sym typeface="Times New Roman"/>
              </a:rPr>
              <a:t>Quy hoạch động</a:t>
            </a:r>
            <a:endParaRPr b="0" i="0" sz="3200" u="none" cap="none" strike="noStrike">
              <a:solidFill>
                <a:schemeClr val="accent1"/>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Times New Roman"/>
                <a:ea typeface="Times New Roman"/>
                <a:cs typeface="Times New Roman"/>
                <a:sym typeface="Times New Roman"/>
              </a:rPr>
              <a:t>2.3 Pattern Recognition</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SzPct val="111111"/>
              <a:buNone/>
            </a:pPr>
            <a:r>
              <a:t/>
            </a:r>
            <a:endParaRPr/>
          </a:p>
        </p:txBody>
      </p:sp>
      <p:pic>
        <p:nvPicPr>
          <p:cNvPr id="303" name="Google Shape;303;p42"/>
          <p:cNvPicPr preferRelativeResize="0"/>
          <p:nvPr/>
        </p:nvPicPr>
        <p:blipFill rotWithShape="1">
          <a:blip r:embed="rId3">
            <a:alphaModFix/>
          </a:blip>
          <a:srcRect b="0" l="0" r="0" t="0"/>
          <a:stretch/>
        </p:blipFill>
        <p:spPr>
          <a:xfrm>
            <a:off x="2057400" y="1981925"/>
            <a:ext cx="5076825" cy="2181225"/>
          </a:xfrm>
          <a:prstGeom prst="rect">
            <a:avLst/>
          </a:prstGeom>
          <a:noFill/>
          <a:ln>
            <a:noFill/>
          </a:ln>
        </p:spPr>
      </p:pic>
      <p:sp>
        <p:nvSpPr>
          <p:cNvPr id="304" name="Google Shape;304;p42"/>
          <p:cNvSpPr txBox="1"/>
          <p:nvPr/>
        </p:nvSpPr>
        <p:spPr>
          <a:xfrm>
            <a:off x="2012325" y="4064900"/>
            <a:ext cx="708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f(0)=1</a:t>
            </a:r>
            <a:endParaRPr b="0" i="0" sz="1400" u="none" cap="none" strike="noStrike">
              <a:solidFill>
                <a:srgbClr val="000000"/>
              </a:solidFill>
              <a:latin typeface="Open Sans"/>
              <a:ea typeface="Open Sans"/>
              <a:cs typeface="Open Sans"/>
              <a:sym typeface="Open Sans"/>
            </a:endParaRPr>
          </a:p>
        </p:txBody>
      </p:sp>
      <p:sp>
        <p:nvSpPr>
          <p:cNvPr id="305" name="Google Shape;305;p42"/>
          <p:cNvSpPr txBox="1"/>
          <p:nvPr/>
        </p:nvSpPr>
        <p:spPr>
          <a:xfrm>
            <a:off x="2644425" y="4064900"/>
            <a:ext cx="708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f(1)=1</a:t>
            </a:r>
            <a:endParaRPr b="0" i="0" sz="1400" u="none" cap="none" strike="noStrike">
              <a:solidFill>
                <a:srgbClr val="000000"/>
              </a:solidFill>
              <a:latin typeface="Open Sans"/>
              <a:ea typeface="Open Sans"/>
              <a:cs typeface="Open Sans"/>
              <a:sym typeface="Open Sans"/>
            </a:endParaRPr>
          </a:p>
        </p:txBody>
      </p:sp>
      <p:sp>
        <p:nvSpPr>
          <p:cNvPr id="306" name="Google Shape;306;p42"/>
          <p:cNvSpPr txBox="1"/>
          <p:nvPr/>
        </p:nvSpPr>
        <p:spPr>
          <a:xfrm>
            <a:off x="2057400" y="4465100"/>
            <a:ext cx="1585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f(2)=f(0) + 1= 2</a:t>
            </a:r>
            <a:endParaRPr b="0" i="0" sz="1400" u="none" cap="none" strike="noStrike">
              <a:solidFill>
                <a:srgbClr val="000000"/>
              </a:solidFill>
              <a:latin typeface="Open Sans"/>
              <a:ea typeface="Open Sans"/>
              <a:cs typeface="Open Sans"/>
              <a:sym typeface="Open Sans"/>
            </a:endParaRPr>
          </a:p>
        </p:txBody>
      </p:sp>
      <p:sp>
        <p:nvSpPr>
          <p:cNvPr id="307" name="Google Shape;307;p42"/>
          <p:cNvSpPr txBox="1"/>
          <p:nvPr/>
        </p:nvSpPr>
        <p:spPr>
          <a:xfrm>
            <a:off x="1014150" y="1152425"/>
            <a:ext cx="7115700" cy="677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200"/>
              <a:buFont typeface="Arial"/>
              <a:buNone/>
            </a:pPr>
            <a:r>
              <a:rPr b="0" i="0" lang="en" sz="3200" u="none" cap="none" strike="noStrike">
                <a:solidFill>
                  <a:schemeClr val="accent1"/>
                </a:solidFill>
                <a:latin typeface="Times New Roman"/>
                <a:ea typeface="Times New Roman"/>
                <a:cs typeface="Times New Roman"/>
                <a:sym typeface="Times New Roman"/>
              </a:rPr>
              <a:t>Hướng tiếp cận </a:t>
            </a:r>
            <a:r>
              <a:rPr lang="en" sz="3200">
                <a:solidFill>
                  <a:schemeClr val="accent1"/>
                </a:solidFill>
                <a:latin typeface="Times New Roman"/>
                <a:ea typeface="Times New Roman"/>
                <a:cs typeface="Times New Roman"/>
                <a:sym typeface="Times New Roman"/>
              </a:rPr>
              <a:t>Quy hoạch động</a:t>
            </a:r>
            <a:endParaRPr b="0" i="0" sz="3200" u="none" cap="none" strike="noStrike">
              <a:solidFill>
                <a:schemeClr val="accent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1000"/>
                                        <p:tgtEl>
                                          <p:spTgt spid="3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Times New Roman"/>
                <a:ea typeface="Times New Roman"/>
                <a:cs typeface="Times New Roman"/>
                <a:sym typeface="Times New Roman"/>
              </a:rPr>
              <a:t>2.3 Pattern Recognition</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SzPct val="111111"/>
              <a:buNone/>
            </a:pPr>
            <a:r>
              <a:t/>
            </a:r>
            <a:endParaRPr/>
          </a:p>
        </p:txBody>
      </p:sp>
      <p:pic>
        <p:nvPicPr>
          <p:cNvPr id="313" name="Google Shape;313;p43"/>
          <p:cNvPicPr preferRelativeResize="0"/>
          <p:nvPr/>
        </p:nvPicPr>
        <p:blipFill rotWithShape="1">
          <a:blip r:embed="rId3">
            <a:alphaModFix/>
          </a:blip>
          <a:srcRect b="0" l="0" r="0" t="0"/>
          <a:stretch/>
        </p:blipFill>
        <p:spPr>
          <a:xfrm>
            <a:off x="2057400" y="1981925"/>
            <a:ext cx="5076825" cy="2181225"/>
          </a:xfrm>
          <a:prstGeom prst="rect">
            <a:avLst/>
          </a:prstGeom>
          <a:noFill/>
          <a:ln>
            <a:noFill/>
          </a:ln>
        </p:spPr>
      </p:pic>
      <p:sp>
        <p:nvSpPr>
          <p:cNvPr id="314" name="Google Shape;314;p43"/>
          <p:cNvSpPr txBox="1"/>
          <p:nvPr/>
        </p:nvSpPr>
        <p:spPr>
          <a:xfrm>
            <a:off x="2012325" y="4064900"/>
            <a:ext cx="708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f(0)=1</a:t>
            </a:r>
            <a:endParaRPr b="0" i="0" sz="1400" u="none" cap="none" strike="noStrike">
              <a:solidFill>
                <a:srgbClr val="000000"/>
              </a:solidFill>
              <a:latin typeface="Open Sans"/>
              <a:ea typeface="Open Sans"/>
              <a:cs typeface="Open Sans"/>
              <a:sym typeface="Open Sans"/>
            </a:endParaRPr>
          </a:p>
        </p:txBody>
      </p:sp>
      <p:sp>
        <p:nvSpPr>
          <p:cNvPr id="315" name="Google Shape;315;p43"/>
          <p:cNvSpPr txBox="1"/>
          <p:nvPr/>
        </p:nvSpPr>
        <p:spPr>
          <a:xfrm>
            <a:off x="2644425" y="4064900"/>
            <a:ext cx="708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f(1)=1</a:t>
            </a:r>
            <a:endParaRPr b="0" i="0" sz="1400" u="none" cap="none" strike="noStrike">
              <a:solidFill>
                <a:srgbClr val="000000"/>
              </a:solidFill>
              <a:latin typeface="Open Sans"/>
              <a:ea typeface="Open Sans"/>
              <a:cs typeface="Open Sans"/>
              <a:sym typeface="Open Sans"/>
            </a:endParaRPr>
          </a:p>
        </p:txBody>
      </p:sp>
      <p:sp>
        <p:nvSpPr>
          <p:cNvPr id="316" name="Google Shape;316;p43"/>
          <p:cNvSpPr txBox="1"/>
          <p:nvPr/>
        </p:nvSpPr>
        <p:spPr>
          <a:xfrm>
            <a:off x="3233725" y="4064900"/>
            <a:ext cx="708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f(2)=2</a:t>
            </a:r>
            <a:endParaRPr b="0" i="0" sz="1400" u="none" cap="none" strike="noStrike">
              <a:solidFill>
                <a:srgbClr val="000000"/>
              </a:solidFill>
              <a:latin typeface="Open Sans"/>
              <a:ea typeface="Open Sans"/>
              <a:cs typeface="Open Sans"/>
              <a:sym typeface="Open Sans"/>
            </a:endParaRPr>
          </a:p>
        </p:txBody>
      </p:sp>
      <p:sp>
        <p:nvSpPr>
          <p:cNvPr id="317" name="Google Shape;317;p43"/>
          <p:cNvSpPr txBox="1"/>
          <p:nvPr/>
        </p:nvSpPr>
        <p:spPr>
          <a:xfrm>
            <a:off x="2057400" y="4465100"/>
            <a:ext cx="4044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f(3) = f(0) + 1 = 2</a:t>
            </a:r>
            <a:endParaRPr b="0" i="0" sz="1400" u="none" cap="none" strike="noStrike">
              <a:solidFill>
                <a:srgbClr val="000000"/>
              </a:solidFill>
              <a:latin typeface="Open Sans"/>
              <a:ea typeface="Open Sans"/>
              <a:cs typeface="Open Sans"/>
              <a:sym typeface="Open Sans"/>
            </a:endParaRPr>
          </a:p>
        </p:txBody>
      </p:sp>
      <p:sp>
        <p:nvSpPr>
          <p:cNvPr id="318" name="Google Shape;318;p43"/>
          <p:cNvSpPr txBox="1"/>
          <p:nvPr/>
        </p:nvSpPr>
        <p:spPr>
          <a:xfrm>
            <a:off x="1014150" y="1152425"/>
            <a:ext cx="7115700" cy="677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200"/>
              <a:buFont typeface="Arial"/>
              <a:buNone/>
            </a:pPr>
            <a:r>
              <a:rPr b="0" i="0" lang="en" sz="3200" u="none" cap="none" strike="noStrike">
                <a:solidFill>
                  <a:schemeClr val="accent1"/>
                </a:solidFill>
                <a:latin typeface="Times New Roman"/>
                <a:ea typeface="Times New Roman"/>
                <a:cs typeface="Times New Roman"/>
                <a:sym typeface="Times New Roman"/>
              </a:rPr>
              <a:t>Hướng tiếp cận </a:t>
            </a:r>
            <a:r>
              <a:rPr lang="en" sz="3200">
                <a:solidFill>
                  <a:schemeClr val="accent1"/>
                </a:solidFill>
                <a:latin typeface="Times New Roman"/>
                <a:ea typeface="Times New Roman"/>
                <a:cs typeface="Times New Roman"/>
                <a:sym typeface="Times New Roman"/>
              </a:rPr>
              <a:t>Quy hoạch động</a:t>
            </a:r>
            <a:endParaRPr b="0" i="0" sz="3200" u="none" cap="none" strike="noStrike">
              <a:solidFill>
                <a:schemeClr val="accent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1000"/>
                                        <p:tgtEl>
                                          <p:spTgt spid="3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Times New Roman"/>
                <a:ea typeface="Times New Roman"/>
                <a:cs typeface="Times New Roman"/>
                <a:sym typeface="Times New Roman"/>
              </a:rPr>
              <a:t>2.3 Pattern Recognition</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SzPct val="111111"/>
              <a:buNone/>
            </a:pPr>
            <a:r>
              <a:t/>
            </a:r>
            <a:endParaRPr/>
          </a:p>
        </p:txBody>
      </p:sp>
      <p:pic>
        <p:nvPicPr>
          <p:cNvPr id="324" name="Google Shape;324;p44"/>
          <p:cNvPicPr preferRelativeResize="0"/>
          <p:nvPr/>
        </p:nvPicPr>
        <p:blipFill rotWithShape="1">
          <a:blip r:embed="rId3">
            <a:alphaModFix/>
          </a:blip>
          <a:srcRect b="0" l="0" r="0" t="0"/>
          <a:stretch/>
        </p:blipFill>
        <p:spPr>
          <a:xfrm>
            <a:off x="2057400" y="1981925"/>
            <a:ext cx="5076825" cy="2181225"/>
          </a:xfrm>
          <a:prstGeom prst="rect">
            <a:avLst/>
          </a:prstGeom>
          <a:noFill/>
          <a:ln>
            <a:noFill/>
          </a:ln>
        </p:spPr>
      </p:pic>
      <p:sp>
        <p:nvSpPr>
          <p:cNvPr id="325" name="Google Shape;325;p44"/>
          <p:cNvSpPr txBox="1"/>
          <p:nvPr/>
        </p:nvSpPr>
        <p:spPr>
          <a:xfrm>
            <a:off x="2012325" y="4064900"/>
            <a:ext cx="708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f(0)=1</a:t>
            </a:r>
            <a:endParaRPr b="0" i="0" sz="1400" u="none" cap="none" strike="noStrike">
              <a:solidFill>
                <a:srgbClr val="000000"/>
              </a:solidFill>
              <a:latin typeface="Open Sans"/>
              <a:ea typeface="Open Sans"/>
              <a:cs typeface="Open Sans"/>
              <a:sym typeface="Open Sans"/>
            </a:endParaRPr>
          </a:p>
        </p:txBody>
      </p:sp>
      <p:sp>
        <p:nvSpPr>
          <p:cNvPr id="326" name="Google Shape;326;p44"/>
          <p:cNvSpPr txBox="1"/>
          <p:nvPr/>
        </p:nvSpPr>
        <p:spPr>
          <a:xfrm>
            <a:off x="2644425" y="4064900"/>
            <a:ext cx="708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f(1)=1</a:t>
            </a:r>
            <a:endParaRPr b="0" i="0" sz="1400" u="none" cap="none" strike="noStrike">
              <a:solidFill>
                <a:srgbClr val="000000"/>
              </a:solidFill>
              <a:latin typeface="Open Sans"/>
              <a:ea typeface="Open Sans"/>
              <a:cs typeface="Open Sans"/>
              <a:sym typeface="Open Sans"/>
            </a:endParaRPr>
          </a:p>
        </p:txBody>
      </p:sp>
      <p:sp>
        <p:nvSpPr>
          <p:cNvPr id="327" name="Google Shape;327;p44"/>
          <p:cNvSpPr txBox="1"/>
          <p:nvPr/>
        </p:nvSpPr>
        <p:spPr>
          <a:xfrm>
            <a:off x="3233725" y="4064900"/>
            <a:ext cx="708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f(2)=2</a:t>
            </a:r>
            <a:endParaRPr b="0" i="0" sz="1400" u="none" cap="none" strike="noStrike">
              <a:solidFill>
                <a:srgbClr val="000000"/>
              </a:solidFill>
              <a:latin typeface="Open Sans"/>
              <a:ea typeface="Open Sans"/>
              <a:cs typeface="Open Sans"/>
              <a:sym typeface="Open Sans"/>
            </a:endParaRPr>
          </a:p>
        </p:txBody>
      </p:sp>
      <p:sp>
        <p:nvSpPr>
          <p:cNvPr id="328" name="Google Shape;328;p44"/>
          <p:cNvSpPr txBox="1"/>
          <p:nvPr/>
        </p:nvSpPr>
        <p:spPr>
          <a:xfrm>
            <a:off x="3881925" y="4064900"/>
            <a:ext cx="708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f(3)=2</a:t>
            </a:r>
            <a:endParaRPr b="0" i="0" sz="1400" u="none" cap="none" strike="noStrike">
              <a:solidFill>
                <a:srgbClr val="000000"/>
              </a:solidFill>
              <a:latin typeface="Open Sans"/>
              <a:ea typeface="Open Sans"/>
              <a:cs typeface="Open Sans"/>
              <a:sym typeface="Open Sans"/>
            </a:endParaRPr>
          </a:p>
        </p:txBody>
      </p:sp>
      <p:sp>
        <p:nvSpPr>
          <p:cNvPr id="329" name="Google Shape;329;p44"/>
          <p:cNvSpPr txBox="1"/>
          <p:nvPr/>
        </p:nvSpPr>
        <p:spPr>
          <a:xfrm>
            <a:off x="2057400" y="4465100"/>
            <a:ext cx="1548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f(4) = f(0) + 1 = 2</a:t>
            </a:r>
            <a:endParaRPr b="0" i="0" sz="1400" u="none" cap="none" strike="noStrike">
              <a:solidFill>
                <a:srgbClr val="000000"/>
              </a:solidFill>
              <a:latin typeface="Open Sans"/>
              <a:ea typeface="Open Sans"/>
              <a:cs typeface="Open Sans"/>
              <a:sym typeface="Open Sans"/>
            </a:endParaRPr>
          </a:p>
        </p:txBody>
      </p:sp>
      <p:sp>
        <p:nvSpPr>
          <p:cNvPr id="330" name="Google Shape;330;p44"/>
          <p:cNvSpPr txBox="1"/>
          <p:nvPr/>
        </p:nvSpPr>
        <p:spPr>
          <a:xfrm>
            <a:off x="1014150" y="1152425"/>
            <a:ext cx="7115700" cy="677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200"/>
              <a:buFont typeface="Arial"/>
              <a:buNone/>
            </a:pPr>
            <a:r>
              <a:rPr b="0" i="0" lang="en" sz="3200" u="none" cap="none" strike="noStrike">
                <a:solidFill>
                  <a:schemeClr val="accent1"/>
                </a:solidFill>
                <a:latin typeface="Times New Roman"/>
                <a:ea typeface="Times New Roman"/>
                <a:cs typeface="Times New Roman"/>
                <a:sym typeface="Times New Roman"/>
              </a:rPr>
              <a:t>Hướng tiếp cận </a:t>
            </a:r>
            <a:r>
              <a:rPr lang="en" sz="3200">
                <a:solidFill>
                  <a:schemeClr val="accent1"/>
                </a:solidFill>
                <a:latin typeface="Times New Roman"/>
                <a:ea typeface="Times New Roman"/>
                <a:cs typeface="Times New Roman"/>
                <a:sym typeface="Times New Roman"/>
              </a:rPr>
              <a:t>Quy hoạch động</a:t>
            </a:r>
            <a:endParaRPr b="0" i="0" sz="3200" u="none" cap="none" strike="noStrike">
              <a:solidFill>
                <a:schemeClr val="accent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1000"/>
                                        <p:tgtEl>
                                          <p:spTgt spid="3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Times New Roman"/>
                <a:ea typeface="Times New Roman"/>
                <a:cs typeface="Times New Roman"/>
                <a:sym typeface="Times New Roman"/>
              </a:rPr>
              <a:t>2.3 Pattern Recognition</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SzPct val="111111"/>
              <a:buNone/>
            </a:pPr>
            <a:r>
              <a:t/>
            </a:r>
            <a:endParaRPr/>
          </a:p>
        </p:txBody>
      </p:sp>
      <p:pic>
        <p:nvPicPr>
          <p:cNvPr id="336" name="Google Shape;336;p45"/>
          <p:cNvPicPr preferRelativeResize="0"/>
          <p:nvPr/>
        </p:nvPicPr>
        <p:blipFill rotWithShape="1">
          <a:blip r:embed="rId3">
            <a:alphaModFix/>
          </a:blip>
          <a:srcRect b="0" l="0" r="0" t="0"/>
          <a:stretch/>
        </p:blipFill>
        <p:spPr>
          <a:xfrm>
            <a:off x="2057400" y="1981925"/>
            <a:ext cx="5076825" cy="2181225"/>
          </a:xfrm>
          <a:prstGeom prst="rect">
            <a:avLst/>
          </a:prstGeom>
          <a:noFill/>
          <a:ln>
            <a:noFill/>
          </a:ln>
        </p:spPr>
      </p:pic>
      <p:sp>
        <p:nvSpPr>
          <p:cNvPr id="337" name="Google Shape;337;p45"/>
          <p:cNvSpPr txBox="1"/>
          <p:nvPr/>
        </p:nvSpPr>
        <p:spPr>
          <a:xfrm>
            <a:off x="2012325" y="4064900"/>
            <a:ext cx="708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f(0)=1</a:t>
            </a:r>
            <a:endParaRPr b="0" i="0" sz="1400" u="none" cap="none" strike="noStrike">
              <a:solidFill>
                <a:srgbClr val="000000"/>
              </a:solidFill>
              <a:latin typeface="Open Sans"/>
              <a:ea typeface="Open Sans"/>
              <a:cs typeface="Open Sans"/>
              <a:sym typeface="Open Sans"/>
            </a:endParaRPr>
          </a:p>
        </p:txBody>
      </p:sp>
      <p:sp>
        <p:nvSpPr>
          <p:cNvPr id="338" name="Google Shape;338;p45"/>
          <p:cNvSpPr txBox="1"/>
          <p:nvPr/>
        </p:nvSpPr>
        <p:spPr>
          <a:xfrm>
            <a:off x="2644425" y="4064900"/>
            <a:ext cx="708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f(1)=1</a:t>
            </a:r>
            <a:endParaRPr b="0" i="0" sz="1400" u="none" cap="none" strike="noStrike">
              <a:solidFill>
                <a:srgbClr val="000000"/>
              </a:solidFill>
              <a:latin typeface="Open Sans"/>
              <a:ea typeface="Open Sans"/>
              <a:cs typeface="Open Sans"/>
              <a:sym typeface="Open Sans"/>
            </a:endParaRPr>
          </a:p>
        </p:txBody>
      </p:sp>
      <p:sp>
        <p:nvSpPr>
          <p:cNvPr id="339" name="Google Shape;339;p45"/>
          <p:cNvSpPr txBox="1"/>
          <p:nvPr/>
        </p:nvSpPr>
        <p:spPr>
          <a:xfrm>
            <a:off x="3233725" y="4064900"/>
            <a:ext cx="708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f(2)=2</a:t>
            </a:r>
            <a:endParaRPr b="0" i="0" sz="1400" u="none" cap="none" strike="noStrike">
              <a:solidFill>
                <a:srgbClr val="000000"/>
              </a:solidFill>
              <a:latin typeface="Open Sans"/>
              <a:ea typeface="Open Sans"/>
              <a:cs typeface="Open Sans"/>
              <a:sym typeface="Open Sans"/>
            </a:endParaRPr>
          </a:p>
        </p:txBody>
      </p:sp>
      <p:sp>
        <p:nvSpPr>
          <p:cNvPr id="340" name="Google Shape;340;p45"/>
          <p:cNvSpPr txBox="1"/>
          <p:nvPr/>
        </p:nvSpPr>
        <p:spPr>
          <a:xfrm>
            <a:off x="3881925" y="4064900"/>
            <a:ext cx="708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f(3)=2</a:t>
            </a:r>
            <a:endParaRPr b="0" i="0" sz="1400" u="none" cap="none" strike="noStrike">
              <a:solidFill>
                <a:srgbClr val="000000"/>
              </a:solidFill>
              <a:latin typeface="Open Sans"/>
              <a:ea typeface="Open Sans"/>
              <a:cs typeface="Open Sans"/>
              <a:sym typeface="Open Sans"/>
            </a:endParaRPr>
          </a:p>
        </p:txBody>
      </p:sp>
      <p:sp>
        <p:nvSpPr>
          <p:cNvPr id="341" name="Google Shape;341;p45"/>
          <p:cNvSpPr txBox="1"/>
          <p:nvPr/>
        </p:nvSpPr>
        <p:spPr>
          <a:xfrm>
            <a:off x="4590225" y="4064900"/>
            <a:ext cx="708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f(4)=2</a:t>
            </a:r>
            <a:endParaRPr b="0" i="0" sz="1400" u="none" cap="none" strike="noStrike">
              <a:solidFill>
                <a:srgbClr val="000000"/>
              </a:solidFill>
              <a:latin typeface="Open Sans"/>
              <a:ea typeface="Open Sans"/>
              <a:cs typeface="Open Sans"/>
              <a:sym typeface="Open Sans"/>
            </a:endParaRPr>
          </a:p>
        </p:txBody>
      </p:sp>
      <p:sp>
        <p:nvSpPr>
          <p:cNvPr id="342" name="Google Shape;342;p45"/>
          <p:cNvSpPr txBox="1"/>
          <p:nvPr/>
        </p:nvSpPr>
        <p:spPr>
          <a:xfrm>
            <a:off x="2057400" y="4465100"/>
            <a:ext cx="2224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f(5) = f(3)  + 1 = 3</a:t>
            </a:r>
            <a:endParaRPr b="0" i="0" sz="1400" u="none" cap="none" strike="noStrike">
              <a:solidFill>
                <a:srgbClr val="000000"/>
              </a:solidFill>
              <a:latin typeface="Open Sans"/>
              <a:ea typeface="Open Sans"/>
              <a:cs typeface="Open Sans"/>
              <a:sym typeface="Open Sans"/>
            </a:endParaRPr>
          </a:p>
        </p:txBody>
      </p:sp>
      <p:sp>
        <p:nvSpPr>
          <p:cNvPr id="343" name="Google Shape;343;p45"/>
          <p:cNvSpPr txBox="1"/>
          <p:nvPr/>
        </p:nvSpPr>
        <p:spPr>
          <a:xfrm>
            <a:off x="1014150" y="1152425"/>
            <a:ext cx="7115700" cy="677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200"/>
              <a:buFont typeface="Arial"/>
              <a:buNone/>
            </a:pPr>
            <a:r>
              <a:rPr b="0" i="0" lang="en" sz="3200" u="none" cap="none" strike="noStrike">
                <a:solidFill>
                  <a:schemeClr val="accent1"/>
                </a:solidFill>
                <a:latin typeface="Times New Roman"/>
                <a:ea typeface="Times New Roman"/>
                <a:cs typeface="Times New Roman"/>
                <a:sym typeface="Times New Roman"/>
              </a:rPr>
              <a:t>Hướng tiếp cận </a:t>
            </a:r>
            <a:r>
              <a:rPr lang="en" sz="3200">
                <a:solidFill>
                  <a:schemeClr val="accent1"/>
                </a:solidFill>
                <a:latin typeface="Times New Roman"/>
                <a:ea typeface="Times New Roman"/>
                <a:cs typeface="Times New Roman"/>
                <a:sym typeface="Times New Roman"/>
              </a:rPr>
              <a:t>Quy hoạch động</a:t>
            </a:r>
            <a:endParaRPr b="0" i="0" sz="3200" u="none" cap="none" strike="noStrike">
              <a:solidFill>
                <a:schemeClr val="accent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gtEl>
                                        <p:attrNameLst>
                                          <p:attrName>style.visibility</p:attrName>
                                        </p:attrNameLst>
                                      </p:cBhvr>
                                      <p:to>
                                        <p:strVal val="visible"/>
                                      </p:to>
                                    </p:set>
                                    <p:animEffect filter="fade" transition="in">
                                      <p:cBhvr>
                                        <p:cTn dur="1000"/>
                                        <p:tgtEl>
                                          <p:spTgt spid="3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Times New Roman"/>
                <a:ea typeface="Times New Roman"/>
                <a:cs typeface="Times New Roman"/>
                <a:sym typeface="Times New Roman"/>
              </a:rPr>
              <a:t>2.3 Pattern Recognition</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SzPct val="111111"/>
              <a:buNone/>
            </a:pPr>
            <a:r>
              <a:t/>
            </a:r>
            <a:endParaRPr/>
          </a:p>
        </p:txBody>
      </p:sp>
      <p:pic>
        <p:nvPicPr>
          <p:cNvPr id="349" name="Google Shape;349;p46"/>
          <p:cNvPicPr preferRelativeResize="0"/>
          <p:nvPr/>
        </p:nvPicPr>
        <p:blipFill rotWithShape="1">
          <a:blip r:embed="rId3">
            <a:alphaModFix/>
          </a:blip>
          <a:srcRect b="0" l="0" r="0" t="0"/>
          <a:stretch/>
        </p:blipFill>
        <p:spPr>
          <a:xfrm>
            <a:off x="2057400" y="1981925"/>
            <a:ext cx="5076825" cy="2181225"/>
          </a:xfrm>
          <a:prstGeom prst="rect">
            <a:avLst/>
          </a:prstGeom>
          <a:noFill/>
          <a:ln>
            <a:noFill/>
          </a:ln>
        </p:spPr>
      </p:pic>
      <p:sp>
        <p:nvSpPr>
          <p:cNvPr id="350" name="Google Shape;350;p46"/>
          <p:cNvSpPr txBox="1"/>
          <p:nvPr/>
        </p:nvSpPr>
        <p:spPr>
          <a:xfrm>
            <a:off x="2012325" y="4064900"/>
            <a:ext cx="708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f(0)=1</a:t>
            </a:r>
            <a:endParaRPr b="0" i="0" sz="1400" u="none" cap="none" strike="noStrike">
              <a:solidFill>
                <a:srgbClr val="000000"/>
              </a:solidFill>
              <a:latin typeface="Open Sans"/>
              <a:ea typeface="Open Sans"/>
              <a:cs typeface="Open Sans"/>
              <a:sym typeface="Open Sans"/>
            </a:endParaRPr>
          </a:p>
        </p:txBody>
      </p:sp>
      <p:sp>
        <p:nvSpPr>
          <p:cNvPr id="351" name="Google Shape;351;p46"/>
          <p:cNvSpPr txBox="1"/>
          <p:nvPr/>
        </p:nvSpPr>
        <p:spPr>
          <a:xfrm>
            <a:off x="2644425" y="4064900"/>
            <a:ext cx="708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f(1)=1</a:t>
            </a:r>
            <a:endParaRPr b="0" i="0" sz="1400" u="none" cap="none" strike="noStrike">
              <a:solidFill>
                <a:srgbClr val="000000"/>
              </a:solidFill>
              <a:latin typeface="Open Sans"/>
              <a:ea typeface="Open Sans"/>
              <a:cs typeface="Open Sans"/>
              <a:sym typeface="Open Sans"/>
            </a:endParaRPr>
          </a:p>
        </p:txBody>
      </p:sp>
      <p:sp>
        <p:nvSpPr>
          <p:cNvPr id="352" name="Google Shape;352;p46"/>
          <p:cNvSpPr txBox="1"/>
          <p:nvPr/>
        </p:nvSpPr>
        <p:spPr>
          <a:xfrm>
            <a:off x="3233725" y="4064900"/>
            <a:ext cx="708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f(2)=2</a:t>
            </a:r>
            <a:endParaRPr b="0" i="0" sz="1400" u="none" cap="none" strike="noStrike">
              <a:solidFill>
                <a:srgbClr val="000000"/>
              </a:solidFill>
              <a:latin typeface="Open Sans"/>
              <a:ea typeface="Open Sans"/>
              <a:cs typeface="Open Sans"/>
              <a:sym typeface="Open Sans"/>
            </a:endParaRPr>
          </a:p>
        </p:txBody>
      </p:sp>
      <p:sp>
        <p:nvSpPr>
          <p:cNvPr id="353" name="Google Shape;353;p46"/>
          <p:cNvSpPr txBox="1"/>
          <p:nvPr/>
        </p:nvSpPr>
        <p:spPr>
          <a:xfrm>
            <a:off x="3881925" y="4064900"/>
            <a:ext cx="708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f(3)=2</a:t>
            </a:r>
            <a:endParaRPr b="0" i="0" sz="1400" u="none" cap="none" strike="noStrike">
              <a:solidFill>
                <a:srgbClr val="000000"/>
              </a:solidFill>
              <a:latin typeface="Open Sans"/>
              <a:ea typeface="Open Sans"/>
              <a:cs typeface="Open Sans"/>
              <a:sym typeface="Open Sans"/>
            </a:endParaRPr>
          </a:p>
        </p:txBody>
      </p:sp>
      <p:sp>
        <p:nvSpPr>
          <p:cNvPr id="354" name="Google Shape;354;p46"/>
          <p:cNvSpPr txBox="1"/>
          <p:nvPr/>
        </p:nvSpPr>
        <p:spPr>
          <a:xfrm>
            <a:off x="4590225" y="4064900"/>
            <a:ext cx="708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f(4)=2</a:t>
            </a:r>
            <a:endParaRPr b="0" i="0" sz="1400" u="none" cap="none" strike="noStrike">
              <a:solidFill>
                <a:srgbClr val="000000"/>
              </a:solidFill>
              <a:latin typeface="Open Sans"/>
              <a:ea typeface="Open Sans"/>
              <a:cs typeface="Open Sans"/>
              <a:sym typeface="Open Sans"/>
            </a:endParaRPr>
          </a:p>
        </p:txBody>
      </p:sp>
      <p:sp>
        <p:nvSpPr>
          <p:cNvPr id="355" name="Google Shape;355;p46"/>
          <p:cNvSpPr txBox="1"/>
          <p:nvPr/>
        </p:nvSpPr>
        <p:spPr>
          <a:xfrm>
            <a:off x="5185375" y="4064900"/>
            <a:ext cx="708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f(5)=3</a:t>
            </a:r>
            <a:endParaRPr b="0" i="0" sz="1400" u="none" cap="none" strike="noStrike">
              <a:solidFill>
                <a:srgbClr val="000000"/>
              </a:solidFill>
              <a:latin typeface="Open Sans"/>
              <a:ea typeface="Open Sans"/>
              <a:cs typeface="Open Sans"/>
              <a:sym typeface="Open Sans"/>
            </a:endParaRPr>
          </a:p>
        </p:txBody>
      </p:sp>
      <p:sp>
        <p:nvSpPr>
          <p:cNvPr id="356" name="Google Shape;356;p46"/>
          <p:cNvSpPr txBox="1"/>
          <p:nvPr/>
        </p:nvSpPr>
        <p:spPr>
          <a:xfrm>
            <a:off x="2057400" y="4465100"/>
            <a:ext cx="2532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f(6)= f(5) + 1 = 4</a:t>
            </a:r>
            <a:endParaRPr b="0" i="0" sz="1400" u="none" cap="none" strike="noStrike">
              <a:solidFill>
                <a:srgbClr val="000000"/>
              </a:solidFill>
              <a:latin typeface="Open Sans"/>
              <a:ea typeface="Open Sans"/>
              <a:cs typeface="Open Sans"/>
              <a:sym typeface="Open Sans"/>
            </a:endParaRPr>
          </a:p>
        </p:txBody>
      </p:sp>
      <p:sp>
        <p:nvSpPr>
          <p:cNvPr id="357" name="Google Shape;357;p46"/>
          <p:cNvSpPr txBox="1"/>
          <p:nvPr/>
        </p:nvSpPr>
        <p:spPr>
          <a:xfrm>
            <a:off x="1014150" y="1152425"/>
            <a:ext cx="7115700" cy="677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200"/>
              <a:buFont typeface="Arial"/>
              <a:buNone/>
            </a:pPr>
            <a:r>
              <a:rPr b="0" i="0" lang="en" sz="3200" u="none" cap="none" strike="noStrike">
                <a:solidFill>
                  <a:schemeClr val="accent1"/>
                </a:solidFill>
                <a:latin typeface="Times New Roman"/>
                <a:ea typeface="Times New Roman"/>
                <a:cs typeface="Times New Roman"/>
                <a:sym typeface="Times New Roman"/>
              </a:rPr>
              <a:t>Hướng tiếp cận </a:t>
            </a:r>
            <a:r>
              <a:rPr lang="en" sz="3200">
                <a:solidFill>
                  <a:schemeClr val="accent1"/>
                </a:solidFill>
                <a:latin typeface="Times New Roman"/>
                <a:ea typeface="Times New Roman"/>
                <a:cs typeface="Times New Roman"/>
                <a:sym typeface="Times New Roman"/>
              </a:rPr>
              <a:t>Quy hoạch động</a:t>
            </a:r>
            <a:endParaRPr b="0" i="0" sz="3200" u="none" cap="none" strike="noStrike">
              <a:solidFill>
                <a:schemeClr val="accent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1000"/>
                                        <p:tgtEl>
                                          <p:spTgt spid="3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Times New Roman"/>
                <a:ea typeface="Times New Roman"/>
                <a:cs typeface="Times New Roman"/>
                <a:sym typeface="Times New Roman"/>
              </a:rPr>
              <a:t>2.3 Pattern Recognition</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SzPct val="111111"/>
              <a:buNone/>
            </a:pPr>
            <a:r>
              <a:t/>
            </a:r>
            <a:endParaRPr/>
          </a:p>
        </p:txBody>
      </p:sp>
      <p:pic>
        <p:nvPicPr>
          <p:cNvPr id="363" name="Google Shape;363;p47"/>
          <p:cNvPicPr preferRelativeResize="0"/>
          <p:nvPr/>
        </p:nvPicPr>
        <p:blipFill rotWithShape="1">
          <a:blip r:embed="rId3">
            <a:alphaModFix/>
          </a:blip>
          <a:srcRect b="0" l="0" r="0" t="0"/>
          <a:stretch/>
        </p:blipFill>
        <p:spPr>
          <a:xfrm>
            <a:off x="2057400" y="1981925"/>
            <a:ext cx="5076825" cy="2181225"/>
          </a:xfrm>
          <a:prstGeom prst="rect">
            <a:avLst/>
          </a:prstGeom>
          <a:noFill/>
          <a:ln>
            <a:noFill/>
          </a:ln>
        </p:spPr>
      </p:pic>
      <p:sp>
        <p:nvSpPr>
          <p:cNvPr id="364" name="Google Shape;364;p47"/>
          <p:cNvSpPr txBox="1"/>
          <p:nvPr/>
        </p:nvSpPr>
        <p:spPr>
          <a:xfrm>
            <a:off x="2012325" y="4064900"/>
            <a:ext cx="708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f(0)=1</a:t>
            </a:r>
            <a:endParaRPr b="0" i="0" sz="1400" u="none" cap="none" strike="noStrike">
              <a:solidFill>
                <a:srgbClr val="000000"/>
              </a:solidFill>
              <a:latin typeface="Open Sans"/>
              <a:ea typeface="Open Sans"/>
              <a:cs typeface="Open Sans"/>
              <a:sym typeface="Open Sans"/>
            </a:endParaRPr>
          </a:p>
        </p:txBody>
      </p:sp>
      <p:sp>
        <p:nvSpPr>
          <p:cNvPr id="365" name="Google Shape;365;p47"/>
          <p:cNvSpPr txBox="1"/>
          <p:nvPr/>
        </p:nvSpPr>
        <p:spPr>
          <a:xfrm>
            <a:off x="2644425" y="4064900"/>
            <a:ext cx="708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f(1)=1</a:t>
            </a:r>
            <a:endParaRPr b="0" i="0" sz="1400" u="none" cap="none" strike="noStrike">
              <a:solidFill>
                <a:srgbClr val="000000"/>
              </a:solidFill>
              <a:latin typeface="Open Sans"/>
              <a:ea typeface="Open Sans"/>
              <a:cs typeface="Open Sans"/>
              <a:sym typeface="Open Sans"/>
            </a:endParaRPr>
          </a:p>
        </p:txBody>
      </p:sp>
      <p:sp>
        <p:nvSpPr>
          <p:cNvPr id="366" name="Google Shape;366;p47"/>
          <p:cNvSpPr txBox="1"/>
          <p:nvPr/>
        </p:nvSpPr>
        <p:spPr>
          <a:xfrm>
            <a:off x="3233725" y="4064900"/>
            <a:ext cx="708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f(2)=2</a:t>
            </a:r>
            <a:endParaRPr b="0" i="0" sz="1400" u="none" cap="none" strike="noStrike">
              <a:solidFill>
                <a:srgbClr val="000000"/>
              </a:solidFill>
              <a:latin typeface="Open Sans"/>
              <a:ea typeface="Open Sans"/>
              <a:cs typeface="Open Sans"/>
              <a:sym typeface="Open Sans"/>
            </a:endParaRPr>
          </a:p>
        </p:txBody>
      </p:sp>
      <p:sp>
        <p:nvSpPr>
          <p:cNvPr id="367" name="Google Shape;367;p47"/>
          <p:cNvSpPr txBox="1"/>
          <p:nvPr/>
        </p:nvSpPr>
        <p:spPr>
          <a:xfrm>
            <a:off x="3881925" y="4064900"/>
            <a:ext cx="708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f(3)=2</a:t>
            </a:r>
            <a:endParaRPr b="0" i="0" sz="1400" u="none" cap="none" strike="noStrike">
              <a:solidFill>
                <a:srgbClr val="000000"/>
              </a:solidFill>
              <a:latin typeface="Open Sans"/>
              <a:ea typeface="Open Sans"/>
              <a:cs typeface="Open Sans"/>
              <a:sym typeface="Open Sans"/>
            </a:endParaRPr>
          </a:p>
        </p:txBody>
      </p:sp>
      <p:sp>
        <p:nvSpPr>
          <p:cNvPr id="368" name="Google Shape;368;p47"/>
          <p:cNvSpPr txBox="1"/>
          <p:nvPr/>
        </p:nvSpPr>
        <p:spPr>
          <a:xfrm>
            <a:off x="4590225" y="4064900"/>
            <a:ext cx="708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f(4)=2</a:t>
            </a:r>
            <a:endParaRPr b="0" i="0" sz="1400" u="none" cap="none" strike="noStrike">
              <a:solidFill>
                <a:srgbClr val="000000"/>
              </a:solidFill>
              <a:latin typeface="Open Sans"/>
              <a:ea typeface="Open Sans"/>
              <a:cs typeface="Open Sans"/>
              <a:sym typeface="Open Sans"/>
            </a:endParaRPr>
          </a:p>
        </p:txBody>
      </p:sp>
      <p:sp>
        <p:nvSpPr>
          <p:cNvPr id="369" name="Google Shape;369;p47"/>
          <p:cNvSpPr txBox="1"/>
          <p:nvPr/>
        </p:nvSpPr>
        <p:spPr>
          <a:xfrm>
            <a:off x="5185375" y="4064900"/>
            <a:ext cx="708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f(5)=3</a:t>
            </a:r>
            <a:endParaRPr b="0" i="0" sz="1400" u="none" cap="none" strike="noStrike">
              <a:solidFill>
                <a:srgbClr val="000000"/>
              </a:solidFill>
              <a:latin typeface="Open Sans"/>
              <a:ea typeface="Open Sans"/>
              <a:cs typeface="Open Sans"/>
              <a:sym typeface="Open Sans"/>
            </a:endParaRPr>
          </a:p>
        </p:txBody>
      </p:sp>
      <p:sp>
        <p:nvSpPr>
          <p:cNvPr id="370" name="Google Shape;370;p47"/>
          <p:cNvSpPr txBox="1"/>
          <p:nvPr/>
        </p:nvSpPr>
        <p:spPr>
          <a:xfrm>
            <a:off x="5840575" y="4064900"/>
            <a:ext cx="708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f(6)=4</a:t>
            </a:r>
            <a:endParaRPr b="0" i="0" sz="1400" u="none" cap="none" strike="noStrike">
              <a:solidFill>
                <a:srgbClr val="000000"/>
              </a:solidFill>
              <a:latin typeface="Open Sans"/>
              <a:ea typeface="Open Sans"/>
              <a:cs typeface="Open Sans"/>
              <a:sym typeface="Open Sans"/>
            </a:endParaRPr>
          </a:p>
        </p:txBody>
      </p:sp>
      <p:sp>
        <p:nvSpPr>
          <p:cNvPr id="371" name="Google Shape;371;p47"/>
          <p:cNvSpPr txBox="1"/>
          <p:nvPr/>
        </p:nvSpPr>
        <p:spPr>
          <a:xfrm>
            <a:off x="2057400" y="4465100"/>
            <a:ext cx="2788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f(7) = f(3) + 1 = 3</a:t>
            </a:r>
            <a:endParaRPr b="0" i="0" sz="1400" u="none" cap="none" strike="noStrike">
              <a:solidFill>
                <a:srgbClr val="000000"/>
              </a:solidFill>
              <a:latin typeface="Open Sans"/>
              <a:ea typeface="Open Sans"/>
              <a:cs typeface="Open Sans"/>
              <a:sym typeface="Open Sans"/>
            </a:endParaRPr>
          </a:p>
        </p:txBody>
      </p:sp>
      <p:sp>
        <p:nvSpPr>
          <p:cNvPr id="372" name="Google Shape;372;p47"/>
          <p:cNvSpPr txBox="1"/>
          <p:nvPr/>
        </p:nvSpPr>
        <p:spPr>
          <a:xfrm>
            <a:off x="1014150" y="1152425"/>
            <a:ext cx="7115700" cy="677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200"/>
              <a:buFont typeface="Arial"/>
              <a:buNone/>
            </a:pPr>
            <a:r>
              <a:rPr b="0" i="0" lang="en" sz="3200" u="none" cap="none" strike="noStrike">
                <a:solidFill>
                  <a:schemeClr val="accent1"/>
                </a:solidFill>
                <a:latin typeface="Times New Roman"/>
                <a:ea typeface="Times New Roman"/>
                <a:cs typeface="Times New Roman"/>
                <a:sym typeface="Times New Roman"/>
              </a:rPr>
              <a:t>Hướng tiếp cận </a:t>
            </a:r>
            <a:r>
              <a:rPr lang="en" sz="3200">
                <a:solidFill>
                  <a:schemeClr val="accent1"/>
                </a:solidFill>
                <a:latin typeface="Times New Roman"/>
                <a:ea typeface="Times New Roman"/>
                <a:cs typeface="Times New Roman"/>
                <a:sym typeface="Times New Roman"/>
              </a:rPr>
              <a:t>Quy hoạch động</a:t>
            </a:r>
            <a:endParaRPr b="0" i="0" sz="3200" u="none" cap="none" strike="noStrike">
              <a:solidFill>
                <a:schemeClr val="accent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1"/>
                                        </p:tgtEl>
                                        <p:attrNameLst>
                                          <p:attrName>style.visibility</p:attrName>
                                        </p:attrNameLst>
                                      </p:cBhvr>
                                      <p:to>
                                        <p:strVal val="visible"/>
                                      </p:to>
                                    </p:set>
                                    <p:animEffect filter="fade" transition="in">
                                      <p:cBhvr>
                                        <p:cTn dur="1000"/>
                                        <p:tgtEl>
                                          <p:spTgt spid="3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Times New Roman"/>
                <a:ea typeface="Times New Roman"/>
                <a:cs typeface="Times New Roman"/>
                <a:sym typeface="Times New Roman"/>
              </a:rPr>
              <a:t>2.3 Pattern Recognition</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SzPct val="111111"/>
              <a:buNone/>
            </a:pPr>
            <a:r>
              <a:t/>
            </a:r>
            <a:endParaRPr/>
          </a:p>
        </p:txBody>
      </p:sp>
      <p:pic>
        <p:nvPicPr>
          <p:cNvPr id="378" name="Google Shape;378;p48"/>
          <p:cNvPicPr preferRelativeResize="0"/>
          <p:nvPr/>
        </p:nvPicPr>
        <p:blipFill rotWithShape="1">
          <a:blip r:embed="rId3">
            <a:alphaModFix/>
          </a:blip>
          <a:srcRect b="0" l="0" r="0" t="0"/>
          <a:stretch/>
        </p:blipFill>
        <p:spPr>
          <a:xfrm>
            <a:off x="2057400" y="1981925"/>
            <a:ext cx="5076825" cy="2181225"/>
          </a:xfrm>
          <a:prstGeom prst="rect">
            <a:avLst/>
          </a:prstGeom>
          <a:noFill/>
          <a:ln>
            <a:noFill/>
          </a:ln>
        </p:spPr>
      </p:pic>
      <p:sp>
        <p:nvSpPr>
          <p:cNvPr id="379" name="Google Shape;379;p48"/>
          <p:cNvSpPr txBox="1"/>
          <p:nvPr/>
        </p:nvSpPr>
        <p:spPr>
          <a:xfrm>
            <a:off x="2012325" y="4064900"/>
            <a:ext cx="708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f(0)=1</a:t>
            </a:r>
            <a:endParaRPr b="0" i="0" sz="1400" u="none" cap="none" strike="noStrike">
              <a:solidFill>
                <a:srgbClr val="000000"/>
              </a:solidFill>
              <a:latin typeface="Open Sans"/>
              <a:ea typeface="Open Sans"/>
              <a:cs typeface="Open Sans"/>
              <a:sym typeface="Open Sans"/>
            </a:endParaRPr>
          </a:p>
        </p:txBody>
      </p:sp>
      <p:sp>
        <p:nvSpPr>
          <p:cNvPr id="380" name="Google Shape;380;p48"/>
          <p:cNvSpPr txBox="1"/>
          <p:nvPr/>
        </p:nvSpPr>
        <p:spPr>
          <a:xfrm>
            <a:off x="2644425" y="4064900"/>
            <a:ext cx="708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f(1)=1</a:t>
            </a:r>
            <a:endParaRPr b="0" i="0" sz="1400" u="none" cap="none" strike="noStrike">
              <a:solidFill>
                <a:srgbClr val="000000"/>
              </a:solidFill>
              <a:latin typeface="Open Sans"/>
              <a:ea typeface="Open Sans"/>
              <a:cs typeface="Open Sans"/>
              <a:sym typeface="Open Sans"/>
            </a:endParaRPr>
          </a:p>
        </p:txBody>
      </p:sp>
      <p:sp>
        <p:nvSpPr>
          <p:cNvPr id="381" name="Google Shape;381;p48"/>
          <p:cNvSpPr txBox="1"/>
          <p:nvPr/>
        </p:nvSpPr>
        <p:spPr>
          <a:xfrm>
            <a:off x="3233725" y="4064900"/>
            <a:ext cx="708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f(2)=2</a:t>
            </a:r>
            <a:endParaRPr b="0" i="0" sz="1400" u="none" cap="none" strike="noStrike">
              <a:solidFill>
                <a:srgbClr val="000000"/>
              </a:solidFill>
              <a:latin typeface="Open Sans"/>
              <a:ea typeface="Open Sans"/>
              <a:cs typeface="Open Sans"/>
              <a:sym typeface="Open Sans"/>
            </a:endParaRPr>
          </a:p>
        </p:txBody>
      </p:sp>
      <p:sp>
        <p:nvSpPr>
          <p:cNvPr id="382" name="Google Shape;382;p48"/>
          <p:cNvSpPr txBox="1"/>
          <p:nvPr/>
        </p:nvSpPr>
        <p:spPr>
          <a:xfrm>
            <a:off x="3881925" y="4064900"/>
            <a:ext cx="708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f(3)=2</a:t>
            </a:r>
            <a:endParaRPr b="0" i="0" sz="1400" u="none" cap="none" strike="noStrike">
              <a:solidFill>
                <a:srgbClr val="000000"/>
              </a:solidFill>
              <a:latin typeface="Open Sans"/>
              <a:ea typeface="Open Sans"/>
              <a:cs typeface="Open Sans"/>
              <a:sym typeface="Open Sans"/>
            </a:endParaRPr>
          </a:p>
        </p:txBody>
      </p:sp>
      <p:sp>
        <p:nvSpPr>
          <p:cNvPr id="383" name="Google Shape;383;p48"/>
          <p:cNvSpPr txBox="1"/>
          <p:nvPr/>
        </p:nvSpPr>
        <p:spPr>
          <a:xfrm>
            <a:off x="4590225" y="4064900"/>
            <a:ext cx="708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f(4)=2</a:t>
            </a:r>
            <a:endParaRPr b="0" i="0" sz="1400" u="none" cap="none" strike="noStrike">
              <a:solidFill>
                <a:srgbClr val="000000"/>
              </a:solidFill>
              <a:latin typeface="Open Sans"/>
              <a:ea typeface="Open Sans"/>
              <a:cs typeface="Open Sans"/>
              <a:sym typeface="Open Sans"/>
            </a:endParaRPr>
          </a:p>
        </p:txBody>
      </p:sp>
      <p:sp>
        <p:nvSpPr>
          <p:cNvPr id="384" name="Google Shape;384;p48"/>
          <p:cNvSpPr txBox="1"/>
          <p:nvPr/>
        </p:nvSpPr>
        <p:spPr>
          <a:xfrm>
            <a:off x="5185375" y="4064900"/>
            <a:ext cx="708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f(5)=3</a:t>
            </a:r>
            <a:endParaRPr b="0" i="0" sz="1400" u="none" cap="none" strike="noStrike">
              <a:solidFill>
                <a:srgbClr val="000000"/>
              </a:solidFill>
              <a:latin typeface="Open Sans"/>
              <a:ea typeface="Open Sans"/>
              <a:cs typeface="Open Sans"/>
              <a:sym typeface="Open Sans"/>
            </a:endParaRPr>
          </a:p>
        </p:txBody>
      </p:sp>
      <p:sp>
        <p:nvSpPr>
          <p:cNvPr id="385" name="Google Shape;385;p48"/>
          <p:cNvSpPr txBox="1"/>
          <p:nvPr/>
        </p:nvSpPr>
        <p:spPr>
          <a:xfrm>
            <a:off x="5840575" y="4064900"/>
            <a:ext cx="708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f(6)=4</a:t>
            </a:r>
            <a:endParaRPr b="0" i="0" sz="1400" u="none" cap="none" strike="noStrike">
              <a:solidFill>
                <a:srgbClr val="000000"/>
              </a:solidFill>
              <a:latin typeface="Open Sans"/>
              <a:ea typeface="Open Sans"/>
              <a:cs typeface="Open Sans"/>
              <a:sym typeface="Open Sans"/>
            </a:endParaRPr>
          </a:p>
        </p:txBody>
      </p:sp>
      <p:sp>
        <p:nvSpPr>
          <p:cNvPr id="386" name="Google Shape;386;p48"/>
          <p:cNvSpPr txBox="1"/>
          <p:nvPr/>
        </p:nvSpPr>
        <p:spPr>
          <a:xfrm>
            <a:off x="6459825" y="4064900"/>
            <a:ext cx="708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f(7)=3</a:t>
            </a:r>
            <a:endParaRPr b="0" i="0" sz="1400" u="none" cap="none" strike="noStrike">
              <a:solidFill>
                <a:srgbClr val="000000"/>
              </a:solidFill>
              <a:latin typeface="Open Sans"/>
              <a:ea typeface="Open Sans"/>
              <a:cs typeface="Open Sans"/>
              <a:sym typeface="Open Sans"/>
            </a:endParaRPr>
          </a:p>
        </p:txBody>
      </p:sp>
      <p:sp>
        <p:nvSpPr>
          <p:cNvPr id="387" name="Google Shape;387;p48"/>
          <p:cNvSpPr txBox="1"/>
          <p:nvPr/>
        </p:nvSpPr>
        <p:spPr>
          <a:xfrm>
            <a:off x="1014150" y="1152425"/>
            <a:ext cx="7115700" cy="677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200"/>
              <a:buFont typeface="Arial"/>
              <a:buNone/>
            </a:pPr>
            <a:r>
              <a:rPr b="0" i="0" lang="en" sz="3200" u="none" cap="none" strike="noStrike">
                <a:solidFill>
                  <a:schemeClr val="accent1"/>
                </a:solidFill>
                <a:latin typeface="Times New Roman"/>
                <a:ea typeface="Times New Roman"/>
                <a:cs typeface="Times New Roman"/>
                <a:sym typeface="Times New Roman"/>
              </a:rPr>
              <a:t>Hướng tiếp cận </a:t>
            </a:r>
            <a:r>
              <a:rPr lang="en" sz="3200">
                <a:solidFill>
                  <a:schemeClr val="accent1"/>
                </a:solidFill>
                <a:latin typeface="Times New Roman"/>
                <a:ea typeface="Times New Roman"/>
                <a:cs typeface="Times New Roman"/>
                <a:sym typeface="Times New Roman"/>
              </a:rPr>
              <a:t>Quy hoạch động</a:t>
            </a:r>
            <a:endParaRPr b="0" i="0" sz="3200" u="none" cap="none" strike="noStrike">
              <a:solidFill>
                <a:schemeClr val="accen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5"/>
          <p:cNvSpPr txBox="1"/>
          <p:nvPr>
            <p:ph type="title"/>
          </p:nvPr>
        </p:nvSpPr>
        <p:spPr>
          <a:xfrm>
            <a:off x="0" y="1997400"/>
            <a:ext cx="4587000" cy="1148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sz="7200">
                <a:latin typeface="Times New Roman"/>
                <a:ea typeface="Times New Roman"/>
                <a:cs typeface="Times New Roman"/>
                <a:sym typeface="Times New Roman"/>
              </a:rPr>
              <a:t>02</a:t>
            </a:r>
            <a:endParaRPr sz="7200">
              <a:latin typeface="Times New Roman"/>
              <a:ea typeface="Times New Roman"/>
              <a:cs typeface="Times New Roman"/>
              <a:sym typeface="Times New Roman"/>
            </a:endParaRPr>
          </a:p>
        </p:txBody>
      </p:sp>
      <p:sp>
        <p:nvSpPr>
          <p:cNvPr id="94" name="Google Shape;94;p5"/>
          <p:cNvSpPr txBox="1"/>
          <p:nvPr/>
        </p:nvSpPr>
        <p:spPr>
          <a:xfrm>
            <a:off x="1041150" y="2492700"/>
            <a:ext cx="2981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Times New Roman"/>
                <a:ea typeface="Times New Roman"/>
                <a:cs typeface="Times New Roman"/>
                <a:sym typeface="Times New Roman"/>
              </a:rPr>
              <a:t>LUYỆN TẬP</a:t>
            </a:r>
            <a:endParaRPr b="0" i="0" sz="1800" u="none" cap="none" strike="noStrike">
              <a:solidFill>
                <a:schemeClr val="lt1"/>
              </a:solidFill>
              <a:latin typeface="Times New Roman"/>
              <a:ea typeface="Times New Roman"/>
              <a:cs typeface="Times New Roman"/>
              <a:sym typeface="Times New Roman"/>
            </a:endParaRPr>
          </a:p>
        </p:txBody>
      </p:sp>
      <p:cxnSp>
        <p:nvCxnSpPr>
          <p:cNvPr id="95" name="Google Shape;95;p5"/>
          <p:cNvCxnSpPr/>
          <p:nvPr/>
        </p:nvCxnSpPr>
        <p:spPr>
          <a:xfrm flipH="1" rot="10800000">
            <a:off x="9000" y="2954100"/>
            <a:ext cx="1914900" cy="300"/>
          </a:xfrm>
          <a:prstGeom prst="straightConnector1">
            <a:avLst/>
          </a:prstGeom>
          <a:noFill/>
          <a:ln cap="flat" cmpd="sng" w="38100">
            <a:solidFill>
              <a:schemeClr val="dk2"/>
            </a:solidFill>
            <a:prstDash val="solid"/>
            <a:round/>
            <a:headEnd len="sm" w="sm" type="none"/>
            <a:tailEnd len="sm" w="sm" type="none"/>
          </a:ln>
        </p:spPr>
      </p:cxnSp>
      <p:sp>
        <p:nvSpPr>
          <p:cNvPr id="96" name="Google Shape;96;p5"/>
          <p:cNvSpPr txBox="1"/>
          <p:nvPr/>
        </p:nvSpPr>
        <p:spPr>
          <a:xfrm>
            <a:off x="133475" y="3105675"/>
            <a:ext cx="4756800" cy="1293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i="0" lang="en" sz="1800" u="none" cap="none" strike="noStrike">
                <a:solidFill>
                  <a:schemeClr val="lt1"/>
                </a:solidFill>
                <a:latin typeface="Times New Roman"/>
                <a:ea typeface="Times New Roman"/>
                <a:cs typeface="Times New Roman"/>
                <a:sym typeface="Times New Roman"/>
              </a:rPr>
              <a:t>2.1 Đề Bài</a:t>
            </a:r>
            <a:endParaRPr i="0" sz="18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i="0" lang="en" sz="1800" u="none" cap="none" strike="noStrike">
                <a:solidFill>
                  <a:schemeClr val="lt1"/>
                </a:solidFill>
                <a:latin typeface="Times New Roman"/>
                <a:ea typeface="Times New Roman"/>
                <a:cs typeface="Times New Roman"/>
                <a:sym typeface="Times New Roman"/>
              </a:rPr>
              <a:t>2.2 A</a:t>
            </a:r>
            <a:r>
              <a:rPr lang="en" sz="1800">
                <a:solidFill>
                  <a:schemeClr val="lt1"/>
                </a:solidFill>
                <a:latin typeface="Times New Roman"/>
                <a:ea typeface="Times New Roman"/>
                <a:cs typeface="Times New Roman"/>
                <a:sym typeface="Times New Roman"/>
              </a:rPr>
              <a:t>b</a:t>
            </a:r>
            <a:r>
              <a:rPr i="0" lang="en" sz="1800" u="none" cap="none" strike="noStrike">
                <a:solidFill>
                  <a:schemeClr val="lt1"/>
                </a:solidFill>
                <a:latin typeface="Times New Roman"/>
                <a:ea typeface="Times New Roman"/>
                <a:cs typeface="Times New Roman"/>
                <a:sym typeface="Times New Roman"/>
              </a:rPr>
              <a:t>straction</a:t>
            </a:r>
            <a:endParaRPr i="0" sz="18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i="0" lang="en" sz="1800" u="none" cap="none" strike="noStrike">
                <a:solidFill>
                  <a:schemeClr val="lt1"/>
                </a:solidFill>
                <a:latin typeface="Times New Roman"/>
                <a:ea typeface="Times New Roman"/>
                <a:cs typeface="Times New Roman"/>
                <a:sym typeface="Times New Roman"/>
              </a:rPr>
              <a:t>2.3 Decomposition &amp; Pattern Recognition</a:t>
            </a:r>
            <a:endParaRPr i="0" sz="18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i="0" lang="en" sz="1800" u="none" cap="none" strike="noStrike">
                <a:solidFill>
                  <a:schemeClr val="lt1"/>
                </a:solidFill>
                <a:latin typeface="Times New Roman"/>
                <a:ea typeface="Times New Roman"/>
                <a:cs typeface="Times New Roman"/>
                <a:sym typeface="Times New Roman"/>
              </a:rPr>
              <a:t>2.4 Algorithm Design</a:t>
            </a:r>
            <a:endParaRPr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Times New Roman"/>
                <a:ea typeface="Times New Roman"/>
                <a:cs typeface="Times New Roman"/>
                <a:sym typeface="Times New Roman"/>
              </a:rPr>
              <a:t>2.3 Pattern Recognition</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SzPct val="111111"/>
              <a:buNone/>
            </a:pPr>
            <a:r>
              <a:t/>
            </a:r>
            <a:endParaRPr/>
          </a:p>
        </p:txBody>
      </p:sp>
      <p:sp>
        <p:nvSpPr>
          <p:cNvPr id="393" name="Google Shape;393;p49"/>
          <p:cNvSpPr txBox="1"/>
          <p:nvPr/>
        </p:nvSpPr>
        <p:spPr>
          <a:xfrm>
            <a:off x="2012325" y="4064900"/>
            <a:ext cx="708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f(0)=1</a:t>
            </a:r>
            <a:endParaRPr b="0" i="0" sz="1400" u="none" cap="none" strike="noStrike">
              <a:solidFill>
                <a:srgbClr val="000000"/>
              </a:solidFill>
              <a:latin typeface="Open Sans"/>
              <a:ea typeface="Open Sans"/>
              <a:cs typeface="Open Sans"/>
              <a:sym typeface="Open Sans"/>
            </a:endParaRPr>
          </a:p>
        </p:txBody>
      </p:sp>
      <p:sp>
        <p:nvSpPr>
          <p:cNvPr id="394" name="Google Shape;394;p49"/>
          <p:cNvSpPr txBox="1"/>
          <p:nvPr/>
        </p:nvSpPr>
        <p:spPr>
          <a:xfrm>
            <a:off x="2644425" y="4064900"/>
            <a:ext cx="708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f(1)=1</a:t>
            </a:r>
            <a:endParaRPr b="0" i="0" sz="1400" u="none" cap="none" strike="noStrike">
              <a:solidFill>
                <a:srgbClr val="000000"/>
              </a:solidFill>
              <a:latin typeface="Open Sans"/>
              <a:ea typeface="Open Sans"/>
              <a:cs typeface="Open Sans"/>
              <a:sym typeface="Open Sans"/>
            </a:endParaRPr>
          </a:p>
        </p:txBody>
      </p:sp>
      <p:sp>
        <p:nvSpPr>
          <p:cNvPr id="395" name="Google Shape;395;p49"/>
          <p:cNvSpPr txBox="1"/>
          <p:nvPr/>
        </p:nvSpPr>
        <p:spPr>
          <a:xfrm>
            <a:off x="3233725" y="4064900"/>
            <a:ext cx="708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f(2)=2</a:t>
            </a:r>
            <a:endParaRPr b="0" i="0" sz="1400" u="none" cap="none" strike="noStrike">
              <a:solidFill>
                <a:srgbClr val="000000"/>
              </a:solidFill>
              <a:latin typeface="Open Sans"/>
              <a:ea typeface="Open Sans"/>
              <a:cs typeface="Open Sans"/>
              <a:sym typeface="Open Sans"/>
            </a:endParaRPr>
          </a:p>
        </p:txBody>
      </p:sp>
      <p:sp>
        <p:nvSpPr>
          <p:cNvPr id="396" name="Google Shape;396;p49"/>
          <p:cNvSpPr txBox="1"/>
          <p:nvPr/>
        </p:nvSpPr>
        <p:spPr>
          <a:xfrm>
            <a:off x="3881925" y="4064900"/>
            <a:ext cx="708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f(3)=2</a:t>
            </a:r>
            <a:endParaRPr b="0" i="0" sz="1400" u="none" cap="none" strike="noStrike">
              <a:solidFill>
                <a:srgbClr val="000000"/>
              </a:solidFill>
              <a:latin typeface="Open Sans"/>
              <a:ea typeface="Open Sans"/>
              <a:cs typeface="Open Sans"/>
              <a:sym typeface="Open Sans"/>
            </a:endParaRPr>
          </a:p>
        </p:txBody>
      </p:sp>
      <p:sp>
        <p:nvSpPr>
          <p:cNvPr id="397" name="Google Shape;397;p49"/>
          <p:cNvSpPr txBox="1"/>
          <p:nvPr/>
        </p:nvSpPr>
        <p:spPr>
          <a:xfrm>
            <a:off x="4590225" y="4064900"/>
            <a:ext cx="708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f(4)=2</a:t>
            </a:r>
            <a:endParaRPr b="0" i="0" sz="1400" u="none" cap="none" strike="noStrike">
              <a:solidFill>
                <a:srgbClr val="000000"/>
              </a:solidFill>
              <a:latin typeface="Open Sans"/>
              <a:ea typeface="Open Sans"/>
              <a:cs typeface="Open Sans"/>
              <a:sym typeface="Open Sans"/>
            </a:endParaRPr>
          </a:p>
        </p:txBody>
      </p:sp>
      <p:sp>
        <p:nvSpPr>
          <p:cNvPr id="398" name="Google Shape;398;p49"/>
          <p:cNvSpPr txBox="1"/>
          <p:nvPr/>
        </p:nvSpPr>
        <p:spPr>
          <a:xfrm>
            <a:off x="5185375" y="4064900"/>
            <a:ext cx="708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f(5)=3</a:t>
            </a:r>
            <a:endParaRPr b="0" i="0" sz="1400" u="none" cap="none" strike="noStrike">
              <a:solidFill>
                <a:srgbClr val="000000"/>
              </a:solidFill>
              <a:latin typeface="Open Sans"/>
              <a:ea typeface="Open Sans"/>
              <a:cs typeface="Open Sans"/>
              <a:sym typeface="Open Sans"/>
            </a:endParaRPr>
          </a:p>
        </p:txBody>
      </p:sp>
      <p:sp>
        <p:nvSpPr>
          <p:cNvPr id="399" name="Google Shape;399;p49"/>
          <p:cNvSpPr txBox="1"/>
          <p:nvPr/>
        </p:nvSpPr>
        <p:spPr>
          <a:xfrm>
            <a:off x="5840575" y="4064900"/>
            <a:ext cx="708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f(6)=4</a:t>
            </a:r>
            <a:endParaRPr b="0" i="0" sz="1400" u="none" cap="none" strike="noStrike">
              <a:solidFill>
                <a:srgbClr val="000000"/>
              </a:solidFill>
              <a:latin typeface="Open Sans"/>
              <a:ea typeface="Open Sans"/>
              <a:cs typeface="Open Sans"/>
              <a:sym typeface="Open Sans"/>
            </a:endParaRPr>
          </a:p>
        </p:txBody>
      </p:sp>
      <p:sp>
        <p:nvSpPr>
          <p:cNvPr id="400" name="Google Shape;400;p49"/>
          <p:cNvSpPr txBox="1"/>
          <p:nvPr/>
        </p:nvSpPr>
        <p:spPr>
          <a:xfrm>
            <a:off x="6459825" y="4064900"/>
            <a:ext cx="708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f(7)=3</a:t>
            </a:r>
            <a:endParaRPr b="0" i="0" sz="1400" u="none" cap="none" strike="noStrike">
              <a:solidFill>
                <a:srgbClr val="000000"/>
              </a:solidFill>
              <a:latin typeface="Open Sans"/>
              <a:ea typeface="Open Sans"/>
              <a:cs typeface="Open Sans"/>
              <a:sym typeface="Open Sans"/>
            </a:endParaRPr>
          </a:p>
        </p:txBody>
      </p:sp>
      <p:pic>
        <p:nvPicPr>
          <p:cNvPr id="401" name="Google Shape;401;p49"/>
          <p:cNvPicPr preferRelativeResize="0"/>
          <p:nvPr/>
        </p:nvPicPr>
        <p:blipFill rotWithShape="1">
          <a:blip r:embed="rId3">
            <a:alphaModFix/>
          </a:blip>
          <a:srcRect b="0" l="0" r="0" t="0"/>
          <a:stretch/>
        </p:blipFill>
        <p:spPr>
          <a:xfrm>
            <a:off x="2057400" y="1981925"/>
            <a:ext cx="5076825" cy="2181225"/>
          </a:xfrm>
          <a:prstGeom prst="rect">
            <a:avLst/>
          </a:prstGeom>
          <a:noFill/>
          <a:ln>
            <a:noFill/>
          </a:ln>
        </p:spPr>
      </p:pic>
      <p:sp>
        <p:nvSpPr>
          <p:cNvPr id="402" name="Google Shape;402;p49"/>
          <p:cNvSpPr txBox="1"/>
          <p:nvPr/>
        </p:nvSpPr>
        <p:spPr>
          <a:xfrm>
            <a:off x="1014150" y="1152425"/>
            <a:ext cx="7115700" cy="677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200"/>
              <a:buFont typeface="Arial"/>
              <a:buNone/>
            </a:pPr>
            <a:r>
              <a:rPr b="0" i="0" lang="en" sz="3200" u="none" cap="none" strike="noStrike">
                <a:solidFill>
                  <a:schemeClr val="accent1"/>
                </a:solidFill>
                <a:latin typeface="Times New Roman"/>
                <a:ea typeface="Times New Roman"/>
                <a:cs typeface="Times New Roman"/>
                <a:sym typeface="Times New Roman"/>
              </a:rPr>
              <a:t>Hướng tiếp cận </a:t>
            </a:r>
            <a:r>
              <a:rPr lang="en" sz="3200">
                <a:solidFill>
                  <a:schemeClr val="accent1"/>
                </a:solidFill>
                <a:latin typeface="Times New Roman"/>
                <a:ea typeface="Times New Roman"/>
                <a:cs typeface="Times New Roman"/>
                <a:sym typeface="Times New Roman"/>
              </a:rPr>
              <a:t>Quy hoạch động</a:t>
            </a:r>
            <a:endParaRPr b="0" i="0" sz="3200" u="none" cap="none" strike="noStrike">
              <a:solidFill>
                <a:schemeClr val="accent1"/>
              </a:solidFill>
              <a:latin typeface="Times New Roman"/>
              <a:ea typeface="Times New Roman"/>
              <a:cs typeface="Times New Roman"/>
              <a:sym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5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Times New Roman"/>
                <a:ea typeface="Times New Roman"/>
                <a:cs typeface="Times New Roman"/>
                <a:sym typeface="Times New Roman"/>
              </a:rPr>
              <a:t>2.3 Pattern Recognition</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SzPct val="111111"/>
              <a:buNone/>
            </a:pPr>
            <a:r>
              <a:t/>
            </a:r>
            <a:endParaRPr/>
          </a:p>
        </p:txBody>
      </p:sp>
      <p:graphicFrame>
        <p:nvGraphicFramePr>
          <p:cNvPr id="408" name="Google Shape;408;p50"/>
          <p:cNvGraphicFramePr/>
          <p:nvPr/>
        </p:nvGraphicFramePr>
        <p:xfrm>
          <a:off x="752475" y="2309625"/>
          <a:ext cx="3000000" cy="3000000"/>
        </p:xfrm>
        <a:graphic>
          <a:graphicData uri="http://schemas.openxmlformats.org/drawingml/2006/table">
            <a:tbl>
              <a:tblPr>
                <a:noFill/>
                <a:tableStyleId>{9105D80E-A65F-47CA-A20F-2ECCFFD797B4}</a:tableStyleId>
              </a:tblPr>
              <a:tblGrid>
                <a:gridCol w="3819525"/>
                <a:gridCol w="3819525"/>
              </a:tblGrid>
              <a:tr h="838200">
                <a:tc>
                  <a:txBody>
                    <a:bodyPr/>
                    <a:lstStyle/>
                    <a:p>
                      <a:pPr indent="0" lvl="0" marL="0" marR="0" rtl="0" algn="ctr">
                        <a:lnSpc>
                          <a:spcPct val="120000"/>
                        </a:lnSpc>
                        <a:spcBef>
                          <a:spcPts val="0"/>
                        </a:spcBef>
                        <a:spcAft>
                          <a:spcPts val="0"/>
                        </a:spcAft>
                        <a:buClr>
                          <a:srgbClr val="000000"/>
                        </a:buClr>
                        <a:buSzPts val="2400"/>
                        <a:buFont typeface="Arial"/>
                        <a:buNone/>
                      </a:pPr>
                      <a:r>
                        <a:rPr lang="en" sz="2400" u="none" cap="none" strike="noStrike"/>
                        <a:t>Độ phức tạp tính toán</a:t>
                      </a:r>
                      <a:endParaRPr sz="2400" u="none" cap="none" strike="noStrike"/>
                    </a:p>
                  </a:txBody>
                  <a:tcPr marT="95250" marB="95250" marR="95250" marL="952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20000"/>
                        </a:lnSpc>
                        <a:spcBef>
                          <a:spcPts val="0"/>
                        </a:spcBef>
                        <a:spcAft>
                          <a:spcPts val="0"/>
                        </a:spcAft>
                        <a:buClr>
                          <a:srgbClr val="000000"/>
                        </a:buClr>
                        <a:buSzPts val="2400"/>
                        <a:buFont typeface="Arial"/>
                        <a:buNone/>
                      </a:pPr>
                      <a:r>
                        <a:rPr lang="en" sz="2400" u="none" cap="none" strike="noStrike"/>
                        <a:t>Độ phức tạp bộ nhớ</a:t>
                      </a:r>
                      <a:endParaRPr sz="2400" u="none" cap="none" strike="noStrike"/>
                    </a:p>
                  </a:txBody>
                  <a:tcPr marT="95250" marB="95250" marR="95250" marL="952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838200">
                <a:tc>
                  <a:txBody>
                    <a:bodyPr/>
                    <a:lstStyle/>
                    <a:p>
                      <a:pPr indent="0" lvl="0" marL="0" marR="0" rtl="0" algn="ctr">
                        <a:lnSpc>
                          <a:spcPct val="120000"/>
                        </a:lnSpc>
                        <a:spcBef>
                          <a:spcPts val="0"/>
                        </a:spcBef>
                        <a:spcAft>
                          <a:spcPts val="0"/>
                        </a:spcAft>
                        <a:buClr>
                          <a:srgbClr val="000000"/>
                        </a:buClr>
                        <a:buSzPts val="2400"/>
                        <a:buFont typeface="Arial"/>
                        <a:buNone/>
                      </a:pPr>
                      <a:r>
                        <a:rPr lang="en" sz="2400" u="none" cap="none" strike="noStrike"/>
                        <a:t>O(N</a:t>
                      </a:r>
                      <a:r>
                        <a:rPr baseline="30000" lang="en" sz="2400" u="none" cap="none" strike="noStrike"/>
                        <a:t>2</a:t>
                      </a:r>
                      <a:r>
                        <a:rPr lang="en" sz="2400" u="none" cap="none" strike="noStrike"/>
                        <a:t>)</a:t>
                      </a:r>
                      <a:endParaRPr sz="2400" u="none" cap="none" strike="noStrike"/>
                    </a:p>
                  </a:txBody>
                  <a:tcPr marT="95250" marB="95250" marR="95250" marL="952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20000"/>
                        </a:lnSpc>
                        <a:spcBef>
                          <a:spcPts val="0"/>
                        </a:spcBef>
                        <a:spcAft>
                          <a:spcPts val="0"/>
                        </a:spcAft>
                        <a:buClr>
                          <a:srgbClr val="000000"/>
                        </a:buClr>
                        <a:buSzPts val="2400"/>
                        <a:buFont typeface="Arial"/>
                        <a:buNone/>
                      </a:pPr>
                      <a:r>
                        <a:rPr lang="en" sz="2400" u="none" cap="none" strike="noStrike"/>
                        <a:t>O(N)</a:t>
                      </a:r>
                      <a:endParaRPr sz="2400" u="none" cap="none" strike="noStrike"/>
                    </a:p>
                  </a:txBody>
                  <a:tcPr marT="95250" marB="95250" marR="95250" marL="952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
        <p:nvSpPr>
          <p:cNvPr id="409" name="Google Shape;409;p50"/>
          <p:cNvSpPr txBox="1"/>
          <p:nvPr/>
        </p:nvSpPr>
        <p:spPr>
          <a:xfrm>
            <a:off x="752475" y="4201725"/>
            <a:ext cx="69990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20000"/>
              </a:lnSpc>
              <a:spcBef>
                <a:spcPts val="0"/>
              </a:spcBef>
              <a:spcAft>
                <a:spcPts val="0"/>
              </a:spcAft>
              <a:buClr>
                <a:srgbClr val="000000"/>
              </a:buClr>
              <a:buSzPts val="2200"/>
              <a:buFont typeface="Arial"/>
              <a:buNone/>
            </a:pPr>
            <a:r>
              <a:rPr b="0" i="0" lang="en" sz="2200" u="none" cap="none" strike="noStrike">
                <a:solidFill>
                  <a:srgbClr val="000000"/>
                </a:solidFill>
                <a:latin typeface="Arial"/>
                <a:ea typeface="Arial"/>
                <a:cs typeface="Arial"/>
                <a:sym typeface="Arial"/>
              </a:rPr>
              <a:t>⇒ Thuật toán đã đủ tốt, nhưng có thể tốt hơn?</a:t>
            </a:r>
            <a:endParaRPr b="0" i="0" sz="2200" u="none" cap="none" strike="noStrike">
              <a:solidFill>
                <a:srgbClr val="000000"/>
              </a:solidFill>
              <a:latin typeface="Arial"/>
              <a:ea typeface="Arial"/>
              <a:cs typeface="Arial"/>
              <a:sym typeface="Arial"/>
            </a:endParaRPr>
          </a:p>
        </p:txBody>
      </p:sp>
      <p:sp>
        <p:nvSpPr>
          <p:cNvPr id="410" name="Google Shape;410;p50"/>
          <p:cNvSpPr txBox="1"/>
          <p:nvPr/>
        </p:nvSpPr>
        <p:spPr>
          <a:xfrm>
            <a:off x="1014150" y="1152425"/>
            <a:ext cx="7115700" cy="677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200"/>
              <a:buFont typeface="Arial"/>
              <a:buNone/>
            </a:pPr>
            <a:r>
              <a:rPr b="0" i="0" lang="en" sz="3200" u="none" cap="none" strike="noStrike">
                <a:solidFill>
                  <a:schemeClr val="accent1"/>
                </a:solidFill>
                <a:latin typeface="Times New Roman"/>
                <a:ea typeface="Times New Roman"/>
                <a:cs typeface="Times New Roman"/>
                <a:sym typeface="Times New Roman"/>
              </a:rPr>
              <a:t>Hướng tiếp cận </a:t>
            </a:r>
            <a:r>
              <a:rPr lang="en" sz="3200">
                <a:solidFill>
                  <a:schemeClr val="accent1"/>
                </a:solidFill>
                <a:latin typeface="Times New Roman"/>
                <a:ea typeface="Times New Roman"/>
                <a:cs typeface="Times New Roman"/>
                <a:sym typeface="Times New Roman"/>
              </a:rPr>
              <a:t>Quy hoạch động</a:t>
            </a:r>
            <a:endParaRPr b="0" i="0" sz="3200" u="none" cap="none" strike="noStrike">
              <a:solidFill>
                <a:schemeClr val="accent1"/>
              </a:solidFill>
              <a:latin typeface="Times New Roman"/>
              <a:ea typeface="Times New Roman"/>
              <a:cs typeface="Times New Roman"/>
              <a:sym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5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Times New Roman"/>
                <a:ea typeface="Times New Roman"/>
                <a:cs typeface="Times New Roman"/>
                <a:sym typeface="Times New Roman"/>
              </a:rPr>
              <a:t>2.3 Pattern Recognition</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SzPct val="111111"/>
              <a:buNone/>
            </a:pPr>
            <a:r>
              <a:t/>
            </a:r>
            <a:endParaRPr/>
          </a:p>
        </p:txBody>
      </p:sp>
      <p:sp>
        <p:nvSpPr>
          <p:cNvPr id="416" name="Google Shape;416;p51"/>
          <p:cNvSpPr txBox="1"/>
          <p:nvPr/>
        </p:nvSpPr>
        <p:spPr>
          <a:xfrm>
            <a:off x="3074825" y="1829525"/>
            <a:ext cx="2535600" cy="523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200"/>
              <a:buFont typeface="Arial"/>
              <a:buNone/>
            </a:pPr>
            <a:r>
              <a:rPr b="0" i="1" lang="en" sz="2200" u="none" cap="none" strike="noStrike">
                <a:solidFill>
                  <a:schemeClr val="accent1"/>
                </a:solidFill>
                <a:latin typeface="Times New Roman"/>
                <a:ea typeface="Times New Roman"/>
                <a:cs typeface="Times New Roman"/>
                <a:sym typeface="Times New Roman"/>
              </a:rPr>
              <a:t>Cây Fenwick</a:t>
            </a:r>
            <a:endParaRPr b="0" i="1" sz="2200" u="none" cap="none" strike="noStrike">
              <a:solidFill>
                <a:schemeClr val="accent1"/>
              </a:solidFill>
              <a:latin typeface="Times New Roman"/>
              <a:ea typeface="Times New Roman"/>
              <a:cs typeface="Times New Roman"/>
              <a:sym typeface="Times New Roman"/>
            </a:endParaRPr>
          </a:p>
        </p:txBody>
      </p:sp>
      <p:sp>
        <p:nvSpPr>
          <p:cNvPr id="417" name="Google Shape;417;p51"/>
          <p:cNvSpPr txBox="1"/>
          <p:nvPr/>
        </p:nvSpPr>
        <p:spPr>
          <a:xfrm>
            <a:off x="311700" y="2495550"/>
            <a:ext cx="8349600" cy="1847400"/>
          </a:xfrm>
          <a:prstGeom prst="rect">
            <a:avLst/>
          </a:prstGeom>
          <a:noFill/>
          <a:ln>
            <a:noFill/>
          </a:ln>
        </p:spPr>
        <p:txBody>
          <a:bodyPr anchorCtr="0" anchor="t" bIns="91425" lIns="91425" spcFirstLastPara="1" rIns="91425" wrap="square" tIns="91425">
            <a:spAutoFit/>
          </a:bodyPr>
          <a:lstStyle/>
          <a:p>
            <a:pPr indent="-368300" lvl="0" marL="457200" marR="0" rtl="0" algn="l">
              <a:lnSpc>
                <a:spcPct val="115000"/>
              </a:lnSpc>
              <a:spcBef>
                <a:spcPts val="0"/>
              </a:spcBef>
              <a:spcAft>
                <a:spcPts val="0"/>
              </a:spcAft>
              <a:buClr>
                <a:srgbClr val="000000"/>
              </a:buClr>
              <a:buSzPts val="2200"/>
              <a:buFont typeface="Times New Roman"/>
              <a:buChar char="●"/>
            </a:pPr>
            <a:r>
              <a:rPr b="1" i="1" lang="en" sz="2200" u="none" cap="none" strike="noStrike">
                <a:solidFill>
                  <a:srgbClr val="000000"/>
                </a:solidFill>
                <a:latin typeface="Times New Roman"/>
                <a:ea typeface="Times New Roman"/>
                <a:cs typeface="Times New Roman"/>
                <a:sym typeface="Times New Roman"/>
              </a:rPr>
              <a:t>Pattern Recognition:</a:t>
            </a:r>
            <a:endParaRPr b="1" i="1" sz="2200" u="none" cap="none" strike="noStrike">
              <a:solidFill>
                <a:srgbClr val="000000"/>
              </a:solidFill>
              <a:latin typeface="Times New Roman"/>
              <a:ea typeface="Times New Roman"/>
              <a:cs typeface="Times New Roman"/>
              <a:sym typeface="Times New Roman"/>
            </a:endParaRPr>
          </a:p>
          <a:p>
            <a:pPr indent="0" lvl="0" marL="457200" marR="0" rtl="0" algn="l">
              <a:lnSpc>
                <a:spcPct val="138000"/>
              </a:lnSpc>
              <a:spcBef>
                <a:spcPts val="0"/>
              </a:spcBef>
              <a:spcAft>
                <a:spcPts val="0"/>
              </a:spcAft>
              <a:buClr>
                <a:srgbClr val="000000"/>
              </a:buClr>
              <a:buSzPts val="2200"/>
              <a:buFont typeface="Arial"/>
              <a:buNone/>
            </a:pPr>
            <a:r>
              <a:rPr b="0" i="0" lang="en" sz="2200" u="none" cap="none" strike="noStrike">
                <a:solidFill>
                  <a:srgbClr val="000000"/>
                </a:solidFill>
                <a:latin typeface="Times New Roman"/>
                <a:ea typeface="Times New Roman"/>
                <a:cs typeface="Times New Roman"/>
                <a:sym typeface="Times New Roman"/>
              </a:rPr>
              <a:t>Trong bước tìm max(f</a:t>
            </a:r>
            <a:r>
              <a:rPr b="0" baseline="-25000" i="0" lang="en" sz="2200" u="none" cap="none" strike="noStrike">
                <a:solidFill>
                  <a:srgbClr val="000000"/>
                </a:solidFill>
                <a:latin typeface="Times New Roman"/>
                <a:ea typeface="Times New Roman"/>
                <a:cs typeface="Times New Roman"/>
                <a:sym typeface="Times New Roman"/>
              </a:rPr>
              <a:t>j</a:t>
            </a:r>
            <a:r>
              <a:rPr b="0" i="0" lang="en" sz="2200" u="none" cap="none" strike="noStrike">
                <a:solidFill>
                  <a:srgbClr val="000000"/>
                </a:solidFill>
                <a:latin typeface="Times New Roman"/>
                <a:ea typeface="Times New Roman"/>
                <a:cs typeface="Times New Roman"/>
                <a:sym typeface="Times New Roman"/>
              </a:rPr>
              <a:t>), có thể dùng cấu trúc dữ liệu</a:t>
            </a:r>
            <a:endParaRPr b="0" i="0" sz="2200" u="none" cap="none" strike="noStrike">
              <a:solidFill>
                <a:srgbClr val="000000"/>
              </a:solidFill>
              <a:latin typeface="Times New Roman"/>
              <a:ea typeface="Times New Roman"/>
              <a:cs typeface="Times New Roman"/>
              <a:sym typeface="Times New Roman"/>
            </a:endParaRPr>
          </a:p>
          <a:p>
            <a:pPr indent="0" lvl="0" marL="457200" marR="0" rtl="0" algn="l">
              <a:lnSpc>
                <a:spcPct val="138000"/>
              </a:lnSpc>
              <a:spcBef>
                <a:spcPts val="0"/>
              </a:spcBef>
              <a:spcAft>
                <a:spcPts val="0"/>
              </a:spcAft>
              <a:buClr>
                <a:srgbClr val="000000"/>
              </a:buClr>
              <a:buSzPts val="2200"/>
              <a:buFont typeface="Arial"/>
              <a:buNone/>
            </a:pPr>
            <a:r>
              <a:rPr b="1" i="0" lang="en" sz="2200" u="none" cap="none" strike="noStrike">
                <a:solidFill>
                  <a:srgbClr val="000000"/>
                </a:solidFill>
                <a:latin typeface="Times New Roman"/>
                <a:ea typeface="Times New Roman"/>
                <a:cs typeface="Times New Roman"/>
                <a:sym typeface="Times New Roman"/>
              </a:rPr>
              <a:t>Cây Fenwick</a:t>
            </a:r>
            <a:r>
              <a:rPr b="0" i="0" lang="en" sz="2200" u="none" cap="none" strike="noStrike">
                <a:solidFill>
                  <a:srgbClr val="000000"/>
                </a:solidFill>
                <a:latin typeface="Times New Roman"/>
                <a:ea typeface="Times New Roman"/>
                <a:cs typeface="Times New Roman"/>
                <a:sym typeface="Times New Roman"/>
              </a:rPr>
              <a:t> để truy vấn nhanh hơn.</a:t>
            </a:r>
            <a:endParaRPr b="0" i="0" sz="2200" u="none" cap="none" strike="noStrike">
              <a:solidFill>
                <a:srgbClr val="000000"/>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2200"/>
              <a:buFont typeface="Arial"/>
              <a:buNone/>
            </a:pPr>
            <a:r>
              <a:t/>
            </a:r>
            <a:endParaRPr b="0" i="0" sz="2200" u="none" cap="none" strike="noStrike">
              <a:solidFill>
                <a:srgbClr val="000000"/>
              </a:solidFill>
              <a:latin typeface="Times New Roman"/>
              <a:ea typeface="Times New Roman"/>
              <a:cs typeface="Times New Roman"/>
              <a:sym typeface="Times New Roman"/>
            </a:endParaRPr>
          </a:p>
        </p:txBody>
      </p:sp>
      <p:sp>
        <p:nvSpPr>
          <p:cNvPr id="418" name="Google Shape;418;p51"/>
          <p:cNvSpPr txBox="1"/>
          <p:nvPr/>
        </p:nvSpPr>
        <p:spPr>
          <a:xfrm>
            <a:off x="1014150" y="1152425"/>
            <a:ext cx="7115700" cy="677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200"/>
              <a:buFont typeface="Arial"/>
              <a:buNone/>
            </a:pPr>
            <a:r>
              <a:rPr b="0" i="0" lang="en" sz="3200" u="none" cap="none" strike="noStrike">
                <a:solidFill>
                  <a:schemeClr val="accent1"/>
                </a:solidFill>
                <a:latin typeface="Times New Roman"/>
                <a:ea typeface="Times New Roman"/>
                <a:cs typeface="Times New Roman"/>
                <a:sym typeface="Times New Roman"/>
              </a:rPr>
              <a:t>Hướng tiếp cận </a:t>
            </a:r>
            <a:r>
              <a:rPr lang="en" sz="3200">
                <a:solidFill>
                  <a:schemeClr val="accent1"/>
                </a:solidFill>
                <a:latin typeface="Times New Roman"/>
                <a:ea typeface="Times New Roman"/>
                <a:cs typeface="Times New Roman"/>
                <a:sym typeface="Times New Roman"/>
              </a:rPr>
              <a:t>Quy hoạch động</a:t>
            </a:r>
            <a:endParaRPr b="0" i="0" sz="3200" u="none" cap="none" strike="noStrike">
              <a:solidFill>
                <a:schemeClr val="accent1"/>
              </a:solidFill>
              <a:latin typeface="Times New Roman"/>
              <a:ea typeface="Times New Roman"/>
              <a:cs typeface="Times New Roman"/>
              <a:sym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5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Times New Roman"/>
                <a:ea typeface="Times New Roman"/>
                <a:cs typeface="Times New Roman"/>
                <a:sym typeface="Times New Roman"/>
              </a:rPr>
              <a:t>2.3 Pattern Recognition</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SzPct val="111111"/>
              <a:buNone/>
            </a:pPr>
            <a:r>
              <a:t/>
            </a:r>
            <a:endParaRPr/>
          </a:p>
        </p:txBody>
      </p:sp>
      <p:sp>
        <p:nvSpPr>
          <p:cNvPr id="424" name="Google Shape;424;p53"/>
          <p:cNvSpPr txBox="1"/>
          <p:nvPr/>
        </p:nvSpPr>
        <p:spPr>
          <a:xfrm>
            <a:off x="3074825" y="1829525"/>
            <a:ext cx="2535600" cy="523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200"/>
              <a:buFont typeface="Arial"/>
              <a:buNone/>
            </a:pPr>
            <a:r>
              <a:rPr b="0" i="1" lang="en" sz="2200" u="none" cap="none" strike="noStrike">
                <a:solidFill>
                  <a:schemeClr val="accent1"/>
                </a:solidFill>
                <a:latin typeface="Times New Roman"/>
                <a:ea typeface="Times New Roman"/>
                <a:cs typeface="Times New Roman"/>
                <a:sym typeface="Times New Roman"/>
              </a:rPr>
              <a:t>Cây Fenwick</a:t>
            </a:r>
            <a:endParaRPr b="0" i="1" sz="2200" u="none" cap="none" strike="noStrike">
              <a:solidFill>
                <a:schemeClr val="accent1"/>
              </a:solidFill>
              <a:latin typeface="Times New Roman"/>
              <a:ea typeface="Times New Roman"/>
              <a:cs typeface="Times New Roman"/>
              <a:sym typeface="Times New Roman"/>
            </a:endParaRPr>
          </a:p>
        </p:txBody>
      </p:sp>
      <p:sp>
        <p:nvSpPr>
          <p:cNvPr id="425" name="Google Shape;425;p53"/>
          <p:cNvSpPr txBox="1"/>
          <p:nvPr/>
        </p:nvSpPr>
        <p:spPr>
          <a:xfrm>
            <a:off x="311700" y="2352725"/>
            <a:ext cx="8612700" cy="2754600"/>
          </a:xfrm>
          <a:prstGeom prst="rect">
            <a:avLst/>
          </a:prstGeom>
          <a:noFill/>
          <a:ln>
            <a:noFill/>
          </a:ln>
        </p:spPr>
        <p:txBody>
          <a:bodyPr anchorCtr="0" anchor="t" bIns="91425" lIns="91425" spcFirstLastPara="1" rIns="91425" wrap="square" tIns="91425">
            <a:spAutoFit/>
          </a:bodyPr>
          <a:lstStyle/>
          <a:p>
            <a:pPr indent="-368300" lvl="0" marL="457200" marR="0" rtl="0" algn="l">
              <a:lnSpc>
                <a:spcPct val="115000"/>
              </a:lnSpc>
              <a:spcBef>
                <a:spcPts val="0"/>
              </a:spcBef>
              <a:spcAft>
                <a:spcPts val="0"/>
              </a:spcAft>
              <a:buClr>
                <a:srgbClr val="000000"/>
              </a:buClr>
              <a:buSzPts val="2200"/>
              <a:buFont typeface="Arial"/>
              <a:buChar char="●"/>
            </a:pPr>
            <a:r>
              <a:rPr b="1" i="1" lang="en" sz="2200" u="none" cap="none" strike="noStrike">
                <a:solidFill>
                  <a:srgbClr val="000000"/>
                </a:solidFill>
                <a:latin typeface="Arial"/>
                <a:ea typeface="Arial"/>
                <a:cs typeface="Arial"/>
                <a:sym typeface="Arial"/>
              </a:rPr>
              <a:t>Nhận xét: </a:t>
            </a:r>
            <a:r>
              <a:rPr b="0" i="0" lang="en" sz="2200" u="none" cap="none" strike="noStrike">
                <a:solidFill>
                  <a:srgbClr val="000000"/>
                </a:solidFill>
                <a:latin typeface="Arial"/>
                <a:ea typeface="Arial"/>
                <a:cs typeface="Arial"/>
                <a:sym typeface="Arial"/>
              </a:rPr>
              <a:t>Cây Fenwick không còn hiệu quả khi các phần tử trong dãy a quá lớn.</a:t>
            </a:r>
            <a:endParaRPr b="0" i="0" sz="2200" u="none" cap="none" strike="noStrike">
              <a:solidFill>
                <a:srgbClr val="000000"/>
              </a:solidFill>
              <a:latin typeface="Arial"/>
              <a:ea typeface="Arial"/>
              <a:cs typeface="Arial"/>
              <a:sym typeface="Arial"/>
            </a:endParaRPr>
          </a:p>
          <a:p>
            <a:pPr indent="-368300" lvl="0" marL="457200" marR="0" rtl="0" algn="l">
              <a:lnSpc>
                <a:spcPct val="115000"/>
              </a:lnSpc>
              <a:spcBef>
                <a:spcPts val="0"/>
              </a:spcBef>
              <a:spcAft>
                <a:spcPts val="0"/>
              </a:spcAft>
              <a:buClr>
                <a:srgbClr val="000000"/>
              </a:buClr>
              <a:buSzPts val="2200"/>
              <a:buFont typeface="Arial"/>
              <a:buChar char="●"/>
            </a:pPr>
            <a:r>
              <a:rPr b="1" i="1" lang="en" sz="2200" u="none" cap="none" strike="noStrike">
                <a:solidFill>
                  <a:srgbClr val="000000"/>
                </a:solidFill>
                <a:latin typeface="Arial"/>
                <a:ea typeface="Arial"/>
                <a:cs typeface="Arial"/>
                <a:sym typeface="Arial"/>
              </a:rPr>
              <a:t>Pattern Recognition:</a:t>
            </a:r>
            <a:endParaRPr b="1" i="1" sz="2200" u="none" cap="none" strike="noStrike">
              <a:solidFill>
                <a:srgbClr val="000000"/>
              </a:solidFill>
              <a:latin typeface="Arial"/>
              <a:ea typeface="Arial"/>
              <a:cs typeface="Arial"/>
              <a:sym typeface="Arial"/>
            </a:endParaRPr>
          </a:p>
          <a:p>
            <a:pPr indent="0" lvl="0" marL="457200" marR="0" rtl="0" algn="l">
              <a:lnSpc>
                <a:spcPct val="138000"/>
              </a:lnSpc>
              <a:spcBef>
                <a:spcPts val="1000"/>
              </a:spcBef>
              <a:spcAft>
                <a:spcPts val="0"/>
              </a:spcAft>
              <a:buClr>
                <a:srgbClr val="000000"/>
              </a:buClr>
              <a:buSzPts val="2200"/>
              <a:buFont typeface="Arial"/>
              <a:buNone/>
            </a:pPr>
            <a:r>
              <a:rPr b="0" i="0" lang="en" sz="2200" u="none" cap="none" strike="noStrike">
                <a:solidFill>
                  <a:srgbClr val="000000"/>
                </a:solidFill>
                <a:latin typeface="Arial"/>
                <a:ea typeface="Arial"/>
                <a:cs typeface="Arial"/>
                <a:sym typeface="Arial"/>
              </a:rPr>
              <a:t>Chuẩn hóa các giá trị a</a:t>
            </a:r>
            <a:r>
              <a:rPr b="0" baseline="-25000" i="0" lang="en" sz="2200" u="none" cap="none" strike="noStrike">
                <a:solidFill>
                  <a:srgbClr val="000000"/>
                </a:solidFill>
                <a:latin typeface="Arial"/>
                <a:ea typeface="Arial"/>
                <a:cs typeface="Arial"/>
                <a:sym typeface="Arial"/>
              </a:rPr>
              <a:t>1</a:t>
            </a:r>
            <a:r>
              <a:rPr b="0" i="0" lang="en" sz="2200" u="none" cap="none" strike="noStrike">
                <a:solidFill>
                  <a:srgbClr val="000000"/>
                </a:solidFill>
                <a:latin typeface="Arial"/>
                <a:ea typeface="Arial"/>
                <a:cs typeface="Arial"/>
                <a:sym typeface="Arial"/>
              </a:rPr>
              <a:t>, a</a:t>
            </a:r>
            <a:r>
              <a:rPr b="0" baseline="-25000" i="0" lang="en" sz="2200" u="none" cap="none" strike="noStrike">
                <a:solidFill>
                  <a:srgbClr val="000000"/>
                </a:solidFill>
                <a:latin typeface="Arial"/>
                <a:ea typeface="Arial"/>
                <a:cs typeface="Arial"/>
                <a:sym typeface="Arial"/>
              </a:rPr>
              <a:t>2</a:t>
            </a:r>
            <a:r>
              <a:rPr b="0" i="0" lang="en" sz="2200" u="none" cap="none" strike="noStrike">
                <a:solidFill>
                  <a:srgbClr val="000000"/>
                </a:solidFill>
                <a:latin typeface="Arial"/>
                <a:ea typeface="Arial"/>
                <a:cs typeface="Arial"/>
                <a:sym typeface="Arial"/>
              </a:rPr>
              <a:t>, …, a</a:t>
            </a:r>
            <a:r>
              <a:rPr b="0" baseline="-25000" i="0" lang="en" sz="2200" u="none" cap="none" strike="noStrike">
                <a:solidFill>
                  <a:srgbClr val="000000"/>
                </a:solidFill>
                <a:latin typeface="Arial"/>
                <a:ea typeface="Arial"/>
                <a:cs typeface="Arial"/>
                <a:sym typeface="Arial"/>
              </a:rPr>
              <a:t>N</a:t>
            </a:r>
            <a:r>
              <a:rPr b="0" i="0" lang="en" sz="2200" u="none" cap="none" strike="noStrike">
                <a:solidFill>
                  <a:srgbClr val="000000"/>
                </a:solidFill>
                <a:latin typeface="Arial"/>
                <a:ea typeface="Arial"/>
                <a:cs typeface="Arial"/>
                <a:sym typeface="Arial"/>
              </a:rPr>
              <a:t> về khoảng [1, N] vẫn đảm bảo thứ tự lớn bé.</a:t>
            </a:r>
            <a:endParaRPr b="0" i="0" sz="2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2200"/>
              <a:buFont typeface="Arial"/>
              <a:buNone/>
            </a:pPr>
            <a:r>
              <a:t/>
            </a:r>
            <a:endParaRPr b="0" i="0" sz="2200" u="none" cap="none" strike="noStrike">
              <a:solidFill>
                <a:srgbClr val="000000"/>
              </a:solidFill>
              <a:latin typeface="Arial"/>
              <a:ea typeface="Arial"/>
              <a:cs typeface="Arial"/>
              <a:sym typeface="Arial"/>
            </a:endParaRPr>
          </a:p>
        </p:txBody>
      </p:sp>
      <p:sp>
        <p:nvSpPr>
          <p:cNvPr id="426" name="Google Shape;426;p53"/>
          <p:cNvSpPr txBox="1"/>
          <p:nvPr/>
        </p:nvSpPr>
        <p:spPr>
          <a:xfrm>
            <a:off x="1014150" y="1152425"/>
            <a:ext cx="7115700" cy="677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200"/>
              <a:buFont typeface="Arial"/>
              <a:buNone/>
            </a:pPr>
            <a:r>
              <a:rPr b="0" i="0" lang="en" sz="3200" u="none" cap="none" strike="noStrike">
                <a:solidFill>
                  <a:schemeClr val="accent1"/>
                </a:solidFill>
                <a:latin typeface="Times New Roman"/>
                <a:ea typeface="Times New Roman"/>
                <a:cs typeface="Times New Roman"/>
                <a:sym typeface="Times New Roman"/>
              </a:rPr>
              <a:t>Hướng tiếp cận </a:t>
            </a:r>
            <a:r>
              <a:rPr lang="en" sz="3200">
                <a:solidFill>
                  <a:schemeClr val="accent1"/>
                </a:solidFill>
                <a:latin typeface="Times New Roman"/>
                <a:ea typeface="Times New Roman"/>
                <a:cs typeface="Times New Roman"/>
                <a:sym typeface="Times New Roman"/>
              </a:rPr>
              <a:t>Quy hoạch động</a:t>
            </a:r>
            <a:endParaRPr b="0" i="0" sz="3200" u="none" cap="none" strike="noStrike">
              <a:solidFill>
                <a:schemeClr val="accent1"/>
              </a:solidFill>
              <a:latin typeface="Times New Roman"/>
              <a:ea typeface="Times New Roman"/>
              <a:cs typeface="Times New Roman"/>
              <a:sym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5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Times New Roman"/>
                <a:ea typeface="Times New Roman"/>
                <a:cs typeface="Times New Roman"/>
                <a:sym typeface="Times New Roman"/>
              </a:rPr>
              <a:t>2.3 Pattern Recognition</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SzPct val="111111"/>
              <a:buNone/>
            </a:pPr>
            <a:r>
              <a:t/>
            </a:r>
            <a:endParaRPr/>
          </a:p>
        </p:txBody>
      </p:sp>
      <p:sp>
        <p:nvSpPr>
          <p:cNvPr id="432" name="Google Shape;432;p54"/>
          <p:cNvSpPr txBox="1"/>
          <p:nvPr/>
        </p:nvSpPr>
        <p:spPr>
          <a:xfrm>
            <a:off x="2732450" y="1829525"/>
            <a:ext cx="3678600" cy="523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200"/>
              <a:buFont typeface="Arial"/>
              <a:buNone/>
            </a:pPr>
            <a:r>
              <a:rPr b="0" i="1" lang="en" sz="2200" u="none" cap="none" strike="noStrike">
                <a:solidFill>
                  <a:schemeClr val="accent1"/>
                </a:solidFill>
                <a:latin typeface="Times New Roman"/>
                <a:ea typeface="Times New Roman"/>
                <a:cs typeface="Times New Roman"/>
                <a:sym typeface="Times New Roman"/>
              </a:rPr>
              <a:t>Cây Fenwick + chuẩn hóa</a:t>
            </a:r>
            <a:endParaRPr b="0" i="1" sz="2200" u="none" cap="none" strike="noStrike">
              <a:solidFill>
                <a:schemeClr val="accent1"/>
              </a:solidFill>
              <a:latin typeface="Times New Roman"/>
              <a:ea typeface="Times New Roman"/>
              <a:cs typeface="Times New Roman"/>
              <a:sym typeface="Times New Roman"/>
            </a:endParaRPr>
          </a:p>
        </p:txBody>
      </p:sp>
      <p:pic>
        <p:nvPicPr>
          <p:cNvPr id="433" name="Google Shape;433;p54"/>
          <p:cNvPicPr preferRelativeResize="0"/>
          <p:nvPr/>
        </p:nvPicPr>
        <p:blipFill rotWithShape="1">
          <a:blip r:embed="rId3">
            <a:alphaModFix/>
          </a:blip>
          <a:srcRect b="0" l="0" r="0" t="0"/>
          <a:stretch/>
        </p:blipFill>
        <p:spPr>
          <a:xfrm>
            <a:off x="2057400" y="2505125"/>
            <a:ext cx="5076825" cy="2181225"/>
          </a:xfrm>
          <a:prstGeom prst="rect">
            <a:avLst/>
          </a:prstGeom>
          <a:noFill/>
          <a:ln>
            <a:noFill/>
          </a:ln>
        </p:spPr>
      </p:pic>
      <p:sp>
        <p:nvSpPr>
          <p:cNvPr id="434" name="Google Shape;434;p54"/>
          <p:cNvSpPr txBox="1"/>
          <p:nvPr/>
        </p:nvSpPr>
        <p:spPr>
          <a:xfrm>
            <a:off x="1014150" y="1152425"/>
            <a:ext cx="7115700" cy="677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200"/>
              <a:buFont typeface="Arial"/>
              <a:buNone/>
            </a:pPr>
            <a:r>
              <a:rPr b="0" i="0" lang="en" sz="3200" u="none" cap="none" strike="noStrike">
                <a:solidFill>
                  <a:schemeClr val="accent1"/>
                </a:solidFill>
                <a:latin typeface="Times New Roman"/>
                <a:ea typeface="Times New Roman"/>
                <a:cs typeface="Times New Roman"/>
                <a:sym typeface="Times New Roman"/>
              </a:rPr>
              <a:t>Hướng tiếp cận </a:t>
            </a:r>
            <a:r>
              <a:rPr lang="en" sz="3200">
                <a:solidFill>
                  <a:schemeClr val="accent1"/>
                </a:solidFill>
                <a:latin typeface="Times New Roman"/>
                <a:ea typeface="Times New Roman"/>
                <a:cs typeface="Times New Roman"/>
                <a:sym typeface="Times New Roman"/>
              </a:rPr>
              <a:t>Quy hoạch động</a:t>
            </a:r>
            <a:endParaRPr b="0" i="0" sz="3200" u="none" cap="none" strike="noStrike">
              <a:solidFill>
                <a:schemeClr val="accent1"/>
              </a:solidFill>
              <a:latin typeface="Times New Roman"/>
              <a:ea typeface="Times New Roman"/>
              <a:cs typeface="Times New Roman"/>
              <a:sym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5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Times New Roman"/>
                <a:ea typeface="Times New Roman"/>
                <a:cs typeface="Times New Roman"/>
                <a:sym typeface="Times New Roman"/>
              </a:rPr>
              <a:t>2.3 Pattern Recognition</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SzPct val="111111"/>
              <a:buNone/>
            </a:pPr>
            <a:r>
              <a:t/>
            </a:r>
            <a:endParaRPr/>
          </a:p>
        </p:txBody>
      </p:sp>
      <p:sp>
        <p:nvSpPr>
          <p:cNvPr id="440" name="Google Shape;440;p55"/>
          <p:cNvSpPr txBox="1"/>
          <p:nvPr/>
        </p:nvSpPr>
        <p:spPr>
          <a:xfrm>
            <a:off x="2732450" y="1829525"/>
            <a:ext cx="3678600" cy="523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200"/>
              <a:buFont typeface="Arial"/>
              <a:buNone/>
            </a:pPr>
            <a:r>
              <a:rPr b="0" i="1" lang="en" sz="2200" u="none" cap="none" strike="noStrike">
                <a:solidFill>
                  <a:schemeClr val="accent1"/>
                </a:solidFill>
                <a:latin typeface="Times New Roman"/>
                <a:ea typeface="Times New Roman"/>
                <a:cs typeface="Times New Roman"/>
                <a:sym typeface="Times New Roman"/>
              </a:rPr>
              <a:t>Cây Fenwick + chuẩn hóa</a:t>
            </a:r>
            <a:endParaRPr b="0" i="1" sz="2200" u="none" cap="none" strike="noStrike">
              <a:solidFill>
                <a:schemeClr val="accent1"/>
              </a:solidFill>
              <a:latin typeface="Times New Roman"/>
              <a:ea typeface="Times New Roman"/>
              <a:cs typeface="Times New Roman"/>
              <a:sym typeface="Times New Roman"/>
            </a:endParaRPr>
          </a:p>
        </p:txBody>
      </p:sp>
      <p:pic>
        <p:nvPicPr>
          <p:cNvPr id="441" name="Google Shape;441;p55"/>
          <p:cNvPicPr preferRelativeResize="0"/>
          <p:nvPr/>
        </p:nvPicPr>
        <p:blipFill rotWithShape="1">
          <a:blip r:embed="rId3">
            <a:alphaModFix/>
          </a:blip>
          <a:srcRect b="0" l="0" r="0" t="0"/>
          <a:stretch/>
        </p:blipFill>
        <p:spPr>
          <a:xfrm>
            <a:off x="2057400" y="2505125"/>
            <a:ext cx="5076825" cy="2181225"/>
          </a:xfrm>
          <a:prstGeom prst="rect">
            <a:avLst/>
          </a:prstGeom>
          <a:noFill/>
          <a:ln>
            <a:noFill/>
          </a:ln>
        </p:spPr>
      </p:pic>
      <p:sp>
        <p:nvSpPr>
          <p:cNvPr id="442" name="Google Shape;442;p55"/>
          <p:cNvSpPr txBox="1"/>
          <p:nvPr/>
        </p:nvSpPr>
        <p:spPr>
          <a:xfrm>
            <a:off x="1014150" y="1152425"/>
            <a:ext cx="7115700" cy="677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200"/>
              <a:buFont typeface="Arial"/>
              <a:buNone/>
            </a:pPr>
            <a:r>
              <a:rPr b="0" i="0" lang="en" sz="3200" u="none" cap="none" strike="noStrike">
                <a:solidFill>
                  <a:schemeClr val="accent1"/>
                </a:solidFill>
                <a:latin typeface="Times New Roman"/>
                <a:ea typeface="Times New Roman"/>
                <a:cs typeface="Times New Roman"/>
                <a:sym typeface="Times New Roman"/>
              </a:rPr>
              <a:t>Hướng tiếp cận </a:t>
            </a:r>
            <a:r>
              <a:rPr lang="en" sz="3200">
                <a:solidFill>
                  <a:schemeClr val="accent1"/>
                </a:solidFill>
                <a:latin typeface="Times New Roman"/>
                <a:ea typeface="Times New Roman"/>
                <a:cs typeface="Times New Roman"/>
                <a:sym typeface="Times New Roman"/>
              </a:rPr>
              <a:t>Quy hoạch động</a:t>
            </a:r>
            <a:endParaRPr b="0" i="0" sz="3200" u="none" cap="none" strike="noStrike">
              <a:solidFill>
                <a:schemeClr val="accent1"/>
              </a:solidFill>
              <a:latin typeface="Times New Roman"/>
              <a:ea typeface="Times New Roman"/>
              <a:cs typeface="Times New Roman"/>
              <a:sym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5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Times New Roman"/>
                <a:ea typeface="Times New Roman"/>
                <a:cs typeface="Times New Roman"/>
                <a:sym typeface="Times New Roman"/>
              </a:rPr>
              <a:t>2.3 Pattern Recognition</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SzPct val="111111"/>
              <a:buNone/>
            </a:pPr>
            <a:r>
              <a:t/>
            </a:r>
            <a:endParaRPr/>
          </a:p>
        </p:txBody>
      </p:sp>
      <p:sp>
        <p:nvSpPr>
          <p:cNvPr id="448" name="Google Shape;448;p56"/>
          <p:cNvSpPr txBox="1"/>
          <p:nvPr/>
        </p:nvSpPr>
        <p:spPr>
          <a:xfrm>
            <a:off x="2732450" y="1829525"/>
            <a:ext cx="3678600" cy="523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200"/>
              <a:buFont typeface="Arial"/>
              <a:buNone/>
            </a:pPr>
            <a:r>
              <a:rPr b="0" i="1" lang="en" sz="2200" u="none" cap="none" strike="noStrike">
                <a:solidFill>
                  <a:schemeClr val="accent1"/>
                </a:solidFill>
                <a:latin typeface="Times New Roman"/>
                <a:ea typeface="Times New Roman"/>
                <a:cs typeface="Times New Roman"/>
                <a:sym typeface="Times New Roman"/>
              </a:rPr>
              <a:t>Cây Fenwick + chuẩn hóa</a:t>
            </a:r>
            <a:endParaRPr b="0" i="1" sz="2200" u="none" cap="none" strike="noStrike">
              <a:solidFill>
                <a:schemeClr val="accent1"/>
              </a:solidFill>
              <a:latin typeface="Times New Roman"/>
              <a:ea typeface="Times New Roman"/>
              <a:cs typeface="Times New Roman"/>
              <a:sym typeface="Times New Roman"/>
            </a:endParaRPr>
          </a:p>
        </p:txBody>
      </p:sp>
      <p:pic>
        <p:nvPicPr>
          <p:cNvPr id="449" name="Google Shape;449;p56"/>
          <p:cNvPicPr preferRelativeResize="0"/>
          <p:nvPr/>
        </p:nvPicPr>
        <p:blipFill rotWithShape="1">
          <a:blip r:embed="rId3">
            <a:alphaModFix/>
          </a:blip>
          <a:srcRect b="0" l="0" r="0" t="0"/>
          <a:stretch/>
        </p:blipFill>
        <p:spPr>
          <a:xfrm>
            <a:off x="2057400" y="2505125"/>
            <a:ext cx="5076825" cy="2181225"/>
          </a:xfrm>
          <a:prstGeom prst="rect">
            <a:avLst/>
          </a:prstGeom>
          <a:noFill/>
          <a:ln>
            <a:noFill/>
          </a:ln>
        </p:spPr>
      </p:pic>
      <p:sp>
        <p:nvSpPr>
          <p:cNvPr id="450" name="Google Shape;450;p56"/>
          <p:cNvSpPr txBox="1"/>
          <p:nvPr/>
        </p:nvSpPr>
        <p:spPr>
          <a:xfrm>
            <a:off x="1014150" y="1152425"/>
            <a:ext cx="7115700" cy="677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200"/>
              <a:buFont typeface="Arial"/>
              <a:buNone/>
            </a:pPr>
            <a:r>
              <a:rPr b="0" i="0" lang="en" sz="3200" u="none" cap="none" strike="noStrike">
                <a:solidFill>
                  <a:schemeClr val="accent1"/>
                </a:solidFill>
                <a:latin typeface="Times New Roman"/>
                <a:ea typeface="Times New Roman"/>
                <a:cs typeface="Times New Roman"/>
                <a:sym typeface="Times New Roman"/>
              </a:rPr>
              <a:t>Hướng tiếp cận </a:t>
            </a:r>
            <a:r>
              <a:rPr lang="en" sz="3200">
                <a:solidFill>
                  <a:schemeClr val="accent1"/>
                </a:solidFill>
                <a:latin typeface="Times New Roman"/>
                <a:ea typeface="Times New Roman"/>
                <a:cs typeface="Times New Roman"/>
                <a:sym typeface="Times New Roman"/>
              </a:rPr>
              <a:t>Quy hoạch động</a:t>
            </a:r>
            <a:endParaRPr b="0" i="0" sz="3200" u="none" cap="none" strike="noStrike">
              <a:solidFill>
                <a:schemeClr val="accent1"/>
              </a:solidFill>
              <a:latin typeface="Times New Roman"/>
              <a:ea typeface="Times New Roman"/>
              <a:cs typeface="Times New Roman"/>
              <a:sym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5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Times New Roman"/>
                <a:ea typeface="Times New Roman"/>
                <a:cs typeface="Times New Roman"/>
                <a:sym typeface="Times New Roman"/>
              </a:rPr>
              <a:t>2.3 Pattern Recognition</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SzPct val="111111"/>
              <a:buNone/>
            </a:pPr>
            <a:r>
              <a:t/>
            </a:r>
            <a:endParaRPr/>
          </a:p>
        </p:txBody>
      </p:sp>
      <p:sp>
        <p:nvSpPr>
          <p:cNvPr id="456" name="Google Shape;456;p57"/>
          <p:cNvSpPr txBox="1"/>
          <p:nvPr/>
        </p:nvSpPr>
        <p:spPr>
          <a:xfrm>
            <a:off x="2732450" y="1829525"/>
            <a:ext cx="3678600" cy="523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200"/>
              <a:buFont typeface="Arial"/>
              <a:buNone/>
            </a:pPr>
            <a:r>
              <a:rPr b="0" i="1" lang="en" sz="2200" u="none" cap="none" strike="noStrike">
                <a:solidFill>
                  <a:schemeClr val="accent1"/>
                </a:solidFill>
                <a:latin typeface="Times New Roman"/>
                <a:ea typeface="Times New Roman"/>
                <a:cs typeface="Times New Roman"/>
                <a:sym typeface="Times New Roman"/>
              </a:rPr>
              <a:t>Cây Fenwick + chuẩn hóa</a:t>
            </a:r>
            <a:endParaRPr b="0" i="1" sz="2200" u="none" cap="none" strike="noStrike">
              <a:solidFill>
                <a:schemeClr val="accent1"/>
              </a:solidFill>
              <a:latin typeface="Times New Roman"/>
              <a:ea typeface="Times New Roman"/>
              <a:cs typeface="Times New Roman"/>
              <a:sym typeface="Times New Roman"/>
            </a:endParaRPr>
          </a:p>
        </p:txBody>
      </p:sp>
      <p:graphicFrame>
        <p:nvGraphicFramePr>
          <p:cNvPr id="457" name="Google Shape;457;p57"/>
          <p:cNvGraphicFramePr/>
          <p:nvPr/>
        </p:nvGraphicFramePr>
        <p:xfrm>
          <a:off x="1014150" y="2623550"/>
          <a:ext cx="3000000" cy="3000000"/>
        </p:xfrm>
        <a:graphic>
          <a:graphicData uri="http://schemas.openxmlformats.org/drawingml/2006/table">
            <a:tbl>
              <a:tblPr>
                <a:noFill/>
                <a:tableStyleId>{9105D80E-A65F-47CA-A20F-2ECCFFD797B4}</a:tableStyleId>
              </a:tblPr>
              <a:tblGrid>
                <a:gridCol w="3819525"/>
                <a:gridCol w="3819525"/>
              </a:tblGrid>
              <a:tr h="838200">
                <a:tc>
                  <a:txBody>
                    <a:bodyPr/>
                    <a:lstStyle/>
                    <a:p>
                      <a:pPr indent="0" lvl="0" marL="0" marR="0" rtl="0" algn="ctr">
                        <a:lnSpc>
                          <a:spcPct val="120000"/>
                        </a:lnSpc>
                        <a:spcBef>
                          <a:spcPts val="0"/>
                        </a:spcBef>
                        <a:spcAft>
                          <a:spcPts val="0"/>
                        </a:spcAft>
                        <a:buClr>
                          <a:srgbClr val="000000"/>
                        </a:buClr>
                        <a:buSzPts val="2400"/>
                        <a:buFont typeface="Arial"/>
                        <a:buNone/>
                      </a:pPr>
                      <a:r>
                        <a:rPr lang="en" sz="2400" u="none" cap="none" strike="noStrike"/>
                        <a:t>Độ phức tạp tính toán</a:t>
                      </a:r>
                      <a:endParaRPr sz="2400" u="none" cap="none" strike="noStrike"/>
                    </a:p>
                  </a:txBody>
                  <a:tcPr marT="95250" marB="95250" marR="95250" marL="952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20000"/>
                        </a:lnSpc>
                        <a:spcBef>
                          <a:spcPts val="0"/>
                        </a:spcBef>
                        <a:spcAft>
                          <a:spcPts val="0"/>
                        </a:spcAft>
                        <a:buClr>
                          <a:srgbClr val="000000"/>
                        </a:buClr>
                        <a:buSzPts val="2400"/>
                        <a:buFont typeface="Arial"/>
                        <a:buNone/>
                      </a:pPr>
                      <a:r>
                        <a:rPr lang="en" sz="2400" u="none" cap="none" strike="noStrike"/>
                        <a:t>Độ phức tạp bộ nhớ</a:t>
                      </a:r>
                      <a:endParaRPr sz="2400" u="none" cap="none" strike="noStrike"/>
                    </a:p>
                  </a:txBody>
                  <a:tcPr marT="95250" marB="95250" marR="95250" marL="952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838200">
                <a:tc>
                  <a:txBody>
                    <a:bodyPr/>
                    <a:lstStyle/>
                    <a:p>
                      <a:pPr indent="0" lvl="0" marL="0" marR="0" rtl="0" algn="ctr">
                        <a:lnSpc>
                          <a:spcPct val="120000"/>
                        </a:lnSpc>
                        <a:spcBef>
                          <a:spcPts val="0"/>
                        </a:spcBef>
                        <a:spcAft>
                          <a:spcPts val="0"/>
                        </a:spcAft>
                        <a:buClr>
                          <a:srgbClr val="000000"/>
                        </a:buClr>
                        <a:buSzPts val="2400"/>
                        <a:buFont typeface="Arial"/>
                        <a:buNone/>
                      </a:pPr>
                      <a:r>
                        <a:rPr lang="en" sz="2400" u="none" cap="none" strike="noStrike"/>
                        <a:t>O(NlogN)</a:t>
                      </a:r>
                      <a:endParaRPr sz="2400" u="none" cap="none" strike="noStrike"/>
                    </a:p>
                  </a:txBody>
                  <a:tcPr marT="95250" marB="95250" marR="95250" marL="952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20000"/>
                        </a:lnSpc>
                        <a:spcBef>
                          <a:spcPts val="0"/>
                        </a:spcBef>
                        <a:spcAft>
                          <a:spcPts val="0"/>
                        </a:spcAft>
                        <a:buClr>
                          <a:srgbClr val="000000"/>
                        </a:buClr>
                        <a:buSzPts val="2400"/>
                        <a:buFont typeface="Arial"/>
                        <a:buNone/>
                      </a:pPr>
                      <a:r>
                        <a:rPr lang="en" sz="2400" u="none" cap="none" strike="noStrike"/>
                        <a:t>O(N)</a:t>
                      </a:r>
                      <a:endParaRPr sz="2400" u="none" cap="none" strike="noStrike"/>
                    </a:p>
                  </a:txBody>
                  <a:tcPr marT="95250" marB="95250" marR="95250" marL="952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
        <p:nvSpPr>
          <p:cNvPr id="458" name="Google Shape;458;p57"/>
          <p:cNvSpPr txBox="1"/>
          <p:nvPr/>
        </p:nvSpPr>
        <p:spPr>
          <a:xfrm>
            <a:off x="1014150" y="1152425"/>
            <a:ext cx="7115700" cy="677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200"/>
              <a:buFont typeface="Arial"/>
              <a:buNone/>
            </a:pPr>
            <a:r>
              <a:rPr b="0" i="0" lang="en" sz="3200" u="none" cap="none" strike="noStrike">
                <a:solidFill>
                  <a:schemeClr val="accent1"/>
                </a:solidFill>
                <a:latin typeface="Times New Roman"/>
                <a:ea typeface="Times New Roman"/>
                <a:cs typeface="Times New Roman"/>
                <a:sym typeface="Times New Roman"/>
              </a:rPr>
              <a:t>Hướng tiếp cận </a:t>
            </a:r>
            <a:r>
              <a:rPr lang="en" sz="3200">
                <a:solidFill>
                  <a:schemeClr val="accent1"/>
                </a:solidFill>
                <a:latin typeface="Times New Roman"/>
                <a:ea typeface="Times New Roman"/>
                <a:cs typeface="Times New Roman"/>
                <a:sym typeface="Times New Roman"/>
              </a:rPr>
              <a:t>Quy hoạch động</a:t>
            </a:r>
            <a:endParaRPr b="0" i="0" sz="3200" u="none" cap="none" strike="noStrike">
              <a:solidFill>
                <a:schemeClr val="accent1"/>
              </a:solidFill>
              <a:latin typeface="Times New Roman"/>
              <a:ea typeface="Times New Roman"/>
              <a:cs typeface="Times New Roman"/>
              <a:sym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58"/>
          <p:cNvSpPr txBox="1"/>
          <p:nvPr>
            <p:ph type="title"/>
          </p:nvPr>
        </p:nvSpPr>
        <p:spPr>
          <a:xfrm>
            <a:off x="311700" y="1548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Times New Roman"/>
                <a:ea typeface="Times New Roman"/>
                <a:cs typeface="Times New Roman"/>
                <a:sym typeface="Times New Roman"/>
              </a:rPr>
              <a:t>2.4 Algorithm Design</a:t>
            </a:r>
            <a:endParaRPr>
              <a:latin typeface="Times New Roman"/>
              <a:ea typeface="Times New Roman"/>
              <a:cs typeface="Times New Roman"/>
              <a:sym typeface="Times New Roman"/>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59"/>
          <p:cNvSpPr/>
          <p:nvPr/>
        </p:nvSpPr>
        <p:spPr>
          <a:xfrm>
            <a:off x="709415" y="2026550"/>
            <a:ext cx="3491601" cy="1219506"/>
          </a:xfrm>
          <a:prstGeom prst="rect">
            <a:avLst/>
          </a:prstGeom>
        </p:spPr>
        <p:txBody>
          <a:bodyPr>
            <a:prstTxWarp prst="textPlain"/>
          </a:bodyPr>
          <a:lstStyle/>
          <a:p>
            <a:pPr lvl="0" algn="ctr"/>
            <a:r>
              <a:rPr b="0" i="0">
                <a:ln cap="flat" cmpd="sng" w="9525">
                  <a:solidFill>
                    <a:schemeClr val="accent5"/>
                  </a:solidFill>
                  <a:prstDash val="solid"/>
                  <a:round/>
                  <a:headEnd len="sm" w="sm" type="none"/>
                  <a:tailEnd len="sm" w="sm" type="none"/>
                </a:ln>
                <a:solidFill>
                  <a:schemeClr val="accent3"/>
                </a:solidFill>
                <a:latin typeface="Arial"/>
              </a:rPr>
              <a:t>ANY</a:t>
            </a:r>
          </a:p>
        </p:txBody>
      </p:sp>
      <p:sp>
        <p:nvSpPr>
          <p:cNvPr id="469" name="Google Shape;469;p59"/>
          <p:cNvSpPr/>
          <p:nvPr/>
        </p:nvSpPr>
        <p:spPr>
          <a:xfrm>
            <a:off x="4760900" y="2601325"/>
            <a:ext cx="4129278" cy="644724"/>
          </a:xfrm>
          <a:prstGeom prst="rect">
            <a:avLst/>
          </a:prstGeom>
        </p:spPr>
        <p:txBody>
          <a:bodyPr>
            <a:prstTxWarp prst="textPlain"/>
          </a:bodyPr>
          <a:lstStyle/>
          <a:p>
            <a:pPr lvl="0" algn="ctr"/>
            <a:r>
              <a:rPr b="0" i="0">
                <a:ln cap="flat" cmpd="sng" w="9525">
                  <a:solidFill>
                    <a:schemeClr val="lt1"/>
                  </a:solidFill>
                  <a:prstDash val="solid"/>
                  <a:round/>
                  <a:headEnd len="sm" w="sm" type="none"/>
                  <a:tailEnd len="sm" w="sm" type="none"/>
                </a:ln>
                <a:solidFill>
                  <a:schemeClr val="lt1"/>
                </a:solidFill>
                <a:latin typeface="Arial"/>
              </a:rPr>
              <a:t>QUESTION</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6"/>
          <p:cNvSpPr txBox="1"/>
          <p:nvPr>
            <p:ph type="title"/>
          </p:nvPr>
        </p:nvSpPr>
        <p:spPr>
          <a:xfrm>
            <a:off x="311700" y="124200"/>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Times New Roman"/>
                <a:ea typeface="Times New Roman"/>
                <a:cs typeface="Times New Roman"/>
                <a:sym typeface="Times New Roman"/>
              </a:rPr>
              <a:t>2.1 Đề bài</a:t>
            </a:r>
            <a:endParaRPr>
              <a:latin typeface="Times New Roman"/>
              <a:ea typeface="Times New Roman"/>
              <a:cs typeface="Times New Roman"/>
              <a:sym typeface="Times New Roman"/>
            </a:endParaRPr>
          </a:p>
        </p:txBody>
      </p:sp>
      <p:sp>
        <p:nvSpPr>
          <p:cNvPr id="102" name="Google Shape;102;p6"/>
          <p:cNvSpPr txBox="1"/>
          <p:nvPr>
            <p:ph idx="1" type="body"/>
          </p:nvPr>
        </p:nvSpPr>
        <p:spPr>
          <a:xfrm>
            <a:off x="311700" y="765000"/>
            <a:ext cx="8520600" cy="4420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600"/>
              <a:t>Covid19 đem l</a:t>
            </a:r>
            <a:r>
              <a:rPr lang="en" sz="1600"/>
              <a:t>ại thiệt hại nặng nề về người và của cho cả thế giới đặc biệt tại Mỹ. Theo thống kê đến đầu năm 2021, Mỹ có 500 triệu ca tử vong vì Covid19 chiếm 20% số trường hợp trên toàn thế giới, và tổng GDP giảm 3.6%. Không chậm trễ trong việc vực dậy nền kinh tế trong đại dịch, tổng thống Biden đã thông qua gói cứu trợ 1900 tỷ USD.</a:t>
            </a:r>
            <a:endParaRPr sz="1600"/>
          </a:p>
          <a:p>
            <a:pPr indent="0" lvl="0" marL="0" rtl="0" algn="l">
              <a:lnSpc>
                <a:spcPct val="115000"/>
              </a:lnSpc>
              <a:spcBef>
                <a:spcPts val="1200"/>
              </a:spcBef>
              <a:spcAft>
                <a:spcPts val="0"/>
              </a:spcAft>
              <a:buSzPts val="1800"/>
              <a:buNone/>
            </a:pPr>
            <a:r>
              <a:rPr lang="en" sz="1600"/>
              <a:t>Gói cứu trợ này bao gồm 60% hỗ trợ người dân, 30% cho các doanh nghiệp và 10% dành cho các hoạt động xã hội khác, bao gồm mua vắc xin và các vật tư y tế.</a:t>
            </a:r>
            <a:endParaRPr sz="1600"/>
          </a:p>
          <a:p>
            <a:pPr indent="0" lvl="0" marL="0" rtl="0" algn="l">
              <a:lnSpc>
                <a:spcPct val="115000"/>
              </a:lnSpc>
              <a:spcBef>
                <a:spcPts val="1200"/>
              </a:spcBef>
              <a:spcAft>
                <a:spcPts val="0"/>
              </a:spcAft>
              <a:buSzPts val="1800"/>
              <a:buNone/>
            </a:pPr>
            <a:r>
              <a:rPr lang="en" sz="1600"/>
              <a:t>Tuy nhiên gói cứu trợ dành cho doanh nghiệp không chia đều mà tập trung hơn vào các doanh nghiệp thuộc diện “tăng trưởng âm nguy hiểm” (DNG). DNG được định nghĩa là các doanh nghiệp có thiệt hại tăng theo tuần (không liên tiếp) trong đại dịch nhiều. Nếu số tuần thiệt hại tăng càng dài thì mức độ nguy hiểm càng cao và sẽ được ưu tiên hỗ trợ nhiều hơn.</a:t>
            </a:r>
            <a:endParaRPr sz="1600"/>
          </a:p>
          <a:p>
            <a:pPr indent="0" lvl="0" marL="0" rtl="0" algn="l">
              <a:lnSpc>
                <a:spcPct val="115000"/>
              </a:lnSpc>
              <a:spcBef>
                <a:spcPts val="1200"/>
              </a:spcBef>
              <a:spcAft>
                <a:spcPts val="1200"/>
              </a:spcAft>
              <a:buSzPts val="1800"/>
              <a:buNone/>
            </a:pPr>
            <a:r>
              <a:rPr lang="en" sz="1600"/>
              <a:t>Các doanh nghiệp luôn muốn nhận được sự hỗ trợ cao nhất tương xứng với thiệt hại của họ từ chính phủ. Hãy giúp họ.</a:t>
            </a:r>
            <a:endParaRPr sz="16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60"/>
          <p:cNvSpPr txBox="1"/>
          <p:nvPr>
            <p:ph type="title"/>
          </p:nvPr>
        </p:nvSpPr>
        <p:spPr>
          <a:xfrm>
            <a:off x="311700" y="171650"/>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Times New Roman"/>
                <a:ea typeface="Times New Roman"/>
                <a:cs typeface="Times New Roman"/>
                <a:sym typeface="Times New Roman"/>
              </a:rPr>
              <a:t>2.5 Homework </a:t>
            </a:r>
            <a:endParaRPr>
              <a:latin typeface="Times New Roman"/>
              <a:ea typeface="Times New Roman"/>
              <a:cs typeface="Times New Roman"/>
              <a:sym typeface="Times New Roman"/>
            </a:endParaRPr>
          </a:p>
        </p:txBody>
      </p:sp>
      <p:sp>
        <p:nvSpPr>
          <p:cNvPr id="475" name="Google Shape;475;p60"/>
          <p:cNvSpPr txBox="1"/>
          <p:nvPr>
            <p:ph idx="1" type="body"/>
          </p:nvPr>
        </p:nvSpPr>
        <p:spPr>
          <a:xfrm>
            <a:off x="311700" y="1122300"/>
            <a:ext cx="8520600" cy="2456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400">
                <a:solidFill>
                  <a:srgbClr val="000000"/>
                </a:solidFill>
                <a:latin typeface="Times New Roman"/>
                <a:ea typeface="Times New Roman"/>
                <a:cs typeface="Times New Roman"/>
                <a:sym typeface="Times New Roman"/>
              </a:rPr>
              <a:t>Mực nước biển ngày càng tăng là một vấn đề khó khăn mà cả thế giới phải đối mặt trong những năm tiếp theo. Bởi vì Trái Đất Ngày một nóng lên khiến băng ở cực Bắc và cực Nam tan ra. </a:t>
            </a:r>
            <a:r>
              <a:rPr lang="en" sz="1400">
                <a:solidFill>
                  <a:srgbClr val="000000"/>
                </a:solidFill>
                <a:highlight>
                  <a:srgbClr val="FFFFFF"/>
                </a:highlight>
                <a:latin typeface="Times New Roman"/>
                <a:ea typeface="Times New Roman"/>
                <a:cs typeface="Times New Roman"/>
                <a:sym typeface="Times New Roman"/>
              </a:rPr>
              <a:t>Dự kiến đến năm 2100, nước biển sẽ dâng lên khoảng 30 - 130 cm, đe dọa hệ san hô và các khu vực thấp của thế giới. Các quốc đảo và những thành phố lớn như New York, Los Angeles, Mumbai, Sydney, Rio de Janeiro... sẽ chìm dưới nước. Vì thế, chúng ta cần phải đếm số lượng khu vực đất liền chưa bị chìm dưới nước để có thể đưa ra những sự giải pháp kịp thời.</a:t>
            </a:r>
            <a:endParaRPr sz="1400">
              <a:solidFill>
                <a:srgbClr val="000000"/>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t/>
            </a:r>
            <a:endParaRPr sz="1400">
              <a:solidFill>
                <a:srgbClr val="000000"/>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rPr lang="en" sz="1400">
                <a:solidFill>
                  <a:srgbClr val="000000"/>
                </a:solidFill>
                <a:highlight>
                  <a:srgbClr val="FFFFFF"/>
                </a:highlight>
                <a:latin typeface="Times New Roman"/>
                <a:ea typeface="Times New Roman"/>
                <a:cs typeface="Times New Roman"/>
                <a:sym typeface="Times New Roman"/>
              </a:rPr>
              <a:t>Giả sử bản đồ là một ma trận hai chiều chỉ có giá trị là 0 hoặc 1. Số 1 tượng trưng cho khu vực đất liền và số 0 tượng trưng cho khu vực nước biển. Hai hay nhiều số 1 nằm kề nhau (9 vị trí xung quanh) chỉ được coi là một khu vực. Hãy tính số lượng khu vực đất liền có trong bản đồ.</a:t>
            </a:r>
            <a:endParaRPr>
              <a:solidFill>
                <a:srgbClr val="000000"/>
              </a:solidFill>
              <a:latin typeface="Times New Roman"/>
              <a:ea typeface="Times New Roman"/>
              <a:cs typeface="Times New Roman"/>
              <a:sym typeface="Times New Roman"/>
            </a:endParaRPr>
          </a:p>
        </p:txBody>
      </p:sp>
      <p:sp>
        <p:nvSpPr>
          <p:cNvPr id="476" name="Google Shape;476;p60"/>
          <p:cNvSpPr txBox="1"/>
          <p:nvPr/>
        </p:nvSpPr>
        <p:spPr>
          <a:xfrm>
            <a:off x="1014150" y="505350"/>
            <a:ext cx="7115700" cy="677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200"/>
              <a:buFont typeface="Arial"/>
              <a:buNone/>
            </a:pPr>
            <a:r>
              <a:rPr b="0" i="0" lang="en" sz="3200" u="none" cap="none" strike="noStrike">
                <a:solidFill>
                  <a:schemeClr val="accent1"/>
                </a:solidFill>
                <a:latin typeface="Times New Roman"/>
                <a:ea typeface="Times New Roman"/>
                <a:cs typeface="Times New Roman"/>
                <a:sym typeface="Times New Roman"/>
              </a:rPr>
              <a:t>TÌM </a:t>
            </a:r>
            <a:r>
              <a:rPr lang="en" sz="3200">
                <a:solidFill>
                  <a:schemeClr val="accent1"/>
                </a:solidFill>
                <a:latin typeface="Times New Roman"/>
                <a:ea typeface="Times New Roman"/>
                <a:cs typeface="Times New Roman"/>
                <a:sym typeface="Times New Roman"/>
              </a:rPr>
              <a:t>SỐ </a:t>
            </a:r>
            <a:r>
              <a:rPr b="0" i="0" lang="en" sz="3200" u="none" cap="none" strike="noStrike">
                <a:solidFill>
                  <a:schemeClr val="accent1"/>
                </a:solidFill>
                <a:latin typeface="Times New Roman"/>
                <a:ea typeface="Times New Roman"/>
                <a:cs typeface="Times New Roman"/>
                <a:sym typeface="Times New Roman"/>
              </a:rPr>
              <a:t>ĐẢO</a:t>
            </a:r>
            <a:endParaRPr b="0" i="0" sz="3200" u="none" cap="none" strike="noStrike">
              <a:solidFill>
                <a:schemeClr val="accent1"/>
              </a:solidFill>
              <a:latin typeface="Times New Roman"/>
              <a:ea typeface="Times New Roman"/>
              <a:cs typeface="Times New Roman"/>
              <a:sym typeface="Times New Roman"/>
            </a:endParaRPr>
          </a:p>
        </p:txBody>
      </p:sp>
      <p:pic>
        <p:nvPicPr>
          <p:cNvPr id="477" name="Google Shape;477;p60"/>
          <p:cNvPicPr preferRelativeResize="0"/>
          <p:nvPr/>
        </p:nvPicPr>
        <p:blipFill>
          <a:blip r:embed="rId3">
            <a:alphaModFix/>
          </a:blip>
          <a:stretch>
            <a:fillRect/>
          </a:stretch>
        </p:blipFill>
        <p:spPr>
          <a:xfrm>
            <a:off x="4270650" y="3289325"/>
            <a:ext cx="3222519" cy="16993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61"/>
          <p:cNvSpPr txBox="1"/>
          <p:nvPr>
            <p:ph type="title"/>
          </p:nvPr>
        </p:nvSpPr>
        <p:spPr>
          <a:xfrm>
            <a:off x="311700" y="18177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Times New Roman"/>
                <a:ea typeface="Times New Roman"/>
                <a:cs typeface="Times New Roman"/>
                <a:sym typeface="Times New Roman"/>
              </a:rPr>
              <a:t>2.5 Homework </a:t>
            </a:r>
            <a:endParaRPr>
              <a:latin typeface="Times New Roman"/>
              <a:ea typeface="Times New Roman"/>
              <a:cs typeface="Times New Roman"/>
              <a:sym typeface="Times New Roman"/>
            </a:endParaRPr>
          </a:p>
        </p:txBody>
      </p:sp>
      <p:sp>
        <p:nvSpPr>
          <p:cNvPr id="483" name="Google Shape;483;p61"/>
          <p:cNvSpPr txBox="1"/>
          <p:nvPr/>
        </p:nvSpPr>
        <p:spPr>
          <a:xfrm>
            <a:off x="1014150" y="949350"/>
            <a:ext cx="7115700" cy="677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200"/>
              <a:buFont typeface="Arial"/>
              <a:buNone/>
            </a:pPr>
            <a:r>
              <a:rPr b="0" i="0" lang="en" sz="3200" u="none" cap="none" strike="noStrike">
                <a:solidFill>
                  <a:schemeClr val="accent1"/>
                </a:solidFill>
                <a:latin typeface="Times New Roman"/>
                <a:ea typeface="Times New Roman"/>
                <a:cs typeface="Times New Roman"/>
                <a:sym typeface="Times New Roman"/>
              </a:rPr>
              <a:t>TÔ MÀU</a:t>
            </a:r>
            <a:endParaRPr b="0" i="0" sz="3200" u="none" cap="none" strike="noStrike">
              <a:solidFill>
                <a:schemeClr val="accent1"/>
              </a:solidFill>
              <a:latin typeface="Times New Roman"/>
              <a:ea typeface="Times New Roman"/>
              <a:cs typeface="Times New Roman"/>
              <a:sym typeface="Times New Roman"/>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62"/>
          <p:cNvSpPr txBox="1"/>
          <p:nvPr>
            <p:ph type="title"/>
          </p:nvPr>
        </p:nvSpPr>
        <p:spPr>
          <a:xfrm>
            <a:off x="348300" y="428200"/>
            <a:ext cx="2351400" cy="439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rPr>
              <a:t>Tham khảo</a:t>
            </a:r>
            <a:endParaRPr>
              <a:solidFill>
                <a:srgbClr val="000000"/>
              </a:solidFill>
            </a:endParaRPr>
          </a:p>
        </p:txBody>
      </p:sp>
      <p:sp>
        <p:nvSpPr>
          <p:cNvPr id="489" name="Google Shape;489;p62"/>
          <p:cNvSpPr txBox="1"/>
          <p:nvPr>
            <p:ph idx="1" type="body"/>
          </p:nvPr>
        </p:nvSpPr>
        <p:spPr>
          <a:xfrm>
            <a:off x="3412325" y="593900"/>
            <a:ext cx="5217300" cy="4011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u="sng">
                <a:solidFill>
                  <a:schemeClr val="hlink"/>
                </a:solidFill>
              </a:rPr>
              <a:t>https://medium.com/swlh/a-visual-guide-to-solving-the-longest-increasing-subsequence-problem-dabbee570551</a:t>
            </a:r>
            <a:endParaRPr u="sng"/>
          </a:p>
          <a:p>
            <a:pPr indent="-317500" lvl="0" marL="457200" rtl="0" algn="l">
              <a:spcBef>
                <a:spcPts val="1600"/>
              </a:spcBef>
              <a:spcAft>
                <a:spcPts val="0"/>
              </a:spcAft>
              <a:buSzPts val="1400"/>
              <a:buChar char="●"/>
            </a:pPr>
            <a:r>
              <a:rPr lang="en" u="sng">
                <a:solidFill>
                  <a:schemeClr val="hlink"/>
                </a:solidFill>
                <a:hlinkClick r:id="rId3"/>
              </a:rPr>
              <a:t>https://vnoi.info/wiki/algo/data-structures/fenwick.md</a:t>
            </a:r>
            <a:endParaRPr/>
          </a:p>
          <a:p>
            <a:pPr indent="-317500" lvl="0" marL="457200" rtl="0" algn="l">
              <a:spcBef>
                <a:spcPts val="1600"/>
              </a:spcBef>
              <a:spcAft>
                <a:spcPts val="0"/>
              </a:spcAft>
              <a:buSzPts val="1400"/>
              <a:buChar char="●"/>
            </a:pPr>
            <a:r>
              <a:rPr lang="en" u="sng">
                <a:solidFill>
                  <a:schemeClr val="hlink"/>
                </a:solidFill>
                <a:hlinkClick r:id="rId4"/>
              </a:rPr>
              <a:t>https://github.com/khanh-moriaty/CS112.L11.KHTN/tree/master/seminar</a:t>
            </a:r>
            <a:endParaRPr u="sng"/>
          </a:p>
          <a:p>
            <a:pPr indent="-317500" lvl="0" marL="457200" rtl="0" algn="l">
              <a:spcBef>
                <a:spcPts val="1600"/>
              </a:spcBef>
              <a:spcAft>
                <a:spcPts val="1600"/>
              </a:spcAft>
              <a:buSzPts val="1400"/>
              <a:buChar char="●"/>
            </a:pPr>
            <a:r>
              <a:rPr lang="en"/>
              <a:t>Sema Rani (2016) LIS using backtracking and branch-and-bound approaches in CSI Transactions on ICT</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63"/>
          <p:cNvSpPr/>
          <p:nvPr/>
        </p:nvSpPr>
        <p:spPr>
          <a:xfrm>
            <a:off x="576400" y="1770413"/>
            <a:ext cx="7991881" cy="473532"/>
          </a:xfrm>
          <a:prstGeom prst="rect">
            <a:avLst/>
          </a:prstGeom>
        </p:spPr>
        <p:txBody>
          <a:bodyPr>
            <a:prstTxWarp prst="textPlain"/>
          </a:bodyPr>
          <a:lstStyle/>
          <a:p>
            <a:pPr lvl="0" algn="ctr"/>
            <a:r>
              <a:rPr b="0" i="0">
                <a:ln cap="flat" cmpd="sng" w="9525">
                  <a:solidFill>
                    <a:schemeClr val="accent1"/>
                  </a:solidFill>
                  <a:prstDash val="solid"/>
                  <a:round/>
                  <a:headEnd len="sm" w="sm" type="none"/>
                  <a:tailEnd len="sm" w="sm" type="none"/>
                </a:ln>
                <a:solidFill>
                  <a:schemeClr val="accent1"/>
                </a:solidFill>
                <a:latin typeface="Times New Roman"/>
              </a:rPr>
              <a:t>THANKS FOR LISTENING</a:t>
            </a:r>
          </a:p>
        </p:txBody>
      </p:sp>
      <p:cxnSp>
        <p:nvCxnSpPr>
          <p:cNvPr id="495" name="Google Shape;495;p63"/>
          <p:cNvCxnSpPr/>
          <p:nvPr/>
        </p:nvCxnSpPr>
        <p:spPr>
          <a:xfrm>
            <a:off x="8050" y="3702675"/>
            <a:ext cx="1497300" cy="0"/>
          </a:xfrm>
          <a:prstGeom prst="straightConnector1">
            <a:avLst/>
          </a:prstGeom>
          <a:noFill/>
          <a:ln cap="flat" cmpd="sng" w="38100">
            <a:solidFill>
              <a:schemeClr val="dk2"/>
            </a:solidFill>
            <a:prstDash val="solid"/>
            <a:round/>
            <a:headEnd len="sm" w="sm" type="none"/>
            <a:tailEnd len="sm" w="sm" type="none"/>
          </a:ln>
        </p:spPr>
      </p:cxnSp>
      <p:cxnSp>
        <p:nvCxnSpPr>
          <p:cNvPr id="496" name="Google Shape;496;p63"/>
          <p:cNvCxnSpPr/>
          <p:nvPr/>
        </p:nvCxnSpPr>
        <p:spPr>
          <a:xfrm>
            <a:off x="7646700" y="1222975"/>
            <a:ext cx="1497300" cy="0"/>
          </a:xfrm>
          <a:prstGeom prst="straightConnector1">
            <a:avLst/>
          </a:prstGeom>
          <a:noFill/>
          <a:ln cap="flat" cmpd="sng" w="38100">
            <a:solidFill>
              <a:schemeClr val="dk2"/>
            </a:solidFill>
            <a:prstDash val="solid"/>
            <a:round/>
            <a:headEnd len="sm" w="sm" type="none"/>
            <a:tailEnd len="sm" w="sm" type="none"/>
          </a:ln>
        </p:spPr>
      </p:cxnSp>
      <p:sp>
        <p:nvSpPr>
          <p:cNvPr id="497" name="Google Shape;497;p63"/>
          <p:cNvSpPr txBox="1"/>
          <p:nvPr/>
        </p:nvSpPr>
        <p:spPr>
          <a:xfrm>
            <a:off x="1686300" y="2398700"/>
            <a:ext cx="57714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lang="en">
                <a:latin typeface="Open Sans"/>
                <a:ea typeface="Open Sans"/>
                <a:cs typeface="Open Sans"/>
                <a:sym typeface="Open Sans"/>
              </a:rPr>
              <a:t>Github repository</a:t>
            </a:r>
            <a:endParaRPr b="0" i="0" sz="14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400"/>
              <a:buFont typeface="Arial"/>
              <a:buNone/>
            </a:pPr>
            <a:r>
              <a:rPr b="0" i="0" lang="en" sz="1400" u="sng" cap="none" strike="noStrike">
                <a:solidFill>
                  <a:schemeClr val="hlink"/>
                </a:solidFill>
                <a:latin typeface="Open Sans"/>
                <a:ea typeface="Open Sans"/>
                <a:cs typeface="Open Sans"/>
                <a:sym typeface="Open Sans"/>
                <a:hlinkClick r:id="rId3"/>
              </a:rPr>
              <a:t>https://github.com/drakiez92/CS112.L21.KHTN_N12</a:t>
            </a:r>
            <a:endParaRPr b="0" i="0" sz="1400" u="sng" cap="none" strike="noStrike">
              <a:solidFill>
                <a:srgbClr val="000000"/>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Times New Roman"/>
                <a:ea typeface="Times New Roman"/>
                <a:cs typeface="Times New Roman"/>
                <a:sym typeface="Times New Roman"/>
              </a:rPr>
              <a:t>2.2 Abstraction</a:t>
            </a:r>
            <a:endParaRPr>
              <a:latin typeface="Times New Roman"/>
              <a:ea typeface="Times New Roman"/>
              <a:cs typeface="Times New Roman"/>
              <a:sym typeface="Times New Roman"/>
            </a:endParaRPr>
          </a:p>
        </p:txBody>
      </p:sp>
      <p:sp>
        <p:nvSpPr>
          <p:cNvPr id="108" name="Google Shape;108;p7"/>
          <p:cNvSpPr txBox="1"/>
          <p:nvPr>
            <p:ph idx="1" type="body"/>
          </p:nvPr>
        </p:nvSpPr>
        <p:spPr>
          <a:xfrm>
            <a:off x="311700" y="1266325"/>
            <a:ext cx="8520600" cy="985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sz="2200">
                <a:solidFill>
                  <a:srgbClr val="000000"/>
                </a:solidFill>
                <a:latin typeface="Times New Roman"/>
                <a:ea typeface="Times New Roman"/>
                <a:cs typeface="Times New Roman"/>
                <a:sym typeface="Times New Roman"/>
              </a:rPr>
              <a:t>Cho dãy số gồm N số a</a:t>
            </a:r>
            <a:r>
              <a:rPr baseline="-25000" lang="en" sz="2200">
                <a:solidFill>
                  <a:srgbClr val="000000"/>
                </a:solidFill>
                <a:latin typeface="Times New Roman"/>
                <a:ea typeface="Times New Roman"/>
                <a:cs typeface="Times New Roman"/>
                <a:sym typeface="Times New Roman"/>
              </a:rPr>
              <a:t>1</a:t>
            </a:r>
            <a:r>
              <a:rPr lang="en" sz="2200">
                <a:solidFill>
                  <a:srgbClr val="000000"/>
                </a:solidFill>
                <a:latin typeface="Times New Roman"/>
                <a:ea typeface="Times New Roman"/>
                <a:cs typeface="Times New Roman"/>
                <a:sym typeface="Times New Roman"/>
              </a:rPr>
              <a:t> a</a:t>
            </a:r>
            <a:r>
              <a:rPr baseline="-25000" lang="en" sz="2200">
                <a:solidFill>
                  <a:srgbClr val="000000"/>
                </a:solidFill>
                <a:latin typeface="Times New Roman"/>
                <a:ea typeface="Times New Roman"/>
                <a:cs typeface="Times New Roman"/>
                <a:sym typeface="Times New Roman"/>
              </a:rPr>
              <a:t>2</a:t>
            </a:r>
            <a:r>
              <a:rPr lang="en" sz="2200">
                <a:solidFill>
                  <a:srgbClr val="000000"/>
                </a:solidFill>
                <a:latin typeface="Times New Roman"/>
                <a:ea typeface="Times New Roman"/>
                <a:cs typeface="Times New Roman"/>
                <a:sym typeface="Times New Roman"/>
              </a:rPr>
              <a:t> … a</a:t>
            </a:r>
            <a:r>
              <a:rPr baseline="-25000" lang="en" sz="2200">
                <a:solidFill>
                  <a:srgbClr val="000000"/>
                </a:solidFill>
                <a:latin typeface="Times New Roman"/>
                <a:ea typeface="Times New Roman"/>
                <a:cs typeface="Times New Roman"/>
                <a:sym typeface="Times New Roman"/>
              </a:rPr>
              <a:t>N</a:t>
            </a:r>
            <a:r>
              <a:rPr lang="en" sz="2200">
                <a:solidFill>
                  <a:srgbClr val="000000"/>
                </a:solidFill>
                <a:latin typeface="Times New Roman"/>
                <a:ea typeface="Times New Roman"/>
                <a:cs typeface="Times New Roman"/>
                <a:sym typeface="Times New Roman"/>
              </a:rPr>
              <a:t>, tìm dãy con b</a:t>
            </a:r>
            <a:r>
              <a:rPr baseline="-25000" lang="en" sz="2200">
                <a:solidFill>
                  <a:srgbClr val="000000"/>
                </a:solidFill>
                <a:latin typeface="Times New Roman"/>
                <a:ea typeface="Times New Roman"/>
                <a:cs typeface="Times New Roman"/>
                <a:sym typeface="Times New Roman"/>
              </a:rPr>
              <a:t>1</a:t>
            </a:r>
            <a:r>
              <a:rPr lang="en" sz="2200">
                <a:solidFill>
                  <a:srgbClr val="000000"/>
                </a:solidFill>
                <a:latin typeface="Times New Roman"/>
                <a:ea typeface="Times New Roman"/>
                <a:cs typeface="Times New Roman"/>
                <a:sym typeface="Times New Roman"/>
              </a:rPr>
              <a:t> b</a:t>
            </a:r>
            <a:r>
              <a:rPr baseline="-25000" lang="en" sz="2200">
                <a:solidFill>
                  <a:srgbClr val="000000"/>
                </a:solidFill>
                <a:latin typeface="Times New Roman"/>
                <a:ea typeface="Times New Roman"/>
                <a:cs typeface="Times New Roman"/>
                <a:sym typeface="Times New Roman"/>
              </a:rPr>
              <a:t>2</a:t>
            </a:r>
            <a:r>
              <a:rPr lang="en" sz="2200">
                <a:solidFill>
                  <a:srgbClr val="000000"/>
                </a:solidFill>
                <a:latin typeface="Times New Roman"/>
                <a:ea typeface="Times New Roman"/>
                <a:cs typeface="Times New Roman"/>
                <a:sym typeface="Times New Roman"/>
              </a:rPr>
              <a:t> … b</a:t>
            </a:r>
            <a:r>
              <a:rPr baseline="-25000" lang="en" sz="2200">
                <a:solidFill>
                  <a:srgbClr val="000000"/>
                </a:solidFill>
                <a:latin typeface="Times New Roman"/>
                <a:ea typeface="Times New Roman"/>
                <a:cs typeface="Times New Roman"/>
                <a:sym typeface="Times New Roman"/>
              </a:rPr>
              <a:t>K</a:t>
            </a:r>
            <a:r>
              <a:rPr lang="en" sz="2200">
                <a:solidFill>
                  <a:srgbClr val="000000"/>
                </a:solidFill>
                <a:latin typeface="Times New Roman"/>
                <a:ea typeface="Times New Roman"/>
                <a:cs typeface="Times New Roman"/>
                <a:sym typeface="Times New Roman"/>
              </a:rPr>
              <a:t> tăng dần dài nhất (không liên tiếp) của dãy a.</a:t>
            </a:r>
            <a:endParaRPr>
              <a:latin typeface="Times New Roman"/>
              <a:ea typeface="Times New Roman"/>
              <a:cs typeface="Times New Roman"/>
              <a:sym typeface="Times New Roman"/>
            </a:endParaRPr>
          </a:p>
        </p:txBody>
      </p:sp>
      <p:pic>
        <p:nvPicPr>
          <p:cNvPr id="109" name="Google Shape;109;p7"/>
          <p:cNvPicPr preferRelativeResize="0"/>
          <p:nvPr/>
        </p:nvPicPr>
        <p:blipFill rotWithShape="1">
          <a:blip r:embed="rId3">
            <a:alphaModFix/>
          </a:blip>
          <a:srcRect b="0" l="0" r="0" t="0"/>
          <a:stretch/>
        </p:blipFill>
        <p:spPr>
          <a:xfrm>
            <a:off x="1816475" y="2365425"/>
            <a:ext cx="5076825" cy="2181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Times New Roman"/>
                <a:ea typeface="Times New Roman"/>
                <a:cs typeface="Times New Roman"/>
                <a:sym typeface="Times New Roman"/>
              </a:rPr>
              <a:t>2.3 Pattern Recognition</a:t>
            </a:r>
            <a:endParaRPr>
              <a:latin typeface="Times New Roman"/>
              <a:ea typeface="Times New Roman"/>
              <a:cs typeface="Times New Roman"/>
              <a:sym typeface="Times New Roman"/>
            </a:endParaRPr>
          </a:p>
        </p:txBody>
      </p:sp>
      <p:sp>
        <p:nvSpPr>
          <p:cNvPr id="115" name="Google Shape;115;p8"/>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2200">
                <a:solidFill>
                  <a:srgbClr val="000000"/>
                </a:solidFill>
                <a:latin typeface="Times New Roman"/>
                <a:ea typeface="Times New Roman"/>
                <a:cs typeface="Times New Roman"/>
                <a:sym typeface="Times New Roman"/>
              </a:rPr>
              <a:t>Nhận thấy rằng phần tử b</a:t>
            </a:r>
            <a:r>
              <a:rPr baseline="-25000" lang="en" sz="2200">
                <a:solidFill>
                  <a:srgbClr val="000000"/>
                </a:solidFill>
                <a:latin typeface="Times New Roman"/>
                <a:ea typeface="Times New Roman"/>
                <a:cs typeface="Times New Roman"/>
                <a:sym typeface="Times New Roman"/>
              </a:rPr>
              <a:t>i</a:t>
            </a:r>
            <a:r>
              <a:rPr lang="en" sz="2200">
                <a:solidFill>
                  <a:srgbClr val="000000"/>
                </a:solidFill>
                <a:latin typeface="Times New Roman"/>
                <a:ea typeface="Times New Roman"/>
                <a:cs typeface="Times New Roman"/>
                <a:sym typeface="Times New Roman"/>
              </a:rPr>
              <a:t> trong dãy con tăng phải lớn hơn phần tử b</a:t>
            </a:r>
            <a:r>
              <a:rPr baseline="-25000" lang="en" sz="2200">
                <a:solidFill>
                  <a:srgbClr val="000000"/>
                </a:solidFill>
                <a:latin typeface="Times New Roman"/>
                <a:ea typeface="Times New Roman"/>
                <a:cs typeface="Times New Roman"/>
                <a:sym typeface="Times New Roman"/>
              </a:rPr>
              <a:t>i-1</a:t>
            </a:r>
            <a:r>
              <a:rPr lang="en" sz="2200">
                <a:solidFill>
                  <a:srgbClr val="000000"/>
                </a:solidFill>
                <a:latin typeface="Times New Roman"/>
                <a:ea typeface="Times New Roman"/>
                <a:cs typeface="Times New Roman"/>
                <a:sym typeface="Times New Roman"/>
              </a:rPr>
              <a:t>.</a:t>
            </a:r>
            <a:endParaRPr sz="22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2200">
                <a:solidFill>
                  <a:srgbClr val="000000"/>
                </a:solidFill>
                <a:latin typeface="Times New Roman"/>
                <a:ea typeface="Times New Roman"/>
                <a:cs typeface="Times New Roman"/>
                <a:sym typeface="Times New Roman"/>
              </a:rPr>
              <a:t>Vậy khi thêm phần tử b</a:t>
            </a:r>
            <a:r>
              <a:rPr baseline="-25000" lang="en" sz="2200">
                <a:solidFill>
                  <a:srgbClr val="000000"/>
                </a:solidFill>
                <a:latin typeface="Times New Roman"/>
                <a:ea typeface="Times New Roman"/>
                <a:cs typeface="Times New Roman"/>
                <a:sym typeface="Times New Roman"/>
              </a:rPr>
              <a:t>i</a:t>
            </a:r>
            <a:r>
              <a:rPr lang="en" sz="2200">
                <a:solidFill>
                  <a:srgbClr val="000000"/>
                </a:solidFill>
                <a:latin typeface="Times New Roman"/>
                <a:ea typeface="Times New Roman"/>
                <a:cs typeface="Times New Roman"/>
                <a:sym typeface="Times New Roman"/>
              </a:rPr>
              <a:t> vào dãy con tăng, cần phải xét điều kiện </a:t>
            </a:r>
            <a:endParaRPr sz="22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rPr lang="en" sz="2200">
                <a:solidFill>
                  <a:srgbClr val="000000"/>
                </a:solidFill>
                <a:latin typeface="Times New Roman"/>
                <a:ea typeface="Times New Roman"/>
                <a:cs typeface="Times New Roman"/>
                <a:sym typeface="Times New Roman"/>
              </a:rPr>
              <a:t>b</a:t>
            </a:r>
            <a:r>
              <a:rPr baseline="-25000" lang="en" sz="2200">
                <a:solidFill>
                  <a:srgbClr val="000000"/>
                </a:solidFill>
                <a:latin typeface="Times New Roman"/>
                <a:ea typeface="Times New Roman"/>
                <a:cs typeface="Times New Roman"/>
                <a:sym typeface="Times New Roman"/>
              </a:rPr>
              <a:t>i</a:t>
            </a:r>
            <a:r>
              <a:rPr lang="en" sz="2200">
                <a:solidFill>
                  <a:srgbClr val="000000"/>
                </a:solidFill>
                <a:latin typeface="Times New Roman"/>
                <a:ea typeface="Times New Roman"/>
                <a:cs typeface="Times New Roman"/>
                <a:sym typeface="Times New Roman"/>
              </a:rPr>
              <a:t> &gt; b</a:t>
            </a:r>
            <a:r>
              <a:rPr baseline="-25000" lang="en" sz="2200">
                <a:solidFill>
                  <a:srgbClr val="000000"/>
                </a:solidFill>
                <a:latin typeface="Times New Roman"/>
                <a:ea typeface="Times New Roman"/>
                <a:cs typeface="Times New Roman"/>
                <a:sym typeface="Times New Roman"/>
              </a:rPr>
              <a:t>i-1</a:t>
            </a:r>
            <a:r>
              <a:rPr lang="en" sz="2200">
                <a:solidFill>
                  <a:srgbClr val="000000"/>
                </a:solidFill>
                <a:latin typeface="Times New Roman"/>
                <a:ea typeface="Times New Roman"/>
                <a:cs typeface="Times New Roman"/>
                <a:sym typeface="Times New Roman"/>
              </a:rPr>
              <a:t>.</a:t>
            </a:r>
            <a:endParaRPr sz="22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Times New Roman"/>
                <a:ea typeface="Times New Roman"/>
                <a:cs typeface="Times New Roman"/>
                <a:sym typeface="Times New Roman"/>
              </a:rPr>
              <a:t>2.3 Pattern Recognition</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SzPct val="111111"/>
              <a:buNone/>
            </a:pPr>
            <a:r>
              <a:t/>
            </a:r>
            <a:endParaRPr/>
          </a:p>
        </p:txBody>
      </p:sp>
      <p:sp>
        <p:nvSpPr>
          <p:cNvPr id="121" name="Google Shape;121;p9"/>
          <p:cNvSpPr txBox="1"/>
          <p:nvPr>
            <p:ph idx="1" type="body"/>
          </p:nvPr>
        </p:nvSpPr>
        <p:spPr>
          <a:xfrm>
            <a:off x="311700" y="1947925"/>
            <a:ext cx="8520600" cy="2621100"/>
          </a:xfrm>
          <a:prstGeom prst="rect">
            <a:avLst/>
          </a:prstGeom>
          <a:noFill/>
          <a:ln>
            <a:noFill/>
          </a:ln>
        </p:spPr>
        <p:txBody>
          <a:bodyPr anchorCtr="0" anchor="t" bIns="91425" lIns="91425" spcFirstLastPara="1" rIns="91425" wrap="square" tIns="91425">
            <a:normAutofit/>
          </a:bodyPr>
          <a:lstStyle/>
          <a:p>
            <a:pPr indent="-368300" lvl="0" marL="457200" rtl="0" algn="l">
              <a:lnSpc>
                <a:spcPct val="115000"/>
              </a:lnSpc>
              <a:spcBef>
                <a:spcPts val="0"/>
              </a:spcBef>
              <a:spcAft>
                <a:spcPts val="0"/>
              </a:spcAft>
              <a:buClr>
                <a:srgbClr val="000000"/>
              </a:buClr>
              <a:buSzPts val="2200"/>
              <a:buFont typeface="Times New Roman"/>
              <a:buChar char="●"/>
            </a:pPr>
            <a:r>
              <a:rPr lang="en" sz="2200">
                <a:solidFill>
                  <a:srgbClr val="000000"/>
                </a:solidFill>
                <a:latin typeface="Times New Roman"/>
                <a:ea typeface="Times New Roman"/>
                <a:cs typeface="Times New Roman"/>
                <a:sym typeface="Times New Roman"/>
              </a:rPr>
              <a:t>Xét lần lượt dãy số từ đầu đến cuối.</a:t>
            </a:r>
            <a:endParaRPr sz="2200">
              <a:solidFill>
                <a:srgbClr val="000000"/>
              </a:solidFill>
              <a:latin typeface="Times New Roman"/>
              <a:ea typeface="Times New Roman"/>
              <a:cs typeface="Times New Roman"/>
              <a:sym typeface="Times New Roman"/>
            </a:endParaRPr>
          </a:p>
          <a:p>
            <a:pPr indent="-368300" lvl="0" marL="457200" rtl="0" algn="l">
              <a:lnSpc>
                <a:spcPct val="115000"/>
              </a:lnSpc>
              <a:spcBef>
                <a:spcPts val="0"/>
              </a:spcBef>
              <a:spcAft>
                <a:spcPts val="0"/>
              </a:spcAft>
              <a:buClr>
                <a:srgbClr val="000000"/>
              </a:buClr>
              <a:buSzPts val="2200"/>
              <a:buFont typeface="Times New Roman"/>
              <a:buChar char="●"/>
            </a:pPr>
            <a:r>
              <a:rPr lang="en" sz="2200">
                <a:solidFill>
                  <a:srgbClr val="000000"/>
                </a:solidFill>
                <a:latin typeface="Times New Roman"/>
                <a:ea typeface="Times New Roman"/>
                <a:cs typeface="Times New Roman"/>
                <a:sym typeface="Times New Roman"/>
              </a:rPr>
              <a:t>Tại mỗi vị trí i, nếu phần tử a</a:t>
            </a:r>
            <a:r>
              <a:rPr baseline="-25000" lang="en" sz="2200">
                <a:solidFill>
                  <a:srgbClr val="000000"/>
                </a:solidFill>
                <a:latin typeface="Times New Roman"/>
                <a:ea typeface="Times New Roman"/>
                <a:cs typeface="Times New Roman"/>
                <a:sym typeface="Times New Roman"/>
              </a:rPr>
              <a:t>i</a:t>
            </a:r>
            <a:r>
              <a:rPr lang="en" sz="2200">
                <a:solidFill>
                  <a:srgbClr val="000000"/>
                </a:solidFill>
                <a:latin typeface="Times New Roman"/>
                <a:ea typeface="Times New Roman"/>
                <a:cs typeface="Times New Roman"/>
                <a:sym typeface="Times New Roman"/>
              </a:rPr>
              <a:t> lớn hơn phần tử cuối cùng trong dãy con hiện tại thì thêm a</a:t>
            </a:r>
            <a:r>
              <a:rPr baseline="-25000" lang="en" sz="2200">
                <a:solidFill>
                  <a:srgbClr val="000000"/>
                </a:solidFill>
                <a:latin typeface="Times New Roman"/>
                <a:ea typeface="Times New Roman"/>
                <a:cs typeface="Times New Roman"/>
                <a:sym typeface="Times New Roman"/>
              </a:rPr>
              <a:t>i</a:t>
            </a:r>
            <a:r>
              <a:rPr lang="en" sz="2200">
                <a:solidFill>
                  <a:srgbClr val="000000"/>
                </a:solidFill>
                <a:latin typeface="Times New Roman"/>
                <a:ea typeface="Times New Roman"/>
                <a:cs typeface="Times New Roman"/>
                <a:sym typeface="Times New Roman"/>
              </a:rPr>
              <a:t> vào dãy con.</a:t>
            </a:r>
            <a:endParaRPr sz="22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t/>
            </a:r>
            <a:endParaRPr>
              <a:latin typeface="Times New Roman"/>
              <a:ea typeface="Times New Roman"/>
              <a:cs typeface="Times New Roman"/>
              <a:sym typeface="Times New Roman"/>
            </a:endParaRPr>
          </a:p>
          <a:p>
            <a:pPr indent="0" lvl="0" marL="0" rtl="0" algn="l">
              <a:lnSpc>
                <a:spcPct val="115000"/>
              </a:lnSpc>
              <a:spcBef>
                <a:spcPts val="1200"/>
              </a:spcBef>
              <a:spcAft>
                <a:spcPts val="1200"/>
              </a:spcAft>
              <a:buSzPts val="1800"/>
              <a:buNone/>
            </a:pPr>
            <a:r>
              <a:t/>
            </a:r>
            <a:endParaRPr>
              <a:latin typeface="Times New Roman"/>
              <a:ea typeface="Times New Roman"/>
              <a:cs typeface="Times New Roman"/>
              <a:sym typeface="Times New Roman"/>
            </a:endParaRPr>
          </a:p>
        </p:txBody>
      </p:sp>
      <p:sp>
        <p:nvSpPr>
          <p:cNvPr id="122" name="Google Shape;122;p9"/>
          <p:cNvSpPr txBox="1"/>
          <p:nvPr/>
        </p:nvSpPr>
        <p:spPr>
          <a:xfrm>
            <a:off x="1014150" y="1152425"/>
            <a:ext cx="7115700" cy="677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200"/>
              <a:buFont typeface="Arial"/>
              <a:buNone/>
            </a:pPr>
            <a:r>
              <a:rPr lang="en" sz="3200">
                <a:solidFill>
                  <a:schemeClr val="accent1"/>
                </a:solidFill>
                <a:latin typeface="Times New Roman"/>
                <a:ea typeface="Times New Roman"/>
                <a:cs typeface="Times New Roman"/>
                <a:sym typeface="Times New Roman"/>
              </a:rPr>
              <a:t>Hướng tiếp cận Tham lam</a:t>
            </a:r>
            <a:endParaRPr b="0" i="0" sz="3200" u="none" cap="none" strike="noStrike">
              <a:solidFill>
                <a:schemeClr val="accent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Times New Roman"/>
                <a:ea typeface="Times New Roman"/>
                <a:cs typeface="Times New Roman"/>
                <a:sym typeface="Times New Roman"/>
              </a:rPr>
              <a:t>2.3 Pattern Recognition</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SzPct val="111111"/>
              <a:buNone/>
            </a:pPr>
            <a:r>
              <a:t/>
            </a:r>
            <a:endParaRPr/>
          </a:p>
        </p:txBody>
      </p:sp>
      <p:pic>
        <p:nvPicPr>
          <p:cNvPr id="128" name="Google Shape;128;p10"/>
          <p:cNvPicPr preferRelativeResize="0"/>
          <p:nvPr/>
        </p:nvPicPr>
        <p:blipFill rotWithShape="1">
          <a:blip r:embed="rId3">
            <a:alphaModFix/>
          </a:blip>
          <a:srcRect b="0" l="0" r="0" t="0"/>
          <a:stretch/>
        </p:blipFill>
        <p:spPr>
          <a:xfrm>
            <a:off x="1981200" y="1981925"/>
            <a:ext cx="5076825" cy="2181225"/>
          </a:xfrm>
          <a:prstGeom prst="rect">
            <a:avLst/>
          </a:prstGeom>
          <a:noFill/>
          <a:ln>
            <a:noFill/>
          </a:ln>
        </p:spPr>
      </p:pic>
      <p:sp>
        <p:nvSpPr>
          <p:cNvPr id="129" name="Google Shape;129;p10"/>
          <p:cNvSpPr txBox="1"/>
          <p:nvPr/>
        </p:nvSpPr>
        <p:spPr>
          <a:xfrm>
            <a:off x="1014150" y="1152425"/>
            <a:ext cx="7115700" cy="677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200"/>
              <a:buFont typeface="Arial"/>
              <a:buNone/>
            </a:pPr>
            <a:r>
              <a:rPr lang="en" sz="3200">
                <a:solidFill>
                  <a:schemeClr val="accent1"/>
                </a:solidFill>
                <a:latin typeface="Times New Roman"/>
                <a:ea typeface="Times New Roman"/>
                <a:cs typeface="Times New Roman"/>
                <a:sym typeface="Times New Roman"/>
              </a:rPr>
              <a:t>Hướng tiếp cận Tham lam</a:t>
            </a:r>
            <a:endParaRPr b="0" i="0" sz="3200" u="none" cap="none" strike="noStrike">
              <a:solidFill>
                <a:schemeClr val="accent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