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s.vmware.com/security/2022/09/threat-report-illuminating-volume-shadow-deletion.html" TargetMode="External"/><Relationship Id="rId3" Type="http://schemas.openxmlformats.org/officeDocument/2006/relationships/hyperlink" Target="https://learn.microsoft.com/en-us/windows-server/storage/file-server/volume-shadow-copy-service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ProfWoodward/status/863778728475848705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eople-ece.vse.gmu.edu/coursewebpages/ECE/ECE646/F20/project/F18_presentations/Session_III/Session_III_Report_3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18bd28bf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18bd28bf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https://blogs.vmware.com/security/2022/09/threat-report-illuminating-volume-shadow-deletion.html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https://learn.microsoft.com/en-us/windows-server/storage/file-server/volume-shadow-copy-service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91262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e91262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https://twitter.com/ProfWoodward/status/863778728475848705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1805244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1805244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188b0e0b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188b0e0b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wnry files are encrypted tools and ransom messages, which can be identified once detonated.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enumerate executables embedded in the malware executable, and find: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command shell, which is not suspicious on its own, but can be an indicator if combined with other findings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Mssecsvc.exe is a real core Windows security component that is spoofed and installed by the malware for persistence and spreading to other computers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Tasks.exe is a unique dropper tool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</a:t>
            </a:r>
            <a:r>
              <a:rPr lang="en"/>
              <a:t>askdl.exe: removes temporary files. The 3 files in read are unique to this variant of Wannacry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IPC keyword is used by SMB Tree Connect AndX Request to verify SMBv1 vulnerabilities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finally, different spellings and </a:t>
            </a:r>
            <a:r>
              <a:rPr lang="en"/>
              <a:t>misspellings</a:t>
            </a:r>
            <a:r>
              <a:rPr lang="en"/>
              <a:t> of “WANNACRY” were found littered around.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3ccfb783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3ccfb78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1805244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1805244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wannacry variant has a killswitch that is checked before actually launching the attack.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checks if a random IP has been registered, and if it has not been registered, then the attack is not launched.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let’s walk through the killswitch part of the binary executable reconstructed into assembly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18bd28b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18bd28b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InternetOpenA function (wininet.h) - Initializes an application's use of the WinINet functions.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18bd28b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18bd28b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InternetOpenA function (wininet.h) - Initializes an application's use of the WinINet functions.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InternetOpenUrlA function (wininet.h) - Opens a resource specified by a complete FTP or HTTP URL.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18bd28bf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18bd28bf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InternetOpenA function (wininet.h) - Initializes an application's use of the WinINet functions.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InternetOpenUrlA function (wininet.h) - Opens a resource specified by a complete FTP or HTTP URL.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18bd28bf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18bd28bf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InternetOpenA function (wininet.h) - Initializes an application's use of the WinINet functions.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InternetOpenUrlA function (wininet.h) - Opens a resource specified by a complete FTP or HTTP URL.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c655d1d1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c655d1d1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18bd28bf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18bd28bf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InternetOpenA function (wininet.h) - Initializes an application's use of the WinINet functions.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InternetCloseHandle - closes internet connection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InternetOpenUrlA function (wininet.h) - Opens a resource specified by a complete FTP or HTTP URL.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18bd28bf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18bd28bf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InternetOpenA function (wininet.h) - Initializes an application's use of the WinINet functions.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InternetOpenUrlA function (wininet.h) - Opens a resource specified by a complete FTP or HTTP URL.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188b0e0b4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188b0e0b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18bd28bf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18bd28b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c655d1d1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c655d1d1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188b0e0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188b0e0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22592c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22592c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c655d1d17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c655d1d17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242ce984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242ce984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c655d1d1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c655d1d1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10bc08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10bc08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c655d1d1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c655d1d1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c655d1d1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c655d1d1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18bd28bf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18bd28bf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https://people-ece.vse.gmu.edu/coursewebpages/ECE/ECE646/F20/project/F18_presentations/Session_III/Session_III_Report_3.pdf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18bd28bf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18bd28bf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18bd28bf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18bd28bf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venir"/>
              <a:buNone/>
              <a:defRPr i="0" sz="4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•"/>
              <a:defRPr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venir"/>
              <a:buNone/>
              <a:defRPr i="0" sz="4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venir"/>
              <a:buNone/>
              <a:defRPr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venir"/>
              <a:buNone/>
              <a:defRPr i="0" sz="15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i="0" sz="1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•"/>
              <a:defRPr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•"/>
              <a:defRPr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•"/>
              <a:defRPr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•"/>
              <a:defRPr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  <a:defRPr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•"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venir"/>
              <a:buNone/>
              <a:defRPr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sz="1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  <a:defRPr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venir"/>
              <a:buNone/>
              <a:defRPr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venir"/>
              <a:buNone/>
              <a:defRPr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Font typeface="Avenir"/>
              <a:buNone/>
              <a:defRPr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7232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hyperlink" Target="https://www.cisa.gov/news-events/alerts/2017/05/12/indicators-associated-wannacry-ransomwar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VkRhklZz9hF5gPZyOXhe__50Nk25I9A8/view" TargetMode="External"/><Relationship Id="rId4" Type="http://schemas.openxmlformats.org/officeDocument/2006/relationships/image" Target="../media/image24.jpg"/><Relationship Id="rId5" Type="http://schemas.openxmlformats.org/officeDocument/2006/relationships/hyperlink" Target="https://drive.google.com/file/d/1VkRhklZz9hF5gPZyOXhe__50Nk25I9A8/view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hyperlink" Target="http://drive.google.com/file/d/17W1_h1Pv9MmRPG1GYu4NPn2pVpr4OTks/view" TargetMode="External"/><Relationship Id="rId6" Type="http://schemas.openxmlformats.org/officeDocument/2006/relationships/image" Target="../media/image7.jpg"/><Relationship Id="rId7" Type="http://schemas.openxmlformats.org/officeDocument/2006/relationships/hyperlink" Target="https://drive.google.com/file/d/17W1_h1Pv9MmRPG1GYu4NPn2pVpr4OTks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ctrTitle"/>
          </p:nvPr>
        </p:nvSpPr>
        <p:spPr>
          <a:xfrm>
            <a:off x="894350" y="1616525"/>
            <a:ext cx="5523000" cy="1329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WannaCry</a:t>
            </a:r>
            <a:br>
              <a:rPr lang="en" sz="4100"/>
            </a:br>
            <a:r>
              <a:rPr lang="en" sz="2600">
                <a:solidFill>
                  <a:srgbClr val="888888"/>
                </a:solidFill>
              </a:rPr>
              <a:t>Analysis &amp; YARA Detection</a:t>
            </a:r>
            <a:endParaRPr sz="2600">
              <a:solidFill>
                <a:srgbClr val="888888"/>
              </a:solidFill>
            </a:endParaRPr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894350" y="2946125"/>
            <a:ext cx="5301600" cy="1005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Alexander Waldenmaier, </a:t>
            </a:r>
            <a:b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David Mberingabo,</a:t>
            </a:r>
            <a:b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Kee Hock Tan, </a:t>
            </a:r>
            <a:b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William Flanagan</a:t>
            </a:r>
            <a:endParaRPr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6" name="Google Shape;66;p10"/>
          <p:cNvGrpSpPr/>
          <p:nvPr/>
        </p:nvGrpSpPr>
        <p:grpSpPr>
          <a:xfrm>
            <a:off x="7281125" y="320455"/>
            <a:ext cx="1723075" cy="3738192"/>
            <a:chOff x="7281125" y="320455"/>
            <a:chExt cx="1723075" cy="3738192"/>
          </a:xfrm>
        </p:grpSpPr>
        <p:sp>
          <p:nvSpPr>
            <p:cNvPr id="67" name="Google Shape;67;p10"/>
            <p:cNvSpPr/>
            <p:nvPr/>
          </p:nvSpPr>
          <p:spPr>
            <a:xfrm>
              <a:off x="8044800" y="3481447"/>
              <a:ext cx="628200" cy="577200"/>
            </a:xfrm>
            <a:prstGeom prst="ellipse">
              <a:avLst/>
            </a:prstGeom>
            <a:solidFill>
              <a:srgbClr val="7E12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7333500" y="320455"/>
              <a:ext cx="1670700" cy="1535100"/>
            </a:xfrm>
            <a:prstGeom prst="ellipse">
              <a:avLst/>
            </a:prstGeom>
            <a:solidFill>
              <a:srgbClr val="D11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7281125" y="2197352"/>
              <a:ext cx="1025400" cy="942300"/>
            </a:xfrm>
            <a:prstGeom prst="ellipse">
              <a:avLst/>
            </a:prstGeom>
            <a:solidFill>
              <a:srgbClr val="AA1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Dynamic Analysis</a:t>
            </a:r>
            <a:br>
              <a:rPr lang="en"/>
            </a:br>
            <a:r>
              <a:rPr lang="en"/>
              <a:t>Key Malware Activities 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28650" y="3746200"/>
            <a:ext cx="7886700" cy="602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Deleting shadow copies using vssadmin and wmic</a:t>
            </a:r>
            <a:endParaRPr b="1" sz="1800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75" y="1420444"/>
            <a:ext cx="2845776" cy="217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4155225" y="1044625"/>
            <a:ext cx="4360200" cy="2923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Volume Shadow Copy Service (VSS)</a:t>
            </a:r>
            <a:r>
              <a:rPr b="1" lang="en"/>
              <a:t>:</a:t>
            </a:r>
            <a:endParaRPr b="1"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Windows’ backup service that allows you to create shadow copies (snapshot / point-in-time backups)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Ransomware commonly use VSS related utilities to delete backups to prevent system restoration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Interesting Observations about WannaCry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28650" y="1369225"/>
            <a:ext cx="61620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Performs the encryption (on selected file extensions) once and will not encrypt newer files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Newer variants do not have a killswitch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Extensive support in various </a:t>
            </a:r>
            <a:r>
              <a:rPr lang="en"/>
              <a:t>languages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The developers planned for it to be global!</a:t>
            </a:r>
            <a:endParaRPr sz="1200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Known to have very good customer service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500" y="988250"/>
            <a:ext cx="2369575" cy="3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Analysis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Dissecting WannaCry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We will focus on the main function and common artefacts that we can find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" sz="1300">
                <a:solidFill>
                  <a:srgbClr val="434343"/>
                </a:solidFill>
              </a:rPr>
              <a:t>t|u|b|c|msg/*.wnry:</a:t>
            </a:r>
            <a:r>
              <a:rPr lang="en" sz="1300">
                <a:solidFill>
                  <a:srgbClr val="434343"/>
                </a:solidFill>
              </a:rPr>
              <a:t> </a:t>
            </a:r>
            <a:r>
              <a:rPr lang="en" sz="1300">
                <a:solidFill>
                  <a:srgbClr val="434343"/>
                </a:solidFill>
              </a:rPr>
              <a:t>Encrypted Tools &amp; configs, </a:t>
            </a:r>
            <a:r>
              <a:rPr lang="en" sz="1300">
                <a:solidFill>
                  <a:srgbClr val="434343"/>
                </a:solidFill>
              </a:rPr>
              <a:t>Ransom Messages and Images.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" sz="1300">
                <a:solidFill>
                  <a:srgbClr val="434343"/>
                </a:solidFill>
              </a:rPr>
              <a:t>cmd.exe:</a:t>
            </a:r>
            <a:r>
              <a:rPr lang="en" sz="1300">
                <a:solidFill>
                  <a:srgbClr val="434343"/>
                </a:solidFill>
              </a:rPr>
              <a:t> Command prompt shell!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" sz="1300">
                <a:solidFill>
                  <a:srgbClr val="990000"/>
                </a:solidFill>
              </a:rPr>
              <a:t>mssecsvc.exe:</a:t>
            </a:r>
            <a:r>
              <a:rPr lang="en" sz="1300">
                <a:solidFill>
                  <a:srgbClr val="434343"/>
                </a:solidFill>
              </a:rPr>
              <a:t> Spoofed core component of Windows Defender. (Persistence + Worm)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" sz="1300">
                <a:solidFill>
                  <a:srgbClr val="990000"/>
                </a:solidFill>
              </a:rPr>
              <a:t>taskse.exe</a:t>
            </a:r>
            <a:r>
              <a:rPr b="1" lang="en" sz="1300">
                <a:solidFill>
                  <a:srgbClr val="434343"/>
                </a:solidFill>
              </a:rPr>
              <a:t>:</a:t>
            </a:r>
            <a:r>
              <a:rPr lang="en" sz="1300">
                <a:solidFill>
                  <a:srgbClr val="434343"/>
                </a:solidFill>
              </a:rPr>
              <a:t> Unique dropper tool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" sz="1300">
                <a:solidFill>
                  <a:srgbClr val="990000"/>
                </a:solidFill>
              </a:rPr>
              <a:t>taskdl.exe:</a:t>
            </a:r>
            <a:r>
              <a:rPr lang="en" sz="1300">
                <a:solidFill>
                  <a:srgbClr val="434343"/>
                </a:solidFill>
              </a:rPr>
              <a:t> removes temporary files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" sz="1300">
                <a:solidFill>
                  <a:srgbClr val="434343"/>
                </a:solidFill>
              </a:rPr>
              <a:t>%s\IPC: </a:t>
            </a:r>
            <a:r>
              <a:rPr lang="en" sz="1300">
                <a:solidFill>
                  <a:srgbClr val="434343"/>
                </a:solidFill>
              </a:rPr>
              <a:t>Used by </a:t>
            </a:r>
            <a:r>
              <a:rPr i="1" lang="en" sz="1300">
                <a:solidFill>
                  <a:srgbClr val="434343"/>
                </a:solidFill>
              </a:rPr>
              <a:t>SMB Tree Connect AndX Request</a:t>
            </a:r>
            <a:r>
              <a:rPr lang="en" sz="1300">
                <a:solidFill>
                  <a:srgbClr val="434343"/>
                </a:solidFill>
              </a:rPr>
              <a:t> to recursively verify SMBv1 vulnerabilities in the local network.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" sz="1300">
                <a:solidFill>
                  <a:srgbClr val="434343"/>
                </a:solidFill>
              </a:rPr>
              <a:t>“WANNACRY”</a:t>
            </a:r>
            <a:endParaRPr b="1" sz="1300">
              <a:solidFill>
                <a:srgbClr val="434343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506375" y="-50"/>
            <a:ext cx="19833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Strings Artifacts</a:t>
            </a:r>
            <a:endParaRPr b="1"/>
          </a:p>
        </p:txBody>
      </p:sp>
      <p:sp>
        <p:nvSpPr>
          <p:cNvPr id="166" name="Google Shape;166;p22"/>
          <p:cNvSpPr/>
          <p:nvPr/>
        </p:nvSpPr>
        <p:spPr>
          <a:xfrm>
            <a:off x="0" y="-6325"/>
            <a:ext cx="5022000" cy="220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7600"/>
            <a:ext cx="5851926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325"/>
            <a:ext cx="5851925" cy="290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250" y="4713600"/>
            <a:ext cx="5929751" cy="4298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4250" y="4283750"/>
            <a:ext cx="5929749" cy="4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4250" y="3783050"/>
            <a:ext cx="5929749" cy="42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31225" y="9375"/>
            <a:ext cx="12273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1850" y="3269725"/>
            <a:ext cx="1246200" cy="1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254125" y="3794375"/>
            <a:ext cx="12366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214250" y="4274800"/>
            <a:ext cx="1276500" cy="1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254125" y="4713600"/>
            <a:ext cx="1236600" cy="1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34200" y="236369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Killswitch Domain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1094"/>
            <a:ext cx="8839202" cy="64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334200" y="1592725"/>
            <a:ext cx="847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Check if random domain is registered, and do not detonate ransomware if the domain is registered.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90500" y="2257900"/>
            <a:ext cx="1854900" cy="1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65950"/>
            <a:ext cx="5262900" cy="271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68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5977700" y="163475"/>
            <a:ext cx="28548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 Function Flow</a:t>
            </a:r>
            <a:endParaRPr b="1"/>
          </a:p>
        </p:txBody>
      </p:sp>
      <p:sp>
        <p:nvSpPr>
          <p:cNvPr id="195" name="Google Shape;195;p24"/>
          <p:cNvSpPr txBox="1"/>
          <p:nvPr/>
        </p:nvSpPr>
        <p:spPr>
          <a:xfrm>
            <a:off x="6028000" y="679100"/>
            <a:ext cx="285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string of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killswitch domain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initialize some variables with value 0x00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0" y="-6325"/>
            <a:ext cx="5868000" cy="12591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3216275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1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640200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0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762000" y="46850"/>
            <a:ext cx="4309800" cy="1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65950"/>
            <a:ext cx="5262900" cy="271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68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77700" y="163475"/>
            <a:ext cx="28548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 Function Flow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028000" y="679100"/>
            <a:ext cx="285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string of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killswitch domain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initialize some variables with value 0x00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“InternetOpenA” Windows API C function call with arguments [dwFlags, lpszProxyBypass, lpszProxy, dwAccessType, lpszAgent].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5" y="1234375"/>
            <a:ext cx="5868000" cy="7773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3216275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1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640200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0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1466550" y="571975"/>
            <a:ext cx="2329800" cy="662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dwAccessType </a:t>
            </a:r>
            <a:r>
              <a:rPr lang="en"/>
              <a:t>set to 1 uses default proxy configs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790100" y="1883150"/>
            <a:ext cx="1255500" cy="12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0" y="65950"/>
            <a:ext cx="5262900" cy="271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68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6028000" y="679100"/>
            <a:ext cx="285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Create string of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killswitch domain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initialize some variables with value 0x00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“InternetOpenA” Windows API C function call with arguments [dwFlags, lpszProxyBypass, lpszProxy, dwAccessType, lpszAgent].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“InternetOpenUrlA” function call with arguments [dwContext, dwFkags, dwHeadersLength, lpszHeaders, lpszUrl and hInternet].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0" y="1981225"/>
            <a:ext cx="5868000" cy="9819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3216275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1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640200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0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5977700" y="163475"/>
            <a:ext cx="28548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 Function Flow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771375" y="2857500"/>
            <a:ext cx="1442700" cy="10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0" y="65950"/>
            <a:ext cx="5262900" cy="271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68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6028000" y="679100"/>
            <a:ext cx="285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“InternetCloseHandle” function is stored with argument: hInternet, to be used later.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25" y="3075675"/>
            <a:ext cx="5868000" cy="220200"/>
          </a:xfrm>
          <a:prstGeom prst="rect">
            <a:avLst/>
          </a:prstGeom>
          <a:noFill/>
          <a:ln cap="flat" cmpd="sng" w="952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3216275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1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640200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0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5977700" y="163475"/>
            <a:ext cx="28548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 Function Flow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0" y="65950"/>
            <a:ext cx="5262900" cy="271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68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5977700" y="163475"/>
            <a:ext cx="28548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 Function Flow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6028000" y="679100"/>
            <a:ext cx="285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“InternetCloseHandle” function is stored with argument: hInternet, to be used later.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Test if “InternetOpenUrlA“ returned valid handle (ZF = 1) or null pointer (ZF = 0).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50" y="3291925"/>
            <a:ext cx="5868000" cy="99600"/>
          </a:xfrm>
          <a:prstGeom prst="rect">
            <a:avLst/>
          </a:prstGeom>
          <a:noFill/>
          <a:ln cap="flat" cmpd="sng" w="19050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216275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1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1640200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0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Introduction to WannaCry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Dynamic Analysis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Static Analysis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Application of YARA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550" y="1143134"/>
            <a:ext cx="3953801" cy="29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0" y="65950"/>
            <a:ext cx="5262900" cy="271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68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5977700" y="163475"/>
            <a:ext cx="28548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 Function Flow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6028000" y="679100"/>
            <a:ext cx="285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“InternetCloseHandle” function is stored with argument: hInternet, to be used later.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if “InternetOpenUrlA“ returned valid handle (ZF = 1) or null pointer (ZF = 0).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6a. If Zero Flag = 0,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close internet handle and call a subroutine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WHERE THE ENCRYPTION STARTS!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8588" y="3584500"/>
            <a:ext cx="2617800" cy="14109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3216275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1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1640200" y="3512225"/>
            <a:ext cx="119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Zero Flag (ZF) = 0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1099275" y="4215975"/>
            <a:ext cx="965100" cy="12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0" y="65950"/>
            <a:ext cx="5262900" cy="2712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0" y="492325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680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5851925" y="-50"/>
            <a:ext cx="329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5977700" y="163475"/>
            <a:ext cx="28548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 Function Flow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6028000" y="490475"/>
            <a:ext cx="2854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“InternetCloseHandle” function is stored with argument: hInternet, to be used later.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Test if “InternetOpenUrlA“ returned valid handle (ZF = 1) or null pointer (ZF = 0).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6a. If Zero Flag = 0, then close internet handle and call a subroutine.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WHERE THE ENCRYPTION STARTS!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6b. If Zero Flag = 1, then close internet handle and exits.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KILLSWITCH ACTIVATED!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2939175" y="3512225"/>
            <a:ext cx="2854800" cy="163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3216275" y="3512225"/>
            <a:ext cx="119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Zero Flag (ZF) = 1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1640200" y="3512225"/>
            <a:ext cx="119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Zero Flag (ZF) = 0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3722550" y="4862425"/>
            <a:ext cx="627600" cy="12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2375388" y="444700"/>
            <a:ext cx="43932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Killswitch</a:t>
            </a:r>
            <a:r>
              <a:rPr b="1" lang="en">
                <a:solidFill>
                  <a:schemeClr val="dk1"/>
                </a:solidFill>
              </a:rPr>
              <a:t> Pseudocode Generated by IDA Pro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475" y="963788"/>
            <a:ext cx="5117035" cy="29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2320938" y="3779513"/>
            <a:ext cx="45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6132700" y="3671300"/>
            <a:ext cx="997800" cy="2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Main function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Yara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Using our discovered IOCs to detect the malware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Application of YARA</a:t>
            </a:r>
            <a:br>
              <a:rPr lang="en"/>
            </a:br>
            <a:r>
              <a:rPr lang="en"/>
              <a:t>Deriving a simple YARA rule</a:t>
            </a:r>
            <a:endParaRPr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82098"/>
            <a:ext cx="7063824" cy="28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Application of YARA</a:t>
            </a:r>
            <a:br>
              <a:rPr lang="en"/>
            </a:br>
            <a:r>
              <a:rPr lang="en"/>
              <a:t>More complex YARA rules</a:t>
            </a: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25" y="1268050"/>
            <a:ext cx="6289549" cy="28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 txBox="1"/>
          <p:nvPr/>
        </p:nvSpPr>
        <p:spPr>
          <a:xfrm>
            <a:off x="151050" y="4020475"/>
            <a:ext cx="884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https://www.cisa.gov/news-events/alerts/2017/05/12/indicators-associated-wannacry-ransomware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Application of YARA</a:t>
            </a:r>
            <a:br>
              <a:rPr lang="en"/>
            </a:br>
            <a:r>
              <a:rPr lang="en"/>
              <a:t>Watch it in action!</a:t>
            </a:r>
            <a:endParaRPr/>
          </a:p>
        </p:txBody>
      </p:sp>
      <p:pic>
        <p:nvPicPr>
          <p:cNvPr id="315" name="Google Shape;315;p35" title="Yara Demonst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750" y="1268050"/>
            <a:ext cx="3890500" cy="29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/>
        </p:nvSpPr>
        <p:spPr>
          <a:xfrm>
            <a:off x="2538450" y="4131525"/>
            <a:ext cx="40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https://drive.google.com/file/d/1VkRhklZz9hF5gPZyOXhe__50Nk25I9A8/view?usp=sharing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Artefacts from dynamic and static analysis are fed to the controls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Defending against malware attacks requires a multi-pronged approach across layers (host-based defences, network defences, etc)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Well written YARA rules are generic </a:t>
            </a:r>
            <a:r>
              <a:rPr lang="en"/>
              <a:t>enough to detect variants of original strains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ctrTitle"/>
          </p:nvPr>
        </p:nvSpPr>
        <p:spPr>
          <a:xfrm>
            <a:off x="894350" y="2003850"/>
            <a:ext cx="5523000" cy="942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Thank You</a:t>
            </a:r>
            <a:endParaRPr sz="4100"/>
          </a:p>
        </p:txBody>
      </p:sp>
      <p:sp>
        <p:nvSpPr>
          <p:cNvPr id="328" name="Google Shape;328;p37"/>
          <p:cNvSpPr txBox="1"/>
          <p:nvPr>
            <p:ph idx="1" type="subTitle"/>
          </p:nvPr>
        </p:nvSpPr>
        <p:spPr>
          <a:xfrm>
            <a:off x="972875" y="2704025"/>
            <a:ext cx="4947300" cy="435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29" name="Google Shape;329;p37"/>
          <p:cNvGrpSpPr/>
          <p:nvPr/>
        </p:nvGrpSpPr>
        <p:grpSpPr>
          <a:xfrm>
            <a:off x="7281125" y="320455"/>
            <a:ext cx="1723075" cy="3738192"/>
            <a:chOff x="7281125" y="320455"/>
            <a:chExt cx="1723075" cy="3738192"/>
          </a:xfrm>
        </p:grpSpPr>
        <p:sp>
          <p:nvSpPr>
            <p:cNvPr id="330" name="Google Shape;330;p37"/>
            <p:cNvSpPr/>
            <p:nvPr/>
          </p:nvSpPr>
          <p:spPr>
            <a:xfrm>
              <a:off x="8044800" y="3481447"/>
              <a:ext cx="628200" cy="577200"/>
            </a:xfrm>
            <a:prstGeom prst="ellipse">
              <a:avLst/>
            </a:prstGeom>
            <a:solidFill>
              <a:srgbClr val="7E12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7333500" y="320455"/>
              <a:ext cx="1670700" cy="1535100"/>
            </a:xfrm>
            <a:prstGeom prst="ellipse">
              <a:avLst/>
            </a:prstGeom>
            <a:solidFill>
              <a:srgbClr val="D11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7281125" y="2197352"/>
              <a:ext cx="1025400" cy="942300"/>
            </a:xfrm>
            <a:prstGeom prst="ellipse">
              <a:avLst/>
            </a:prstGeom>
            <a:solidFill>
              <a:srgbClr val="AA1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Introduction to WannaCry</a:t>
            </a:r>
            <a:br>
              <a:rPr lang="en"/>
            </a:br>
            <a:r>
              <a:rPr lang="en"/>
              <a:t>Overview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Worm+Ransomware attack allegedly perpetrated by North Korean “Lazarus Group”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Began at 07:44 UTC on 12 Feb 2017, stopped several hours later after discovery of a </a:t>
            </a:r>
            <a:r>
              <a:rPr i="1" lang="en"/>
              <a:t>killswitch domain</a:t>
            </a:r>
            <a:endParaRPr i="1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Initial </a:t>
            </a:r>
            <a:r>
              <a:rPr lang="en"/>
              <a:t>attack likely affected several hundred thousand machines worldwide, more waves followed until 2018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Enabled by two exploits discovered by NSA prior to attack: </a:t>
            </a:r>
            <a:br>
              <a:rPr lang="en"/>
            </a:br>
            <a:r>
              <a:rPr lang="en"/>
              <a:t>	</a:t>
            </a:r>
            <a:r>
              <a:rPr i="1" lang="en"/>
              <a:t>Eternal Blue </a:t>
            </a:r>
            <a:r>
              <a:rPr lang="en"/>
              <a:t>and </a:t>
            </a:r>
            <a:r>
              <a:rPr i="1" lang="en"/>
              <a:t>Double Pulsar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88888"/>
                </a:solidFill>
              </a:rPr>
              <a:t>Introduction to WannaCry</a:t>
            </a:r>
            <a:br>
              <a:rPr b="1" lang="en"/>
            </a:br>
            <a:r>
              <a:rPr b="1" lang="en"/>
              <a:t>Prelude: </a:t>
            </a:r>
            <a:r>
              <a:rPr b="1" i="1" lang="en"/>
              <a:t>EternalBlue</a:t>
            </a:r>
            <a:r>
              <a:rPr b="1" lang="en"/>
              <a:t> and </a:t>
            </a:r>
            <a:r>
              <a:rPr b="1" i="1" lang="en"/>
              <a:t>DoublePulsar</a:t>
            </a:r>
            <a:endParaRPr b="1"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EternalBlue:</a:t>
            </a:r>
            <a:endParaRPr b="1"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Allows for RCE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RAM-resident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Based on three bugs in the </a:t>
            </a:r>
            <a:r>
              <a:rPr i="1" lang="en"/>
              <a:t>SMB </a:t>
            </a:r>
            <a:r>
              <a:rPr lang="en"/>
              <a:t>protocol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Patched by Microsoft 1 month prior to attack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DoublePulsar:</a:t>
            </a:r>
            <a:endParaRPr b="1"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Payload transmitted using </a:t>
            </a:r>
            <a:r>
              <a:rPr i="1" lang="en"/>
              <a:t>EternalBlue</a:t>
            </a:r>
            <a:endParaRPr i="1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Permanent backdoor </a:t>
            </a:r>
            <a:br>
              <a:rPr lang="en"/>
            </a:br>
            <a:r>
              <a:rPr lang="en"/>
              <a:t>(ping, kill, exec)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Allows for kernel-level shellcode execution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Dynamic Analysis</a:t>
            </a:r>
            <a:br>
              <a:rPr lang="en"/>
            </a:br>
            <a:r>
              <a:rPr lang="en"/>
              <a:t>Malware Detonation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75" y="2799412"/>
            <a:ext cx="469025" cy="4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129275" y="1894300"/>
            <a:ext cx="192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latin typeface="Calibri"/>
                <a:ea typeface="Calibri"/>
                <a:cs typeface="Calibri"/>
                <a:sym typeface="Calibri"/>
              </a:rPr>
              <a:t>Windows 7 VM</a:t>
            </a:r>
            <a:endParaRPr b="1" sz="9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No Antivirus installed and Windows Firewall Disabled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ProMon, WireShark, RegShot running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749" y="1359651"/>
            <a:ext cx="534650" cy="5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226325" y="3334063"/>
            <a:ext cx="1729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latin typeface="Calibri"/>
                <a:ea typeface="Calibri"/>
                <a:cs typeface="Calibri"/>
                <a:sym typeface="Calibri"/>
              </a:rPr>
              <a:t>Ubuntu VM</a:t>
            </a:r>
            <a:endParaRPr b="1" sz="9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inetsim configured - DNS returns Ubuntu’s IP address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 title="Dynamic Analysis Demonstration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7673" y="1268049"/>
            <a:ext cx="3880426" cy="29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371088" y="4098625"/>
            <a:ext cx="43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https://drive.google.com/file/d/17W1_h1Pv9MmRPG1GYu4NPn2pVpr4OTks/view?usp=sharing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Dynamic Analysis</a:t>
            </a:r>
            <a:br>
              <a:rPr lang="en"/>
            </a:br>
            <a:r>
              <a:rPr lang="en"/>
              <a:t>Key Malware Activities 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28650" y="3746200"/>
            <a:ext cx="7886700" cy="602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DNS and HTTP Requests to </a:t>
            </a:r>
            <a:r>
              <a:rPr b="1" lang="en" sz="1800"/>
              <a:t>www.iuqerfsodp9ifjaposdfjhgosurijfaewrwergwea.com</a:t>
            </a:r>
            <a:endParaRPr b="1" sz="18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44"/>
            <a:ext cx="8839200" cy="101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880" y="2278400"/>
            <a:ext cx="4837720" cy="14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2" y="2361025"/>
            <a:ext cx="4080364" cy="1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Dynamic Analysis</a:t>
            </a:r>
            <a:br>
              <a:rPr lang="en"/>
            </a:br>
            <a:r>
              <a:rPr lang="en"/>
              <a:t>Key Malware Activities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3746200"/>
            <a:ext cx="7886700" cy="602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Attempts to discover the network and perform SMB related operations</a:t>
            </a:r>
            <a:endParaRPr b="1" sz="180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835" y="1102525"/>
            <a:ext cx="6548325" cy="1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868450" y="1502675"/>
            <a:ext cx="3933000" cy="436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Incrementally increases the  IP addresses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50" y="2397198"/>
            <a:ext cx="9143999" cy="114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579100" y="2752975"/>
            <a:ext cx="3037200" cy="436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the vulnerability in SMBv1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Dynamic Analysis</a:t>
            </a:r>
            <a:br>
              <a:rPr lang="en"/>
            </a:br>
            <a:r>
              <a:rPr lang="en"/>
              <a:t>Key Malware Activities 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25" y="1268044"/>
            <a:ext cx="69246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28650" y="3746200"/>
            <a:ext cx="7886700" cy="602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File System Manipulation - Creating WannaCry related files and R/W operations for encryption</a:t>
            </a:r>
            <a:endParaRPr b="1" sz="1800"/>
          </a:p>
        </p:txBody>
      </p:sp>
      <p:sp>
        <p:nvSpPr>
          <p:cNvPr id="127" name="Google Shape;127;p17"/>
          <p:cNvSpPr/>
          <p:nvPr/>
        </p:nvSpPr>
        <p:spPr>
          <a:xfrm>
            <a:off x="5968550" y="785925"/>
            <a:ext cx="2763600" cy="994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attempt to first create its meta-files (eg. messages in different language) and </a:t>
            </a:r>
            <a:r>
              <a:rPr lang="en"/>
              <a:t>decryption</a:t>
            </a:r>
            <a:r>
              <a:rPr lang="en"/>
              <a:t> program (popup)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4"/>
            <a:ext cx="8839200" cy="661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2554500" y="3270313"/>
            <a:ext cx="3730200" cy="438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of files (selected file extensions)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88888"/>
                </a:solidFill>
              </a:rPr>
              <a:t>Dynamic Analysis</a:t>
            </a:r>
            <a:br>
              <a:rPr lang="en"/>
            </a:br>
            <a:r>
              <a:rPr lang="en"/>
              <a:t>Key Malware Activities 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6700" y="3746200"/>
            <a:ext cx="8138400" cy="602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Registry </a:t>
            </a:r>
            <a:r>
              <a:rPr lang="en" sz="1800"/>
              <a:t>Manipulation - Ensuring Persistence</a:t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800">
                <a:latin typeface="Calibri"/>
                <a:ea typeface="Calibri"/>
                <a:cs typeface="Calibri"/>
                <a:sym typeface="Calibri"/>
              </a:rPr>
              <a:t>cmd.exe /c reg add HKCU\SOFTWARE\Microsoft\Windows\CurrentVersion\Run /v "tjgcayeiuvirqe377" /t REG_SZ /d "\"C:\Users\User\Desktop\malware samples\wannacry\tasksche.exe\"" /f</a:t>
            </a:r>
            <a:endParaRPr i="1"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63" y="1496644"/>
            <a:ext cx="6126469" cy="217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000" y="3222325"/>
            <a:ext cx="73628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982250" y="3304267"/>
            <a:ext cx="7362900" cy="173700"/>
          </a:xfrm>
          <a:prstGeom prst="rect">
            <a:avLst/>
          </a:prstGeom>
          <a:noFill/>
          <a:ln cap="flat" cmpd="sng" w="28575">
            <a:solidFill>
              <a:srgbClr val="D11D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