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0233600" cy="40233600"/>
  <p:notesSz cx="7004050" cy="9283700"/>
  <p:defaultTextStyle>
    <a:defPPr>
      <a:defRPr lang="en-US"/>
    </a:defPPr>
    <a:lvl1pPr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beringabo" initials="DM" lastIdx="1" clrIdx="0"/>
  <p:cmAuthor id="2" name="Herron, Richard" initials="HR" lastIdx="5" clrIdx="1">
    <p:extLst>
      <p:ext uri="{19B8F6BF-5375-455C-9EA6-DF929625EA0E}">
        <p15:presenceInfo xmlns:p15="http://schemas.microsoft.com/office/powerpoint/2012/main" userId="S::r.herron@northeastern.edu::cba70d76-fddc-45bd-a422-2527f6c8dc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FFFF"/>
    <a:srgbClr val="006699"/>
    <a:srgbClr val="CCECFF"/>
    <a:srgbClr val="666633"/>
    <a:srgbClr val="A6A452"/>
    <a:srgbClr val="B3D9FF"/>
    <a:srgbClr val="858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79" autoAdjust="0"/>
  </p:normalViewPr>
  <p:slideViewPr>
    <p:cSldViewPr>
      <p:cViewPr varScale="1">
        <p:scale>
          <a:sx n="11" d="100"/>
          <a:sy n="11" d="100"/>
        </p:scale>
        <p:origin x="1080" y="196"/>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5T15:31:50.390" idx="1">
    <p:pos x="10" y="10"/>
    <p:text>Prof Herron: what do we know about how information and markets interact? Is it true that markets are inneficient at pricing things according to their quality/value, when the markets are mislead or do not have enough access to information or the information is not understandable/readable? Is there a relationship between the level of information in certain hands (final consumer, or other..) to how alligned incentives are along the supply/value chain (more specifically the food supply chain, which relies largely on final, individual consumers)?</p:text>
  </p:cm>
  <p:cm authorId="2" dt="2019-10-28T20:07:22.115" idx="1">
    <p:pos x="10" y="106"/>
    <p:text>Consumers have information, but not all available information. I would not say that ingredient lists and certification labels are useless since these arose from consumer demand. In fact, you could argue that these labels are more useful than raw data since not every consumer is an expert on food production.
That said, I agree with your overall argument that more traceable raw information benefits consumers. You could argue that certification organizations suffer from a principal-agent problem and use their position to extract rents from both consumers and producers. For example, maybe the USDA Organic certification organization is run for the benefit of Whole Foods instead of the benefit of consumers.
If blockchain could reduce the costs of certification, maybe it could replace the certification organization and improve outcomes for consumers. If the USDA organic certification organization operates by a repeatable set of rules (i.e., an algorithm), the blockchain could replace it.</p:text>
    <p:extLst mod="1">
      <p:ext uri="{C676402C-5697-4E1C-873F-D02D1690AC5C}">
        <p15:threadingInfo xmlns:p15="http://schemas.microsoft.com/office/powerpoint/2012/main" timeZoneBias="240">
          <p15:parentCm authorId="1" idx="1"/>
        </p15:threadingInfo>
      </p:ext>
    </p:extLst>
  </p:cm>
  <p:cm authorId="2" dt="2019-10-28T20:09:26.180" idx="2">
    <p:pos x="11675" y="9584"/>
    <p:text>For me, figures 3 and 4 do not add much. I would consider removing these and using larger fonts.</p:text>
    <p:extLst>
      <p:ext uri="{C676402C-5697-4E1C-873F-D02D1690AC5C}">
        <p15:threadingInfo xmlns:p15="http://schemas.microsoft.com/office/powerpoint/2012/main" timeZoneBias="240"/>
      </p:ext>
    </p:extLst>
  </p:cm>
  <p:cm authorId="2" dt="2019-10-28T20:13:40.629" idx="3">
    <p:pos x="18426" y="4324"/>
    <p:text>An individual could still make an incorrect ledger entry, correct? However, they would not be able to alter the history of an item in the supply chain.</p:text>
    <p:extLst>
      <p:ext uri="{C676402C-5697-4E1C-873F-D02D1690AC5C}">
        <p15:threadingInfo xmlns:p15="http://schemas.microsoft.com/office/powerpoint/2012/main" timeZoneBias="240"/>
      </p:ext>
    </p:extLst>
  </p:cm>
  <p:cm authorId="2" dt="2019-10-28T20:16:45.278" idx="4">
    <p:pos x="24974" y="4322"/>
    <p:text>I would standardize your bullet format (e.g., 1, a, b, etc). These phrases seem like bullets, but I do not see any bullets. Big flick, you want to make it very easy for readers to follow.</p:text>
    <p:extLst>
      <p:ext uri="{C676402C-5697-4E1C-873F-D02D1690AC5C}">
        <p15:threadingInfo xmlns:p15="http://schemas.microsoft.com/office/powerpoint/2012/main" timeZoneBias="240"/>
      </p:ext>
    </p:extLst>
  </p:cm>
  <p:cm authorId="2" dt="2019-10-28T20:19:00.677" idx="5">
    <p:pos x="24974" y="9406"/>
    <p:text>Are there obstacles? What is to prevent a bad producer from Falsely saying all of their turnips are organic? Who provides multiparty verification that turnips are organic? Who enforces the system?</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5F9A-72D2-403E-B8E3-4E1180EEB363}"/>
              </a:ext>
            </a:extLst>
          </p:cNvPr>
          <p:cNvSpPr>
            <a:spLocks noGrp="1"/>
          </p:cNvSpPr>
          <p:nvPr>
            <p:ph type="ctrTitle"/>
          </p:nvPr>
        </p:nvSpPr>
        <p:spPr>
          <a:xfrm>
            <a:off x="5029200" y="6584950"/>
            <a:ext cx="30175200" cy="1400651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82D02F-42B6-43E2-ACC4-5AE8EFD3467C}"/>
              </a:ext>
            </a:extLst>
          </p:cNvPr>
          <p:cNvSpPr>
            <a:spLocks noGrp="1"/>
          </p:cNvSpPr>
          <p:nvPr>
            <p:ph type="subTitle" idx="1"/>
          </p:nvPr>
        </p:nvSpPr>
        <p:spPr>
          <a:xfrm>
            <a:off x="5029200" y="21131213"/>
            <a:ext cx="30175200" cy="97139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98378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3FC8-362D-4565-9D09-17E50EC53851}"/>
              </a:ext>
            </a:extLst>
          </p:cNvPr>
          <p:cNvSpPr>
            <a:spLocks noGrp="1"/>
          </p:cNvSpPr>
          <p:nvPr>
            <p:ph type="title"/>
          </p:nvPr>
        </p:nvSpPr>
        <p:spPr>
          <a:xfrm>
            <a:off x="2765425" y="2141538"/>
            <a:ext cx="34702750" cy="7777162"/>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F21ED6-4E88-4186-ABC2-B9E9B0A19E90}"/>
              </a:ext>
            </a:extLst>
          </p:cNvPr>
          <p:cNvSpPr>
            <a:spLocks noGrp="1"/>
          </p:cNvSpPr>
          <p:nvPr>
            <p:ph type="body" orient="vert" idx="1"/>
          </p:nvPr>
        </p:nvSpPr>
        <p:spPr>
          <a:xfrm>
            <a:off x="2765425" y="10710863"/>
            <a:ext cx="34702750" cy="255270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755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DAC34-68FC-4BF9-9A02-5C2971037D65}"/>
              </a:ext>
            </a:extLst>
          </p:cNvPr>
          <p:cNvSpPr>
            <a:spLocks noGrp="1"/>
          </p:cNvSpPr>
          <p:nvPr>
            <p:ph type="title" orient="vert"/>
          </p:nvPr>
        </p:nvSpPr>
        <p:spPr>
          <a:xfrm>
            <a:off x="28792488" y="2141538"/>
            <a:ext cx="8675687" cy="34096325"/>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0808F7-33B6-40FC-A920-6B2E5E2DB1C1}"/>
              </a:ext>
            </a:extLst>
          </p:cNvPr>
          <p:cNvSpPr>
            <a:spLocks noGrp="1"/>
          </p:cNvSpPr>
          <p:nvPr>
            <p:ph type="body" orient="vert" idx="1"/>
          </p:nvPr>
        </p:nvSpPr>
        <p:spPr>
          <a:xfrm>
            <a:off x="2765425" y="2141538"/>
            <a:ext cx="25874663" cy="34096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901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DA34-9887-4228-9193-EBC70084A22B}"/>
              </a:ext>
            </a:extLst>
          </p:cNvPr>
          <p:cNvSpPr>
            <a:spLocks noGrp="1"/>
          </p:cNvSpPr>
          <p:nvPr>
            <p:ph type="title"/>
          </p:nvPr>
        </p:nvSpPr>
        <p:spPr>
          <a:xfrm>
            <a:off x="2765425" y="2141538"/>
            <a:ext cx="34702750" cy="7777162"/>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D032006-39AF-4ABD-8720-89A9A7584C42}"/>
              </a:ext>
            </a:extLst>
          </p:cNvPr>
          <p:cNvSpPr>
            <a:spLocks noGrp="1"/>
          </p:cNvSpPr>
          <p:nvPr>
            <p:ph idx="1"/>
          </p:nvPr>
        </p:nvSpPr>
        <p:spPr>
          <a:xfrm>
            <a:off x="2765425" y="10710863"/>
            <a:ext cx="34702750" cy="25527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242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1170-A01F-4A23-B819-F4C5CF1E12B9}"/>
              </a:ext>
            </a:extLst>
          </p:cNvPr>
          <p:cNvSpPr>
            <a:spLocks noGrp="1"/>
          </p:cNvSpPr>
          <p:nvPr>
            <p:ph type="title"/>
          </p:nvPr>
        </p:nvSpPr>
        <p:spPr>
          <a:xfrm>
            <a:off x="2744788" y="10029825"/>
            <a:ext cx="34701162" cy="16737013"/>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BB554C-5EBB-4753-AD6A-59C4A626650D}"/>
              </a:ext>
            </a:extLst>
          </p:cNvPr>
          <p:cNvSpPr>
            <a:spLocks noGrp="1"/>
          </p:cNvSpPr>
          <p:nvPr>
            <p:ph type="body" idx="1"/>
          </p:nvPr>
        </p:nvSpPr>
        <p:spPr>
          <a:xfrm>
            <a:off x="2744788" y="26925588"/>
            <a:ext cx="34701162" cy="880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8717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D283-E6A1-4515-AD30-022F3A16585D}"/>
              </a:ext>
            </a:extLst>
          </p:cNvPr>
          <p:cNvSpPr>
            <a:spLocks noGrp="1"/>
          </p:cNvSpPr>
          <p:nvPr>
            <p:ph type="title"/>
          </p:nvPr>
        </p:nvSpPr>
        <p:spPr>
          <a:xfrm>
            <a:off x="2765425" y="2141538"/>
            <a:ext cx="34702750" cy="7777162"/>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07375A0-57DF-456B-A0AC-BE4EEEEDCD7D}"/>
              </a:ext>
            </a:extLst>
          </p:cNvPr>
          <p:cNvSpPr>
            <a:spLocks noGrp="1"/>
          </p:cNvSpPr>
          <p:nvPr>
            <p:ph sz="half" idx="1"/>
          </p:nvPr>
        </p:nvSpPr>
        <p:spPr>
          <a:xfrm>
            <a:off x="2765425" y="10710863"/>
            <a:ext cx="17275175" cy="25527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D14E93-F0E8-4D30-AE97-D49E566C1417}"/>
              </a:ext>
            </a:extLst>
          </p:cNvPr>
          <p:cNvSpPr>
            <a:spLocks noGrp="1"/>
          </p:cNvSpPr>
          <p:nvPr>
            <p:ph sz="half" idx="2"/>
          </p:nvPr>
        </p:nvSpPr>
        <p:spPr>
          <a:xfrm>
            <a:off x="20193000" y="10710863"/>
            <a:ext cx="17275175" cy="25527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712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80F3-1FE5-48EC-8D58-D67FEA0F7E2A}"/>
              </a:ext>
            </a:extLst>
          </p:cNvPr>
          <p:cNvSpPr>
            <a:spLocks noGrp="1"/>
          </p:cNvSpPr>
          <p:nvPr>
            <p:ph type="title"/>
          </p:nvPr>
        </p:nvSpPr>
        <p:spPr>
          <a:xfrm>
            <a:off x="2771775" y="2141538"/>
            <a:ext cx="34701163" cy="7777162"/>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883371D-6415-46CA-BA87-8188DA09E000}"/>
              </a:ext>
            </a:extLst>
          </p:cNvPr>
          <p:cNvSpPr>
            <a:spLocks noGrp="1"/>
          </p:cNvSpPr>
          <p:nvPr>
            <p:ph type="body" idx="1"/>
          </p:nvPr>
        </p:nvSpPr>
        <p:spPr>
          <a:xfrm>
            <a:off x="2771775" y="9863138"/>
            <a:ext cx="17019588" cy="48339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D3E5E-4B93-47E8-8099-11281F0766C8}"/>
              </a:ext>
            </a:extLst>
          </p:cNvPr>
          <p:cNvSpPr>
            <a:spLocks noGrp="1"/>
          </p:cNvSpPr>
          <p:nvPr>
            <p:ph sz="half" idx="2"/>
          </p:nvPr>
        </p:nvSpPr>
        <p:spPr>
          <a:xfrm>
            <a:off x="2771775" y="14697075"/>
            <a:ext cx="17019588" cy="2161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FF3D64-BDDD-4C9D-996E-043F3EAE6038}"/>
              </a:ext>
            </a:extLst>
          </p:cNvPr>
          <p:cNvSpPr>
            <a:spLocks noGrp="1"/>
          </p:cNvSpPr>
          <p:nvPr>
            <p:ph type="body" sz="quarter" idx="3"/>
          </p:nvPr>
        </p:nvSpPr>
        <p:spPr>
          <a:xfrm>
            <a:off x="20367625" y="9863138"/>
            <a:ext cx="17105313" cy="48339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5E592D-A703-4690-BEC0-2923FE63FA74}"/>
              </a:ext>
            </a:extLst>
          </p:cNvPr>
          <p:cNvSpPr>
            <a:spLocks noGrp="1"/>
          </p:cNvSpPr>
          <p:nvPr>
            <p:ph sz="quarter" idx="4"/>
          </p:nvPr>
        </p:nvSpPr>
        <p:spPr>
          <a:xfrm>
            <a:off x="20367625" y="14697075"/>
            <a:ext cx="17105313" cy="2161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68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2590-9E80-4C5E-827F-0D643CCD5241}"/>
              </a:ext>
            </a:extLst>
          </p:cNvPr>
          <p:cNvSpPr>
            <a:spLocks noGrp="1"/>
          </p:cNvSpPr>
          <p:nvPr>
            <p:ph type="title"/>
          </p:nvPr>
        </p:nvSpPr>
        <p:spPr>
          <a:xfrm>
            <a:off x="2765425" y="2141538"/>
            <a:ext cx="34702750" cy="77771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6574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34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D5B9-3F60-40DC-9FFE-BC862F690561}"/>
              </a:ext>
            </a:extLst>
          </p:cNvPr>
          <p:cNvSpPr>
            <a:spLocks noGrp="1"/>
          </p:cNvSpPr>
          <p:nvPr>
            <p:ph type="title"/>
          </p:nvPr>
        </p:nvSpPr>
        <p:spPr>
          <a:xfrm>
            <a:off x="2771775" y="2682875"/>
            <a:ext cx="12976225" cy="9386888"/>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E6908C-27D5-471D-878B-7D9303776492}"/>
              </a:ext>
            </a:extLst>
          </p:cNvPr>
          <p:cNvSpPr>
            <a:spLocks noGrp="1"/>
          </p:cNvSpPr>
          <p:nvPr>
            <p:ph idx="1"/>
          </p:nvPr>
        </p:nvSpPr>
        <p:spPr>
          <a:xfrm>
            <a:off x="17105313" y="5792788"/>
            <a:ext cx="20367625" cy="285924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363AAB-0411-463D-9FA3-4998B1D130EA}"/>
              </a:ext>
            </a:extLst>
          </p:cNvPr>
          <p:cNvSpPr>
            <a:spLocks noGrp="1"/>
          </p:cNvSpPr>
          <p:nvPr>
            <p:ph type="body" sz="half" idx="2"/>
          </p:nvPr>
        </p:nvSpPr>
        <p:spPr>
          <a:xfrm>
            <a:off x="2771775" y="12069763"/>
            <a:ext cx="12976225" cy="22361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89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F08B-9F78-4248-B4D4-3CB4EAC1849F}"/>
              </a:ext>
            </a:extLst>
          </p:cNvPr>
          <p:cNvSpPr>
            <a:spLocks noGrp="1"/>
          </p:cNvSpPr>
          <p:nvPr>
            <p:ph type="title"/>
          </p:nvPr>
        </p:nvSpPr>
        <p:spPr>
          <a:xfrm>
            <a:off x="2771775" y="2682875"/>
            <a:ext cx="12976225" cy="9386888"/>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38DBD0-D8BE-4AEF-BA37-8D332A73886A}"/>
              </a:ext>
            </a:extLst>
          </p:cNvPr>
          <p:cNvSpPr>
            <a:spLocks noGrp="1"/>
          </p:cNvSpPr>
          <p:nvPr>
            <p:ph type="pic" idx="1"/>
          </p:nvPr>
        </p:nvSpPr>
        <p:spPr>
          <a:xfrm>
            <a:off x="17105313" y="5792788"/>
            <a:ext cx="20367625" cy="285924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02258C12-44F8-402D-8300-FDE1DE4EE1DC}"/>
              </a:ext>
            </a:extLst>
          </p:cNvPr>
          <p:cNvSpPr>
            <a:spLocks noGrp="1"/>
          </p:cNvSpPr>
          <p:nvPr>
            <p:ph type="body" sz="half" idx="2"/>
          </p:nvPr>
        </p:nvSpPr>
        <p:spPr>
          <a:xfrm>
            <a:off x="2771775" y="12069763"/>
            <a:ext cx="12976225" cy="22361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9059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A452"/>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BFC4D863-05DE-4CD6-AE87-303F4EC50E37}"/>
              </a:ext>
            </a:extLst>
          </p:cNvPr>
          <p:cNvSpPr>
            <a:spLocks noChangeArrowheads="1"/>
          </p:cNvSpPr>
          <p:nvPr userDrawn="1"/>
        </p:nvSpPr>
        <p:spPr bwMode="auto">
          <a:xfrm>
            <a:off x="0" y="5483225"/>
            <a:ext cx="8410575" cy="34736088"/>
          </a:xfrm>
          <a:prstGeom prst="rect">
            <a:avLst/>
          </a:prstGeom>
          <a:solidFill>
            <a:srgbClr val="66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9070" tIns="209535" rIns="419070" bIns="419070"/>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4400">
              <a:latin typeface="Impact" panose="020B0806030902050204" pitchFamily="34" charset="0"/>
            </a:endParaRPr>
          </a:p>
        </p:txBody>
      </p:sp>
      <p:sp>
        <p:nvSpPr>
          <p:cNvPr id="1027" name="Rectangle 8">
            <a:extLst>
              <a:ext uri="{FF2B5EF4-FFF2-40B4-BE49-F238E27FC236}">
                <a16:creationId xmlns:a16="http://schemas.microsoft.com/office/drawing/2014/main" id="{C48A95CA-3D65-4F48-AD5E-9C5EFECC3744}"/>
              </a:ext>
            </a:extLst>
          </p:cNvPr>
          <p:cNvSpPr>
            <a:spLocks noChangeArrowheads="1"/>
          </p:cNvSpPr>
          <p:nvPr userDrawn="1"/>
        </p:nvSpPr>
        <p:spPr bwMode="auto">
          <a:xfrm>
            <a:off x="8408988" y="0"/>
            <a:ext cx="31810325" cy="5484813"/>
          </a:xfrm>
          <a:prstGeom prst="rect">
            <a:avLst/>
          </a:prstGeom>
          <a:solidFill>
            <a:srgbClr val="66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defRPr/>
            </a:pPr>
            <a:endParaRPr lang="en-US" altLang="en-US"/>
          </a:p>
        </p:txBody>
      </p:sp>
      <p:sp>
        <p:nvSpPr>
          <p:cNvPr id="1028" name="Rectangle 9">
            <a:extLst>
              <a:ext uri="{FF2B5EF4-FFF2-40B4-BE49-F238E27FC236}">
                <a16:creationId xmlns:a16="http://schemas.microsoft.com/office/drawing/2014/main" id="{D825CCFD-36B4-40E5-94F1-6B4479DB4910}"/>
              </a:ext>
            </a:extLst>
          </p:cNvPr>
          <p:cNvSpPr>
            <a:spLocks noChangeArrowheads="1"/>
          </p:cNvSpPr>
          <p:nvPr userDrawn="1"/>
        </p:nvSpPr>
        <p:spPr bwMode="auto">
          <a:xfrm>
            <a:off x="8408988" y="5483225"/>
            <a:ext cx="31810325" cy="347360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defRPr/>
            </a:pPr>
            <a:endParaRPr lang="en-US" altLang="en-US"/>
          </a:p>
        </p:txBody>
      </p:sp>
      <p:sp>
        <p:nvSpPr>
          <p:cNvPr id="1029" name="Line 11">
            <a:extLst>
              <a:ext uri="{FF2B5EF4-FFF2-40B4-BE49-F238E27FC236}">
                <a16:creationId xmlns:a16="http://schemas.microsoft.com/office/drawing/2014/main" id="{93F7E4DE-8EE0-4E3C-B52E-E10C7636D4D2}"/>
              </a:ext>
            </a:extLst>
          </p:cNvPr>
          <p:cNvSpPr>
            <a:spLocks noChangeShapeType="1"/>
          </p:cNvSpPr>
          <p:nvPr userDrawn="1"/>
        </p:nvSpPr>
        <p:spPr bwMode="auto">
          <a:xfrm>
            <a:off x="8408988" y="0"/>
            <a:ext cx="0" cy="40233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Line 12">
            <a:extLst>
              <a:ext uri="{FF2B5EF4-FFF2-40B4-BE49-F238E27FC236}">
                <a16:creationId xmlns:a16="http://schemas.microsoft.com/office/drawing/2014/main" id="{E7C31FE4-5137-458F-8B36-1E865CB66EAE}"/>
              </a:ext>
            </a:extLst>
          </p:cNvPr>
          <p:cNvSpPr>
            <a:spLocks noChangeShapeType="1"/>
          </p:cNvSpPr>
          <p:nvPr userDrawn="1"/>
        </p:nvSpPr>
        <p:spPr bwMode="auto">
          <a:xfrm>
            <a:off x="0" y="5483225"/>
            <a:ext cx="402209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15" descr="PosterTemplateCopyright">
            <a:extLst>
              <a:ext uri="{FF2B5EF4-FFF2-40B4-BE49-F238E27FC236}">
                <a16:creationId xmlns:a16="http://schemas.microsoft.com/office/drawing/2014/main" id="{7E7F25B3-FD95-4B13-9397-C1B6AFD19FA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454275" y="397002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22725" rtl="0" eaLnBrk="0" fontAlgn="base" hangingPunct="0">
        <a:spcBef>
          <a:spcPct val="0"/>
        </a:spcBef>
        <a:spcAft>
          <a:spcPct val="0"/>
        </a:spcAft>
        <a:defRPr sz="19300" kern="1200">
          <a:solidFill>
            <a:schemeClr val="tx2"/>
          </a:solidFill>
          <a:latin typeface="+mj-lt"/>
          <a:ea typeface="+mj-ea"/>
          <a:cs typeface="+mj-cs"/>
        </a:defRPr>
      </a:lvl1pPr>
      <a:lvl2pPr algn="ctr" defTabSz="4022725" rtl="0" eaLnBrk="0" fontAlgn="base" hangingPunct="0">
        <a:spcBef>
          <a:spcPct val="0"/>
        </a:spcBef>
        <a:spcAft>
          <a:spcPct val="0"/>
        </a:spcAft>
        <a:defRPr sz="19300">
          <a:solidFill>
            <a:schemeClr val="tx2"/>
          </a:solidFill>
          <a:latin typeface="Arial" panose="020B0604020202020204" pitchFamily="34" charset="0"/>
        </a:defRPr>
      </a:lvl2pPr>
      <a:lvl3pPr algn="ctr" defTabSz="4022725" rtl="0" eaLnBrk="0" fontAlgn="base" hangingPunct="0">
        <a:spcBef>
          <a:spcPct val="0"/>
        </a:spcBef>
        <a:spcAft>
          <a:spcPct val="0"/>
        </a:spcAft>
        <a:defRPr sz="19300">
          <a:solidFill>
            <a:schemeClr val="tx2"/>
          </a:solidFill>
          <a:latin typeface="Arial" panose="020B0604020202020204" pitchFamily="34" charset="0"/>
        </a:defRPr>
      </a:lvl3pPr>
      <a:lvl4pPr algn="ctr" defTabSz="4022725" rtl="0" eaLnBrk="0" fontAlgn="base" hangingPunct="0">
        <a:spcBef>
          <a:spcPct val="0"/>
        </a:spcBef>
        <a:spcAft>
          <a:spcPct val="0"/>
        </a:spcAft>
        <a:defRPr sz="19300">
          <a:solidFill>
            <a:schemeClr val="tx2"/>
          </a:solidFill>
          <a:latin typeface="Arial" panose="020B0604020202020204" pitchFamily="34" charset="0"/>
        </a:defRPr>
      </a:lvl4pPr>
      <a:lvl5pPr algn="ctr" defTabSz="4022725" rtl="0" eaLnBrk="0" fontAlgn="base" hangingPunct="0">
        <a:spcBef>
          <a:spcPct val="0"/>
        </a:spcBef>
        <a:spcAft>
          <a:spcPct val="0"/>
        </a:spcAft>
        <a:defRPr sz="19300">
          <a:solidFill>
            <a:schemeClr val="tx2"/>
          </a:solidFill>
          <a:latin typeface="Arial" panose="020B0604020202020204" pitchFamily="34" charset="0"/>
        </a:defRPr>
      </a:lvl5pPr>
      <a:lvl6pPr marL="457200" algn="ctr" defTabSz="4022725" rtl="0" fontAlgn="base">
        <a:spcBef>
          <a:spcPct val="0"/>
        </a:spcBef>
        <a:spcAft>
          <a:spcPct val="0"/>
        </a:spcAft>
        <a:defRPr sz="19300">
          <a:solidFill>
            <a:schemeClr val="tx2"/>
          </a:solidFill>
          <a:latin typeface="Arial" panose="020B0604020202020204" pitchFamily="34" charset="0"/>
        </a:defRPr>
      </a:lvl6pPr>
      <a:lvl7pPr marL="914400" algn="ctr" defTabSz="4022725" rtl="0" fontAlgn="base">
        <a:spcBef>
          <a:spcPct val="0"/>
        </a:spcBef>
        <a:spcAft>
          <a:spcPct val="0"/>
        </a:spcAft>
        <a:defRPr sz="19300">
          <a:solidFill>
            <a:schemeClr val="tx2"/>
          </a:solidFill>
          <a:latin typeface="Arial" panose="020B0604020202020204" pitchFamily="34" charset="0"/>
        </a:defRPr>
      </a:lvl7pPr>
      <a:lvl8pPr marL="1371600" algn="ctr" defTabSz="4022725" rtl="0" fontAlgn="base">
        <a:spcBef>
          <a:spcPct val="0"/>
        </a:spcBef>
        <a:spcAft>
          <a:spcPct val="0"/>
        </a:spcAft>
        <a:defRPr sz="19300">
          <a:solidFill>
            <a:schemeClr val="tx2"/>
          </a:solidFill>
          <a:latin typeface="Arial" panose="020B0604020202020204" pitchFamily="34" charset="0"/>
        </a:defRPr>
      </a:lvl8pPr>
      <a:lvl9pPr marL="1828800" algn="ctr" defTabSz="4022725" rtl="0" fontAlgn="base">
        <a:spcBef>
          <a:spcPct val="0"/>
        </a:spcBef>
        <a:spcAft>
          <a:spcPct val="0"/>
        </a:spcAft>
        <a:defRPr sz="19300">
          <a:solidFill>
            <a:schemeClr val="tx2"/>
          </a:solidFill>
          <a:latin typeface="Arial" panose="020B0604020202020204" pitchFamily="34" charset="0"/>
        </a:defRPr>
      </a:lvl9pPr>
    </p:titleStyle>
    <p:bodyStyle>
      <a:lvl1pPr marL="1509713" indent="-1509713" algn="l" defTabSz="4022725" rtl="0" eaLnBrk="0" fontAlgn="base" hangingPunct="0">
        <a:spcBef>
          <a:spcPct val="20000"/>
        </a:spcBef>
        <a:spcAft>
          <a:spcPct val="0"/>
        </a:spcAft>
        <a:buChar char="•"/>
        <a:defRPr sz="14100" kern="1200">
          <a:solidFill>
            <a:schemeClr val="tx1"/>
          </a:solidFill>
          <a:latin typeface="+mn-lt"/>
          <a:ea typeface="+mn-ea"/>
          <a:cs typeface="+mn-cs"/>
        </a:defRPr>
      </a:lvl1pPr>
      <a:lvl2pPr marL="3268663" indent="-1257300" algn="l" defTabSz="4022725" rtl="0" eaLnBrk="0" fontAlgn="base" hangingPunct="0">
        <a:spcBef>
          <a:spcPct val="20000"/>
        </a:spcBef>
        <a:spcAft>
          <a:spcPct val="0"/>
        </a:spcAft>
        <a:buChar char="–"/>
        <a:defRPr sz="12300" kern="1200">
          <a:solidFill>
            <a:schemeClr val="tx1"/>
          </a:solidFill>
          <a:latin typeface="+mn-lt"/>
          <a:ea typeface="+mn-ea"/>
          <a:cs typeface="+mn-cs"/>
        </a:defRPr>
      </a:lvl2pPr>
      <a:lvl3pPr marL="5029200" indent="-1006475" algn="l" defTabSz="4022725" rtl="0" eaLnBrk="0" fontAlgn="base" hangingPunct="0">
        <a:spcBef>
          <a:spcPct val="20000"/>
        </a:spcBef>
        <a:spcAft>
          <a:spcPct val="0"/>
        </a:spcAft>
        <a:buChar char="•"/>
        <a:defRPr sz="10500" kern="1200">
          <a:solidFill>
            <a:schemeClr val="tx1"/>
          </a:solidFill>
          <a:latin typeface="+mn-lt"/>
          <a:ea typeface="+mn-ea"/>
          <a:cs typeface="+mn-cs"/>
        </a:defRPr>
      </a:lvl3pPr>
      <a:lvl4pPr marL="7040563" indent="-1006475" algn="l" defTabSz="4022725" rtl="0" eaLnBrk="0" fontAlgn="base" hangingPunct="0">
        <a:spcBef>
          <a:spcPct val="20000"/>
        </a:spcBef>
        <a:spcAft>
          <a:spcPct val="0"/>
        </a:spcAft>
        <a:buChar char="–"/>
        <a:defRPr sz="8800" kern="1200">
          <a:solidFill>
            <a:schemeClr val="tx1"/>
          </a:solidFill>
          <a:latin typeface="+mn-lt"/>
          <a:ea typeface="+mn-ea"/>
          <a:cs typeface="+mn-cs"/>
        </a:defRPr>
      </a:lvl4pPr>
      <a:lvl5pPr marL="9051925" indent="-1004888" algn="l" defTabSz="4022725" rtl="0" eaLnBrk="0" fontAlgn="base" hangingPunct="0">
        <a:spcBef>
          <a:spcPct val="20000"/>
        </a:spcBef>
        <a:spcAft>
          <a:spcPct val="0"/>
        </a:spcAft>
        <a:buChar char="»"/>
        <a:defRPr sz="8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Text Box 186">
            <a:extLst>
              <a:ext uri="{FF2B5EF4-FFF2-40B4-BE49-F238E27FC236}">
                <a16:creationId xmlns:a16="http://schemas.microsoft.com/office/drawing/2014/main" id="{24A77568-14B1-4E15-8A96-1724A3FAE500}"/>
              </a:ext>
            </a:extLst>
          </p:cNvPr>
          <p:cNvSpPr txBox="1">
            <a:spLocks noChangeArrowheads="1"/>
          </p:cNvSpPr>
          <p:nvPr/>
        </p:nvSpPr>
        <p:spPr bwMode="auto">
          <a:xfrm>
            <a:off x="8378825" y="0"/>
            <a:ext cx="31842075"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838139" rIns="419070" bIns="419070"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8000" dirty="0">
                <a:solidFill>
                  <a:srgbClr val="FFC000"/>
                </a:solidFill>
                <a:effectLst>
                  <a:outerShdw blurRad="38100" dist="38100" dir="2700000" algn="tl">
                    <a:srgbClr val="000000"/>
                  </a:outerShdw>
                </a:effectLst>
                <a:latin typeface="Impact" panose="020B0806030902050204" pitchFamily="34" charset="0"/>
              </a:rPr>
              <a:t>Blockchain, Produce Traceability and Economic Accountability: </a:t>
            </a:r>
          </a:p>
          <a:p>
            <a:pPr algn="ctr" eaLnBrk="1" hangingPunct="1">
              <a:defRPr/>
            </a:pPr>
            <a:r>
              <a:rPr lang="en-US" altLang="en-US" sz="8000" dirty="0">
                <a:solidFill>
                  <a:srgbClr val="FFC000"/>
                </a:solidFill>
                <a:effectLst>
                  <a:outerShdw blurRad="38100" dist="38100" dir="2700000" algn="tl">
                    <a:srgbClr val="000000"/>
                  </a:outerShdw>
                </a:effectLst>
                <a:latin typeface="Impact" panose="020B0806030902050204" pitchFamily="34" charset="0"/>
              </a:rPr>
              <a:t>An Agricultural Evolution.</a:t>
            </a:r>
          </a:p>
        </p:txBody>
      </p:sp>
      <p:sp>
        <p:nvSpPr>
          <p:cNvPr id="2051" name="Text Box 187">
            <a:extLst>
              <a:ext uri="{FF2B5EF4-FFF2-40B4-BE49-F238E27FC236}">
                <a16:creationId xmlns:a16="http://schemas.microsoft.com/office/drawing/2014/main" id="{46FA73F1-42DA-44B3-B976-352F8F16905D}"/>
              </a:ext>
            </a:extLst>
          </p:cNvPr>
          <p:cNvSpPr txBox="1">
            <a:spLocks noChangeArrowheads="1"/>
          </p:cNvSpPr>
          <p:nvPr/>
        </p:nvSpPr>
        <p:spPr bwMode="auto">
          <a:xfrm>
            <a:off x="8378825" y="2863850"/>
            <a:ext cx="318420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19070" rIns="419070" bIns="419070" anchor="ctr" anchorCtr="1"/>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algn="ctr" eaLnBrk="1" hangingPunct="1"/>
            <a:r>
              <a:rPr lang="en-US" altLang="en-US" sz="4000">
                <a:solidFill>
                  <a:schemeClr val="bg1"/>
                </a:solidFill>
              </a:rPr>
              <a:t>David Mberingabo</a:t>
            </a:r>
            <a:endParaRPr lang="en-US" altLang="en-US" sz="4000" baseline="30000">
              <a:solidFill>
                <a:schemeClr val="bg1"/>
              </a:solidFill>
            </a:endParaRPr>
          </a:p>
          <a:p>
            <a:pPr algn="ctr" eaLnBrk="1" hangingPunct="1"/>
            <a:r>
              <a:rPr lang="en-US" altLang="en-US" sz="4400">
                <a:solidFill>
                  <a:schemeClr val="bg1"/>
                </a:solidFill>
              </a:rPr>
              <a:t>Northeastern University, College of Computer &amp; Information Science</a:t>
            </a:r>
          </a:p>
        </p:txBody>
      </p:sp>
      <p:sp>
        <p:nvSpPr>
          <p:cNvPr id="2052" name="Text Box 194">
            <a:extLst>
              <a:ext uri="{FF2B5EF4-FFF2-40B4-BE49-F238E27FC236}">
                <a16:creationId xmlns:a16="http://schemas.microsoft.com/office/drawing/2014/main" id="{A3F8F5F8-C642-4DB8-B588-BEAAF5A820F9}"/>
              </a:ext>
            </a:extLst>
          </p:cNvPr>
          <p:cNvSpPr txBox="1">
            <a:spLocks noChangeArrowheads="1"/>
          </p:cNvSpPr>
          <p:nvPr/>
        </p:nvSpPr>
        <p:spPr bwMode="auto">
          <a:xfrm>
            <a:off x="8793163" y="5594350"/>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400" dirty="0">
                <a:latin typeface="Impact" panose="020B0806030902050204" pitchFamily="34" charset="0"/>
              </a:rPr>
              <a:t>THE PROBLEM</a:t>
            </a:r>
          </a:p>
        </p:txBody>
      </p:sp>
      <p:sp>
        <p:nvSpPr>
          <p:cNvPr id="2053" name="Text Box 199">
            <a:extLst>
              <a:ext uri="{FF2B5EF4-FFF2-40B4-BE49-F238E27FC236}">
                <a16:creationId xmlns:a16="http://schemas.microsoft.com/office/drawing/2014/main" id="{6D8D071E-4B57-4908-8CB6-FAF5A5B8B0BE}"/>
              </a:ext>
            </a:extLst>
          </p:cNvPr>
          <p:cNvSpPr txBox="1">
            <a:spLocks noChangeArrowheads="1"/>
          </p:cNvSpPr>
          <p:nvPr/>
        </p:nvSpPr>
        <p:spPr bwMode="auto">
          <a:xfrm>
            <a:off x="19378613" y="5594350"/>
            <a:ext cx="987266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400">
                <a:latin typeface="Impact" panose="020B0806030902050204" pitchFamily="34" charset="0"/>
              </a:rPr>
              <a:t>BLOCKCHAIN AS A SOLUTION</a:t>
            </a:r>
          </a:p>
        </p:txBody>
      </p:sp>
      <p:sp>
        <p:nvSpPr>
          <p:cNvPr id="2054" name="Text Box 241">
            <a:extLst>
              <a:ext uri="{FF2B5EF4-FFF2-40B4-BE49-F238E27FC236}">
                <a16:creationId xmlns:a16="http://schemas.microsoft.com/office/drawing/2014/main" id="{3DD49588-D04A-436A-AA34-C820E93ADD05}"/>
              </a:ext>
            </a:extLst>
          </p:cNvPr>
          <p:cNvSpPr txBox="1">
            <a:spLocks noChangeArrowheads="1"/>
          </p:cNvSpPr>
          <p:nvPr/>
        </p:nvSpPr>
        <p:spPr bwMode="auto">
          <a:xfrm>
            <a:off x="20321488" y="29875501"/>
            <a:ext cx="8240064" cy="63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3600" b="1" dirty="0"/>
              <a:t>Figure 4.</a:t>
            </a:r>
            <a:r>
              <a:rPr lang="en-US" altLang="en-US" sz="3600" dirty="0"/>
              <a:t> Supply Chain Via Blockchain.</a:t>
            </a:r>
          </a:p>
        </p:txBody>
      </p:sp>
      <p:sp>
        <p:nvSpPr>
          <p:cNvPr id="2055" name="Text Box 246">
            <a:extLst>
              <a:ext uri="{FF2B5EF4-FFF2-40B4-BE49-F238E27FC236}">
                <a16:creationId xmlns:a16="http://schemas.microsoft.com/office/drawing/2014/main" id="{83077C80-F120-42F2-8F4F-76B1A7D62F0D}"/>
              </a:ext>
            </a:extLst>
          </p:cNvPr>
          <p:cNvSpPr txBox="1">
            <a:spLocks noChangeArrowheads="1"/>
          </p:cNvSpPr>
          <p:nvPr/>
        </p:nvSpPr>
        <p:spPr bwMode="auto">
          <a:xfrm>
            <a:off x="912813" y="5594350"/>
            <a:ext cx="65817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400">
                <a:solidFill>
                  <a:schemeClr val="bg1"/>
                </a:solidFill>
                <a:latin typeface="Impact" panose="020B0806030902050204" pitchFamily="34" charset="0"/>
              </a:rPr>
              <a:t>Background</a:t>
            </a:r>
          </a:p>
        </p:txBody>
      </p:sp>
      <p:sp>
        <p:nvSpPr>
          <p:cNvPr id="2056" name="Text Box 258">
            <a:extLst>
              <a:ext uri="{FF2B5EF4-FFF2-40B4-BE49-F238E27FC236}">
                <a16:creationId xmlns:a16="http://schemas.microsoft.com/office/drawing/2014/main" id="{69CF0325-1949-42C9-9D43-79C088D1F8E0}"/>
              </a:ext>
            </a:extLst>
          </p:cNvPr>
          <p:cNvSpPr txBox="1">
            <a:spLocks noChangeArrowheads="1"/>
          </p:cNvSpPr>
          <p:nvPr/>
        </p:nvSpPr>
        <p:spPr bwMode="auto">
          <a:xfrm>
            <a:off x="30118050" y="5614988"/>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400">
                <a:latin typeface="Impact" panose="020B0806030902050204" pitchFamily="34" charset="0"/>
              </a:rPr>
              <a:t>METHODS AND MATERIALS</a:t>
            </a:r>
          </a:p>
        </p:txBody>
      </p:sp>
      <p:sp>
        <p:nvSpPr>
          <p:cNvPr id="2057" name="Text Box 260">
            <a:extLst>
              <a:ext uri="{FF2B5EF4-FFF2-40B4-BE49-F238E27FC236}">
                <a16:creationId xmlns:a16="http://schemas.microsoft.com/office/drawing/2014/main" id="{59472F92-B16E-43EC-BFF3-603727B0F477}"/>
              </a:ext>
            </a:extLst>
          </p:cNvPr>
          <p:cNvSpPr txBox="1">
            <a:spLocks noChangeArrowheads="1"/>
          </p:cNvSpPr>
          <p:nvPr/>
        </p:nvSpPr>
        <p:spPr bwMode="auto">
          <a:xfrm>
            <a:off x="30495875" y="14025563"/>
            <a:ext cx="9140825"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400">
                <a:latin typeface="Impact" panose="020B0806030902050204" pitchFamily="34" charset="0"/>
              </a:rPr>
              <a:t>FUTURE STEPS &amp; ECONOMIC OPPORTUNITIES</a:t>
            </a:r>
          </a:p>
        </p:txBody>
      </p:sp>
      <p:sp>
        <p:nvSpPr>
          <p:cNvPr id="2058" name="Text Box 261">
            <a:extLst>
              <a:ext uri="{FF2B5EF4-FFF2-40B4-BE49-F238E27FC236}">
                <a16:creationId xmlns:a16="http://schemas.microsoft.com/office/drawing/2014/main" id="{FD4D3710-4459-4557-AF68-A2773E2499E3}"/>
              </a:ext>
            </a:extLst>
          </p:cNvPr>
          <p:cNvSpPr txBox="1">
            <a:spLocks noChangeArrowheads="1"/>
          </p:cNvSpPr>
          <p:nvPr/>
        </p:nvSpPr>
        <p:spPr bwMode="auto">
          <a:xfrm>
            <a:off x="8749280" y="16833991"/>
            <a:ext cx="9140825" cy="88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400">
                <a:latin typeface="Impact" panose="020B0806030902050204" pitchFamily="34" charset="0"/>
              </a:rPr>
              <a:t>REFERENCES</a:t>
            </a:r>
          </a:p>
        </p:txBody>
      </p:sp>
      <p:sp>
        <p:nvSpPr>
          <p:cNvPr id="2059" name="Text Box 263">
            <a:extLst>
              <a:ext uri="{FF2B5EF4-FFF2-40B4-BE49-F238E27FC236}">
                <a16:creationId xmlns:a16="http://schemas.microsoft.com/office/drawing/2014/main" id="{2E67C637-3D65-4792-9195-43F2C466C52C}"/>
              </a:ext>
            </a:extLst>
          </p:cNvPr>
          <p:cNvSpPr txBox="1">
            <a:spLocks noChangeArrowheads="1"/>
          </p:cNvSpPr>
          <p:nvPr/>
        </p:nvSpPr>
        <p:spPr bwMode="auto">
          <a:xfrm>
            <a:off x="1287463" y="35885438"/>
            <a:ext cx="65817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400">
                <a:latin typeface="Impact" panose="020B0806030902050204" pitchFamily="34" charset="0"/>
              </a:rPr>
              <a:t>CONTACT</a:t>
            </a:r>
          </a:p>
        </p:txBody>
      </p:sp>
      <p:sp>
        <p:nvSpPr>
          <p:cNvPr id="2060" name="Text Box 266">
            <a:extLst>
              <a:ext uri="{FF2B5EF4-FFF2-40B4-BE49-F238E27FC236}">
                <a16:creationId xmlns:a16="http://schemas.microsoft.com/office/drawing/2014/main" id="{6EFC31F6-03F3-479F-83B9-A71BC697B531}"/>
              </a:ext>
            </a:extLst>
          </p:cNvPr>
          <p:cNvSpPr txBox="1">
            <a:spLocks noChangeArrowheads="1"/>
          </p:cNvSpPr>
          <p:nvPr/>
        </p:nvSpPr>
        <p:spPr bwMode="auto">
          <a:xfrm>
            <a:off x="587375" y="6851650"/>
            <a:ext cx="7210425" cy="17112377"/>
          </a:xfrm>
          <a:prstGeom prst="rect">
            <a:avLst/>
          </a:prstGeom>
          <a:solidFill>
            <a:srgbClr val="858341"/>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spAutoFit/>
          </a:bodyPr>
          <a:lstStyle>
            <a:lvl1pPr defTabSz="838200">
              <a:defRPr sz="3200">
                <a:solidFill>
                  <a:schemeClr val="tx1"/>
                </a:solidFill>
                <a:latin typeface="Arial" panose="020B0604020202020204" pitchFamily="34" charset="0"/>
              </a:defRPr>
            </a:lvl1pPr>
            <a:lvl2pPr marL="742950" indent="-285750" defTabSz="838200">
              <a:defRPr sz="3200">
                <a:solidFill>
                  <a:schemeClr val="tx1"/>
                </a:solidFill>
                <a:latin typeface="Arial" panose="020B0604020202020204" pitchFamily="34" charset="0"/>
              </a:defRPr>
            </a:lvl2pPr>
            <a:lvl3pPr marL="1143000" indent="-228600" defTabSz="838200">
              <a:defRPr sz="3200">
                <a:solidFill>
                  <a:schemeClr val="tx1"/>
                </a:solidFill>
                <a:latin typeface="Arial" panose="020B0604020202020204" pitchFamily="34" charset="0"/>
              </a:defRPr>
            </a:lvl3pPr>
            <a:lvl4pPr marL="1600200" indent="-228600" defTabSz="838200">
              <a:defRPr sz="3200">
                <a:solidFill>
                  <a:schemeClr val="tx1"/>
                </a:solidFill>
                <a:latin typeface="Arial" panose="020B0604020202020204" pitchFamily="34" charset="0"/>
              </a:defRPr>
            </a:lvl4pPr>
            <a:lvl5pPr marL="2057400" indent="-228600" defTabSz="838200">
              <a:defRPr sz="3200">
                <a:solidFill>
                  <a:schemeClr val="tx1"/>
                </a:solidFill>
                <a:latin typeface="Arial" panose="020B0604020202020204" pitchFamily="34" charset="0"/>
              </a:defRPr>
            </a:lvl5pPr>
            <a:lvl6pPr marL="2514600" indent="-228600" defTabSz="838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838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838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838200" eaLnBrk="0" fontAlgn="base" hangingPunct="0">
              <a:spcBef>
                <a:spcPct val="0"/>
              </a:spcBef>
              <a:spcAft>
                <a:spcPct val="0"/>
              </a:spcAft>
              <a:defRPr sz="3200">
                <a:solidFill>
                  <a:schemeClr val="tx1"/>
                </a:solidFill>
                <a:latin typeface="Arial" panose="020B0604020202020204" pitchFamily="34" charset="0"/>
              </a:defRPr>
            </a:lvl9pPr>
          </a:lstStyle>
          <a:p>
            <a:pPr algn="just" eaLnBrk="1" hangingPunct="1"/>
            <a:r>
              <a:rPr lang="en-US" altLang="en-US" sz="3400" dirty="0">
                <a:solidFill>
                  <a:schemeClr val="bg1"/>
                </a:solidFill>
              </a:rPr>
              <a:t>For thousands of years humans existed amongst the food they ate and had a shorter alimentary supply chain from their farms to their plates. Today, humans have lost this connection to the earth and with it, they lost sovereignty over their food due to detrimental sociological perspectives on urban and food planning. </a:t>
            </a:r>
          </a:p>
          <a:p>
            <a:pPr algn="just" eaLnBrk="1" hangingPunct="1"/>
            <a:endParaRPr lang="en-US" altLang="en-US" sz="3400" dirty="0">
              <a:solidFill>
                <a:schemeClr val="bg1"/>
              </a:solidFill>
            </a:endParaRPr>
          </a:p>
          <a:p>
            <a:pPr algn="just" eaLnBrk="1" hangingPunct="1"/>
            <a:r>
              <a:rPr lang="en-US" altLang="en-US" sz="3400" dirty="0">
                <a:solidFill>
                  <a:schemeClr val="bg1"/>
                </a:solidFill>
              </a:rPr>
              <a:t>Currently, the final consumer has some of their food information but not all of it, this obfuscation of information renders the job of the market (to price products by their quality) not as useful in a capitalistic society and leaves supply chain producers with no accountability for their bad produce or bad data. </a:t>
            </a:r>
          </a:p>
          <a:p>
            <a:pPr algn="just" eaLnBrk="1" hangingPunct="1"/>
            <a:endParaRPr lang="en-US" altLang="en-US" sz="3400" dirty="0">
              <a:solidFill>
                <a:schemeClr val="bg1"/>
              </a:solidFill>
            </a:endParaRPr>
          </a:p>
          <a:p>
            <a:pPr algn="just" eaLnBrk="1" hangingPunct="1"/>
            <a:r>
              <a:rPr lang="en-US" altLang="en-US" sz="3400" dirty="0">
                <a:solidFill>
                  <a:schemeClr val="bg1"/>
                </a:solidFill>
              </a:rPr>
              <a:t>Mberingabo proposes a data delivering system that removes human control over produce traceability information, while decentralizing the process of providing accurate data for the whole agricultural supply chain as a solution to agricultural sustainability, population resilience, productivity and wellbeing. </a:t>
            </a:r>
          </a:p>
        </p:txBody>
      </p:sp>
      <p:sp>
        <p:nvSpPr>
          <p:cNvPr id="2061" name="Text Box 267">
            <a:extLst>
              <a:ext uri="{FF2B5EF4-FFF2-40B4-BE49-F238E27FC236}">
                <a16:creationId xmlns:a16="http://schemas.microsoft.com/office/drawing/2014/main" id="{6BA2367B-0467-469A-86F7-C72E911E99D7}"/>
              </a:ext>
            </a:extLst>
          </p:cNvPr>
          <p:cNvSpPr txBox="1">
            <a:spLocks noChangeArrowheads="1"/>
          </p:cNvSpPr>
          <p:nvPr/>
        </p:nvSpPr>
        <p:spPr bwMode="auto">
          <a:xfrm>
            <a:off x="19378613" y="6864350"/>
            <a:ext cx="9872662" cy="14324013"/>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sz="3200">
                <a:solidFill>
                  <a:schemeClr val="tx1"/>
                </a:solidFill>
                <a:latin typeface="Arial" panose="020B0604020202020204" pitchFamily="34" charset="0"/>
              </a:defRPr>
            </a:lvl1pPr>
            <a:lvl2pPr marL="742950" indent="-285750" defTabSz="838200">
              <a:defRPr sz="3200">
                <a:solidFill>
                  <a:schemeClr val="tx1"/>
                </a:solidFill>
                <a:latin typeface="Arial" panose="020B0604020202020204" pitchFamily="34" charset="0"/>
              </a:defRPr>
            </a:lvl2pPr>
            <a:lvl3pPr marL="1143000" indent="-228600" defTabSz="838200">
              <a:defRPr sz="3200">
                <a:solidFill>
                  <a:schemeClr val="tx1"/>
                </a:solidFill>
                <a:latin typeface="Arial" panose="020B0604020202020204" pitchFamily="34" charset="0"/>
              </a:defRPr>
            </a:lvl3pPr>
            <a:lvl4pPr marL="1600200" indent="-228600" defTabSz="838200">
              <a:defRPr sz="3200">
                <a:solidFill>
                  <a:schemeClr val="tx1"/>
                </a:solidFill>
                <a:latin typeface="Arial" panose="020B0604020202020204" pitchFamily="34" charset="0"/>
              </a:defRPr>
            </a:lvl4pPr>
            <a:lvl5pPr marL="2057400" indent="-228600" defTabSz="838200">
              <a:defRPr sz="3200">
                <a:solidFill>
                  <a:schemeClr val="tx1"/>
                </a:solidFill>
                <a:latin typeface="Arial" panose="020B0604020202020204" pitchFamily="34" charset="0"/>
              </a:defRPr>
            </a:lvl5pPr>
            <a:lvl6pPr marL="2514600" indent="-228600" defTabSz="838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838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838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838200" eaLnBrk="0" fontAlgn="base" hangingPunct="0">
              <a:spcBef>
                <a:spcPct val="0"/>
              </a:spcBef>
              <a:spcAft>
                <a:spcPct val="0"/>
              </a:spcAft>
              <a:defRPr sz="3200">
                <a:solidFill>
                  <a:schemeClr val="tx1"/>
                </a:solidFill>
                <a:latin typeface="Arial" panose="020B0604020202020204" pitchFamily="34" charset="0"/>
              </a:defRPr>
            </a:lvl9pPr>
          </a:lstStyle>
          <a:p>
            <a:pPr algn="ctr">
              <a:defRPr/>
            </a:pPr>
            <a:r>
              <a:rPr lang="en-US" altLang="en-US" sz="3400" b="1" dirty="0"/>
              <a:t>What is Blockchain?</a:t>
            </a:r>
            <a:endParaRPr lang="en-US" altLang="en-US" sz="3400" dirty="0"/>
          </a:p>
          <a:p>
            <a:pPr marL="457200" indent="-457200" algn="just">
              <a:buFont typeface="Arial" panose="020B0604020202020204" pitchFamily="34" charset="0"/>
              <a:buChar char="•"/>
              <a:defRPr/>
            </a:pPr>
            <a:r>
              <a:rPr lang="en-US" altLang="en-US" dirty="0"/>
              <a:t>Blockchain is a </a:t>
            </a:r>
            <a:r>
              <a:rPr lang="en-US" altLang="en-US" i="1" dirty="0"/>
              <a:t>collection of rules </a:t>
            </a:r>
            <a:r>
              <a:rPr lang="en-US" altLang="en-US" dirty="0"/>
              <a:t>on which individual can read and write which data.</a:t>
            </a:r>
          </a:p>
          <a:p>
            <a:pPr marL="457200" indent="-457200" algn="just">
              <a:buFont typeface="Arial" panose="020B0604020202020204" pitchFamily="34" charset="0"/>
              <a:buChar char="•"/>
              <a:defRPr/>
            </a:pPr>
            <a:r>
              <a:rPr lang="en-US" altLang="en-US" dirty="0"/>
              <a:t>These rules are “</a:t>
            </a:r>
            <a:r>
              <a:rPr lang="en-US" altLang="en-US" i="1" dirty="0"/>
              <a:t>open source</a:t>
            </a:r>
            <a:r>
              <a:rPr lang="en-US" altLang="en-US" dirty="0"/>
              <a:t>” or can be viewed and thereby criticized by anybody.</a:t>
            </a:r>
          </a:p>
          <a:p>
            <a:pPr marL="457200" indent="-457200" algn="just">
              <a:buFont typeface="Arial" panose="020B0604020202020204" pitchFamily="34" charset="0"/>
              <a:buChar char="•"/>
              <a:defRPr/>
            </a:pPr>
            <a:r>
              <a:rPr lang="en-US" altLang="en-US" dirty="0"/>
              <a:t>Blockchains are usually </a:t>
            </a:r>
            <a:r>
              <a:rPr lang="en-US" altLang="en-US" i="1" dirty="0"/>
              <a:t>decentralized</a:t>
            </a:r>
            <a:r>
              <a:rPr lang="en-US" altLang="en-US" dirty="0"/>
              <a:t> as well, which allows for each member to provide its transaction data to the blockchain and since it takes two members to do a transaction they could even verify each other’s transaction entries along the supply chain.</a:t>
            </a:r>
          </a:p>
          <a:p>
            <a:pPr marL="457200" indent="-457200" algn="just">
              <a:buFont typeface="Arial" panose="020B0604020202020204" pitchFamily="34" charset="0"/>
              <a:buChar char="•"/>
              <a:defRPr/>
            </a:pPr>
            <a:r>
              <a:rPr lang="en-US" altLang="en-US" dirty="0"/>
              <a:t>Blockchain’s decentralization also means that anybody, with access, can read past transactions on any produce with their own specialized lens to view information, which increase </a:t>
            </a:r>
            <a:r>
              <a:rPr lang="en-US" altLang="en-US" i="1" dirty="0"/>
              <a:t>readability and accessibility</a:t>
            </a:r>
            <a:r>
              <a:rPr lang="en-US" altLang="en-US" dirty="0"/>
              <a:t>.</a:t>
            </a:r>
          </a:p>
          <a:p>
            <a:pPr algn="just">
              <a:defRPr/>
            </a:pPr>
            <a:endParaRPr lang="en-US" altLang="en-US" dirty="0"/>
          </a:p>
          <a:p>
            <a:pPr algn="ctr">
              <a:defRPr/>
            </a:pPr>
            <a:r>
              <a:rPr lang="en-US" altLang="en-US" sz="3400" b="1" dirty="0"/>
              <a:t>The Goal of this Blockchain</a:t>
            </a:r>
            <a:endParaRPr lang="en-US" altLang="en-US" sz="3400" dirty="0"/>
          </a:p>
          <a:p>
            <a:pPr marL="514350" indent="-514350" algn="just">
              <a:buFont typeface="+mj-lt"/>
              <a:buAutoNum type="arabicPeriod"/>
              <a:defRPr/>
            </a:pPr>
            <a:r>
              <a:rPr lang="en-US" altLang="en-US" dirty="0"/>
              <a:t>To reduce the ability of individuals in the supply chain to alter the readability or accuracy of the food traceability data, </a:t>
            </a:r>
          </a:p>
          <a:p>
            <a:pPr marL="514350" indent="-514350" algn="just">
              <a:buFont typeface="+mj-lt"/>
              <a:buAutoNum type="arabicPeriod"/>
              <a:defRPr/>
            </a:pPr>
            <a:r>
              <a:rPr lang="en-US" altLang="en-US" dirty="0"/>
              <a:t>to incentivize monitoring of stakeholders and certification organizations for any principal-agent problems and to reduce the cost and increase the accuracy of certifications,</a:t>
            </a:r>
          </a:p>
          <a:p>
            <a:pPr marL="514350" indent="-514350" algn="just">
              <a:buFont typeface="+mj-lt"/>
              <a:buAutoNum type="arabicPeriod"/>
              <a:defRPr/>
            </a:pPr>
            <a:r>
              <a:rPr lang="en-US" altLang="en-US" dirty="0"/>
              <a:t>to increase produce data’s re-traceability, accessibility, readability, updatability and trustworthiness.</a:t>
            </a:r>
          </a:p>
        </p:txBody>
      </p:sp>
      <p:sp>
        <p:nvSpPr>
          <p:cNvPr id="2062" name="Text Box 269">
            <a:extLst>
              <a:ext uri="{FF2B5EF4-FFF2-40B4-BE49-F238E27FC236}">
                <a16:creationId xmlns:a16="http://schemas.microsoft.com/office/drawing/2014/main" id="{DBE48D0D-5760-4120-B26A-8B78B1FBC1F2}"/>
              </a:ext>
            </a:extLst>
          </p:cNvPr>
          <p:cNvSpPr txBox="1">
            <a:spLocks noChangeArrowheads="1"/>
          </p:cNvSpPr>
          <p:nvPr/>
        </p:nvSpPr>
        <p:spPr bwMode="auto">
          <a:xfrm>
            <a:off x="30334743" y="6945313"/>
            <a:ext cx="9463087" cy="7007225"/>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sz="3200">
                <a:solidFill>
                  <a:schemeClr val="tx1"/>
                </a:solidFill>
                <a:latin typeface="Arial" panose="020B0604020202020204" pitchFamily="34" charset="0"/>
              </a:defRPr>
            </a:lvl1pPr>
            <a:lvl2pPr marL="742950" indent="-285750" defTabSz="838200">
              <a:defRPr sz="3200">
                <a:solidFill>
                  <a:schemeClr val="tx1"/>
                </a:solidFill>
                <a:latin typeface="Arial" panose="020B0604020202020204" pitchFamily="34" charset="0"/>
              </a:defRPr>
            </a:lvl2pPr>
            <a:lvl3pPr marL="1143000" indent="-228600" defTabSz="838200">
              <a:defRPr sz="3200">
                <a:solidFill>
                  <a:schemeClr val="tx1"/>
                </a:solidFill>
                <a:latin typeface="Arial" panose="020B0604020202020204" pitchFamily="34" charset="0"/>
              </a:defRPr>
            </a:lvl3pPr>
            <a:lvl4pPr marL="1600200" indent="-228600" defTabSz="838200">
              <a:defRPr sz="3200">
                <a:solidFill>
                  <a:schemeClr val="tx1"/>
                </a:solidFill>
                <a:latin typeface="Arial" panose="020B0604020202020204" pitchFamily="34" charset="0"/>
              </a:defRPr>
            </a:lvl4pPr>
            <a:lvl5pPr marL="2057400" indent="-228600" defTabSz="838200">
              <a:defRPr sz="3200">
                <a:solidFill>
                  <a:schemeClr val="tx1"/>
                </a:solidFill>
                <a:latin typeface="Arial" panose="020B0604020202020204" pitchFamily="34" charset="0"/>
              </a:defRPr>
            </a:lvl5pPr>
            <a:lvl6pPr marL="2514600" indent="-228600" defTabSz="838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838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838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8382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a:t>Literature discussing research on the historical, academic and media discourse surrounding the successes, downfalls and overlooking of Urban Agriculture as a solution to population resilience are reviewed. Then research on food data traceability problems in the current alimentary supply chain is presented with a discussion on how this lack of traceability affects urban populations. Uncertainty along the food supply chain is also discussed as a result of poor data management along the chain. Finally, research on Blockchain as a food supply chain data traceability solution is reviewed and a conclusion on future steps is proposed.</a:t>
            </a:r>
          </a:p>
        </p:txBody>
      </p:sp>
      <p:sp>
        <p:nvSpPr>
          <p:cNvPr id="2063" name="Text Box 270">
            <a:extLst>
              <a:ext uri="{FF2B5EF4-FFF2-40B4-BE49-F238E27FC236}">
                <a16:creationId xmlns:a16="http://schemas.microsoft.com/office/drawing/2014/main" id="{B78CF44D-BE60-447E-8006-1FC1DCAA9D7A}"/>
              </a:ext>
            </a:extLst>
          </p:cNvPr>
          <p:cNvSpPr txBox="1">
            <a:spLocks noChangeArrowheads="1"/>
          </p:cNvSpPr>
          <p:nvPr/>
        </p:nvSpPr>
        <p:spPr bwMode="auto">
          <a:xfrm>
            <a:off x="30413058" y="14932025"/>
            <a:ext cx="9463087" cy="24342725"/>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sz="3200">
                <a:solidFill>
                  <a:schemeClr val="tx1"/>
                </a:solidFill>
                <a:latin typeface="Arial" panose="020B0604020202020204" pitchFamily="34" charset="0"/>
              </a:defRPr>
            </a:lvl1pPr>
            <a:lvl2pPr marL="742950" indent="-285750" defTabSz="838200">
              <a:defRPr sz="3200">
                <a:solidFill>
                  <a:schemeClr val="tx1"/>
                </a:solidFill>
                <a:latin typeface="Arial" panose="020B0604020202020204" pitchFamily="34" charset="0"/>
              </a:defRPr>
            </a:lvl2pPr>
            <a:lvl3pPr marL="1143000" indent="-228600" defTabSz="838200">
              <a:defRPr sz="3200">
                <a:solidFill>
                  <a:schemeClr val="tx1"/>
                </a:solidFill>
                <a:latin typeface="Arial" panose="020B0604020202020204" pitchFamily="34" charset="0"/>
              </a:defRPr>
            </a:lvl3pPr>
            <a:lvl4pPr marL="1600200" indent="-228600" defTabSz="838200">
              <a:defRPr sz="3200">
                <a:solidFill>
                  <a:schemeClr val="tx1"/>
                </a:solidFill>
                <a:latin typeface="Arial" panose="020B0604020202020204" pitchFamily="34" charset="0"/>
              </a:defRPr>
            </a:lvl4pPr>
            <a:lvl5pPr marL="2057400" indent="-228600" defTabSz="838200">
              <a:defRPr sz="3200">
                <a:solidFill>
                  <a:schemeClr val="tx1"/>
                </a:solidFill>
                <a:latin typeface="Arial" panose="020B0604020202020204" pitchFamily="34" charset="0"/>
              </a:defRPr>
            </a:lvl5pPr>
            <a:lvl6pPr marL="2514600" indent="-228600" defTabSz="838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838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838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838200" eaLnBrk="0" fontAlgn="base" hangingPunct="0">
              <a:spcBef>
                <a:spcPct val="0"/>
              </a:spcBef>
              <a:spcAft>
                <a:spcPct val="0"/>
              </a:spcAft>
              <a:defRPr sz="3200">
                <a:solidFill>
                  <a:schemeClr val="tx1"/>
                </a:solidFill>
                <a:latin typeface="Arial" panose="020B0604020202020204" pitchFamily="34" charset="0"/>
              </a:defRPr>
            </a:lvl9pPr>
          </a:lstStyle>
          <a:p>
            <a:pPr algn="ctr">
              <a:defRPr/>
            </a:pPr>
            <a:r>
              <a:rPr lang="en-US" altLang="en-US" sz="3400" b="1" dirty="0"/>
              <a:t>Near Future Applications</a:t>
            </a:r>
          </a:p>
          <a:p>
            <a:pPr marL="457200" indent="-457200">
              <a:buFont typeface="Arial" panose="020B0604020202020204" pitchFamily="34" charset="0"/>
              <a:buChar char="•"/>
              <a:defRPr/>
            </a:pPr>
            <a:r>
              <a:rPr lang="en-US" altLang="en-US" dirty="0"/>
              <a:t>The current  certification operations and data standardization on food traceability in many of the modern nations is ready to be implemented in a blockchain system, simply through software. Whichever blockchain survives competitive scrutiny from all stakeholders will become the underlying infrastructure to much innovation, and all it takes is a collection of rules posted online for all to scrutinize and utilize.</a:t>
            </a:r>
          </a:p>
          <a:p>
            <a:pPr marL="457200" indent="-457200">
              <a:buFont typeface="Arial" panose="020B0604020202020204" pitchFamily="34" charset="0"/>
              <a:buChar char="•"/>
              <a:defRPr/>
            </a:pPr>
            <a:endParaRPr lang="en-US" altLang="en-US" dirty="0"/>
          </a:p>
          <a:p>
            <a:pPr algn="ctr">
              <a:defRPr/>
            </a:pPr>
            <a:r>
              <a:rPr lang="en-US" altLang="en-US" sz="3400" b="1" dirty="0"/>
              <a:t>Industry Applications &amp; Opportunities</a:t>
            </a:r>
          </a:p>
          <a:p>
            <a:pPr marL="514350" indent="-514350">
              <a:buFont typeface="+mj-lt"/>
              <a:buAutoNum type="arabicPeriod"/>
              <a:defRPr/>
            </a:pPr>
            <a:r>
              <a:rPr lang="en-US" altLang="en-US" dirty="0"/>
              <a:t>Innovation in software and hardware solutions to augmenting traceability of food would become well rewarded by the market that is thirsty for more accurate and readable data on their food produce:</a:t>
            </a:r>
          </a:p>
          <a:p>
            <a:pPr marL="1200150" lvl="1" indent="-457200">
              <a:buFont typeface="Courier New" panose="02070309020205020404" pitchFamily="49" charset="0"/>
              <a:buChar char="o"/>
              <a:defRPr/>
            </a:pPr>
            <a:r>
              <a:rPr lang="en-US" altLang="en-US" dirty="0"/>
              <a:t>A demand for constantly more high-tech and more accurate measuring tools can be expected to appear.</a:t>
            </a:r>
          </a:p>
          <a:p>
            <a:pPr marL="1200150" lvl="1" indent="-457200">
              <a:buFont typeface="Courier New" panose="02070309020205020404" pitchFamily="49" charset="0"/>
              <a:buChar char="o"/>
              <a:defRPr/>
            </a:pPr>
            <a:r>
              <a:rPr lang="en-US" altLang="en-US" dirty="0"/>
              <a:t>Solving the produce traceability problem in the food supply chain could result in ground-breaking solutions for other supply chains.</a:t>
            </a:r>
          </a:p>
          <a:p>
            <a:pPr marL="1200150" lvl="1" indent="-457200">
              <a:buFont typeface="Courier New" panose="02070309020205020404" pitchFamily="49" charset="0"/>
              <a:buChar char="o"/>
              <a:defRPr/>
            </a:pPr>
            <a:r>
              <a:rPr lang="en-US" altLang="en-US" dirty="0"/>
              <a:t>Third party software can be created to sift through the stakeholder’s data and present it in the most readable format.</a:t>
            </a:r>
          </a:p>
          <a:p>
            <a:pPr marL="514350" indent="-514350">
              <a:buFont typeface="+mj-lt"/>
              <a:buAutoNum type="arabicPeriod"/>
              <a:defRPr/>
            </a:pPr>
            <a:r>
              <a:rPr lang="en-US" altLang="en-US" dirty="0"/>
              <a:t>A supply chain that is supported by blockchain would recover from geological, geopolitical and economic disruptions much faster than current supply chains.</a:t>
            </a:r>
          </a:p>
          <a:p>
            <a:pPr>
              <a:defRPr/>
            </a:pPr>
            <a:endParaRPr lang="en-US" altLang="en-US" dirty="0"/>
          </a:p>
          <a:p>
            <a:pPr algn="ctr">
              <a:defRPr/>
            </a:pPr>
            <a:r>
              <a:rPr lang="en-US" altLang="en-US" sz="3400" b="1" dirty="0"/>
              <a:t>Government’s Role</a:t>
            </a:r>
          </a:p>
          <a:p>
            <a:pPr marL="457200" indent="-457200">
              <a:buFont typeface="Arial" panose="020B0604020202020204" pitchFamily="34" charset="0"/>
              <a:buChar char="•"/>
              <a:defRPr/>
            </a:pPr>
            <a:r>
              <a:rPr lang="en-US" altLang="en-US" u="sng" dirty="0"/>
              <a:t>Education</a:t>
            </a:r>
            <a:r>
              <a:rPr lang="en-US" altLang="en-US" dirty="0"/>
              <a:t>: common understanding of what is blockchain is quite low and must increase.</a:t>
            </a:r>
          </a:p>
          <a:p>
            <a:pPr marL="457200" indent="-457200">
              <a:buFont typeface="Arial" panose="020B0604020202020204" pitchFamily="34" charset="0"/>
              <a:buChar char="•"/>
              <a:defRPr/>
            </a:pPr>
            <a:r>
              <a:rPr lang="en-US" altLang="en-US" u="sng" dirty="0"/>
              <a:t>Law &amp; Regulations</a:t>
            </a:r>
            <a:r>
              <a:rPr lang="en-US" altLang="en-US" dirty="0"/>
              <a:t>: current laws on </a:t>
            </a:r>
            <a:r>
              <a:rPr lang="en-US" altLang="en-US" i="1" dirty="0"/>
              <a:t>food data disclosure</a:t>
            </a:r>
            <a:r>
              <a:rPr lang="en-US" altLang="en-US" dirty="0"/>
              <a:t> can make a solid foundation for food traceability blockchains and moving forward new laws should take into consideration this type of information system.</a:t>
            </a:r>
          </a:p>
          <a:p>
            <a:pPr marL="457200" indent="-457200">
              <a:buFont typeface="Arial" panose="020B0604020202020204" pitchFamily="34" charset="0"/>
              <a:buChar char="•"/>
              <a:defRPr/>
            </a:pPr>
            <a:r>
              <a:rPr lang="en-US" altLang="en-US" u="sng" dirty="0"/>
              <a:t>Public Health</a:t>
            </a:r>
            <a:r>
              <a:rPr lang="en-US" altLang="en-US" dirty="0"/>
              <a:t>: with this blockchain data, we can derive much more accurate statistical results on relationship between health and produce quality. </a:t>
            </a:r>
          </a:p>
          <a:p>
            <a:pPr marL="457200" indent="-457200">
              <a:buFont typeface="Arial" panose="020B0604020202020204" pitchFamily="34" charset="0"/>
              <a:buChar char="•"/>
              <a:defRPr/>
            </a:pPr>
            <a:r>
              <a:rPr lang="en-US" altLang="en-US" u="sng" dirty="0"/>
              <a:t>Subsidization</a:t>
            </a:r>
            <a:r>
              <a:rPr lang="en-US" altLang="en-US" dirty="0"/>
              <a:t>: we believe the government has a responsibility to subsidize key operations surrounding better produce traceability data, in order to encourage dynamic and accurate markets.</a:t>
            </a:r>
            <a:endParaRPr lang="en-US" altLang="en-US" u="sng" dirty="0"/>
          </a:p>
        </p:txBody>
      </p:sp>
      <p:sp>
        <p:nvSpPr>
          <p:cNvPr id="2064" name="Text Box 271">
            <a:extLst>
              <a:ext uri="{FF2B5EF4-FFF2-40B4-BE49-F238E27FC236}">
                <a16:creationId xmlns:a16="http://schemas.microsoft.com/office/drawing/2014/main" id="{457B607B-4F4E-4D69-AC1B-4464A37EA45C}"/>
              </a:ext>
            </a:extLst>
          </p:cNvPr>
          <p:cNvSpPr txBox="1">
            <a:spLocks noChangeArrowheads="1"/>
          </p:cNvSpPr>
          <p:nvPr/>
        </p:nvSpPr>
        <p:spPr bwMode="auto">
          <a:xfrm>
            <a:off x="8749281" y="6861175"/>
            <a:ext cx="9140825" cy="9527498"/>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sz="3200">
                <a:solidFill>
                  <a:schemeClr val="tx1"/>
                </a:solidFill>
                <a:latin typeface="Arial" panose="020B0604020202020204" pitchFamily="34" charset="0"/>
              </a:defRPr>
            </a:lvl1pPr>
            <a:lvl2pPr marL="742950" indent="-285750" defTabSz="838200">
              <a:defRPr sz="3200">
                <a:solidFill>
                  <a:schemeClr val="tx1"/>
                </a:solidFill>
                <a:latin typeface="Arial" panose="020B0604020202020204" pitchFamily="34" charset="0"/>
              </a:defRPr>
            </a:lvl2pPr>
            <a:lvl3pPr marL="1143000" indent="-228600" defTabSz="838200">
              <a:defRPr sz="3200">
                <a:solidFill>
                  <a:schemeClr val="tx1"/>
                </a:solidFill>
                <a:latin typeface="Arial" panose="020B0604020202020204" pitchFamily="34" charset="0"/>
              </a:defRPr>
            </a:lvl3pPr>
            <a:lvl4pPr marL="1600200" indent="-228600" defTabSz="838200">
              <a:defRPr sz="3200">
                <a:solidFill>
                  <a:schemeClr val="tx1"/>
                </a:solidFill>
                <a:latin typeface="Arial" panose="020B0604020202020204" pitchFamily="34" charset="0"/>
              </a:defRPr>
            </a:lvl4pPr>
            <a:lvl5pPr marL="2057400" indent="-228600" defTabSz="838200">
              <a:defRPr sz="3200">
                <a:solidFill>
                  <a:schemeClr val="tx1"/>
                </a:solidFill>
                <a:latin typeface="Arial" panose="020B0604020202020204" pitchFamily="34" charset="0"/>
              </a:defRPr>
            </a:lvl5pPr>
            <a:lvl6pPr marL="2514600" indent="-228600" defTabSz="838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838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838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838200" eaLnBrk="0" fontAlgn="base" hangingPunct="0">
              <a:spcBef>
                <a:spcPct val="0"/>
              </a:spcBef>
              <a:spcAft>
                <a:spcPct val="0"/>
              </a:spcAft>
              <a:defRPr sz="3200">
                <a:solidFill>
                  <a:schemeClr val="tx1"/>
                </a:solidFill>
                <a:latin typeface="Arial" panose="020B0604020202020204" pitchFamily="34" charset="0"/>
              </a:defRPr>
            </a:lvl9pPr>
          </a:lstStyle>
          <a:p>
            <a:pPr marL="457200" indent="-457200" eaLnBrk="1" hangingPunct="1">
              <a:buFont typeface="Arial" panose="020B0604020202020204" pitchFamily="34" charset="0"/>
              <a:buChar char="•"/>
            </a:pPr>
            <a:r>
              <a:rPr lang="en-US" altLang="en-US" dirty="0"/>
              <a:t>For some decades now, agricultural supply chains have existed in a linear system, where each stakeholder in the supply chain is incentivized to share as little data about their produce as they should or could. </a:t>
            </a:r>
          </a:p>
          <a:p>
            <a:pPr marL="457200" indent="-457200" eaLnBrk="1" hangingPunct="1">
              <a:buFont typeface="Arial" panose="020B0604020202020204" pitchFamily="34" charset="0"/>
              <a:buChar char="•"/>
            </a:pPr>
            <a:r>
              <a:rPr lang="en-US" altLang="en-US" dirty="0"/>
              <a:t>Endogenous uncertainties, uncertainties created by human interaction with the traceability data, were found to be the most impactful factor when it came to uncertainty along the food supply chain, see </a:t>
            </a:r>
            <a:r>
              <a:rPr lang="en-US" altLang="en-US" b="1" dirty="0"/>
              <a:t>[1]</a:t>
            </a:r>
            <a:r>
              <a:rPr lang="en-US" altLang="en-US" dirty="0"/>
              <a:t>. </a:t>
            </a:r>
          </a:p>
          <a:p>
            <a:pPr marL="457200" indent="-457200" eaLnBrk="1" hangingPunct="1">
              <a:buFont typeface="Arial" panose="020B0604020202020204" pitchFamily="34" charset="0"/>
              <a:buChar char="•"/>
            </a:pPr>
            <a:r>
              <a:rPr lang="en-US" altLang="en-US" dirty="0"/>
              <a:t>Principal-agent problems can occur between the final consumer, the producer and the certification organization.</a:t>
            </a:r>
          </a:p>
          <a:p>
            <a:pPr marL="457200" indent="-457200" eaLnBrk="1" hangingPunct="1">
              <a:buFont typeface="Arial" panose="020B0604020202020204" pitchFamily="34" charset="0"/>
              <a:buChar char="•"/>
            </a:pPr>
            <a:r>
              <a:rPr lang="en-US" altLang="en-US" dirty="0"/>
              <a:t>Information about produce is reduced to consumer graphics such as the “USDA Organic” sticker, ingredients box and the nutritional label as seen </a:t>
            </a:r>
            <a:r>
              <a:rPr lang="en-US" altLang="en-US" i="1" dirty="0"/>
              <a:t>in Figures 1, 2 and 3. </a:t>
            </a:r>
          </a:p>
          <a:p>
            <a:pPr eaLnBrk="1" hangingPunct="1"/>
            <a:endParaRPr lang="en-US" altLang="en-US" dirty="0"/>
          </a:p>
        </p:txBody>
      </p:sp>
      <p:sp>
        <p:nvSpPr>
          <p:cNvPr id="2065" name="Text Box 272">
            <a:extLst>
              <a:ext uri="{FF2B5EF4-FFF2-40B4-BE49-F238E27FC236}">
                <a16:creationId xmlns:a16="http://schemas.microsoft.com/office/drawing/2014/main" id="{3C85B69E-D773-4B6C-8289-C69F9F10E7EA}"/>
              </a:ext>
            </a:extLst>
          </p:cNvPr>
          <p:cNvSpPr txBox="1">
            <a:spLocks noChangeArrowheads="1"/>
          </p:cNvSpPr>
          <p:nvPr/>
        </p:nvSpPr>
        <p:spPr bwMode="auto">
          <a:xfrm>
            <a:off x="8749281" y="17841099"/>
            <a:ext cx="9140825" cy="1744836"/>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sz="3200">
                <a:solidFill>
                  <a:schemeClr val="tx1"/>
                </a:solidFill>
                <a:latin typeface="Arial" panose="020B0604020202020204" pitchFamily="34" charset="0"/>
              </a:defRPr>
            </a:lvl1pPr>
            <a:lvl2pPr marL="890588" indent="-314325" defTabSz="838200">
              <a:defRPr sz="3200">
                <a:solidFill>
                  <a:schemeClr val="tx1"/>
                </a:solidFill>
                <a:latin typeface="Arial" panose="020B0604020202020204" pitchFamily="34" charset="0"/>
              </a:defRPr>
            </a:lvl2pPr>
            <a:lvl3pPr marL="1309688" indent="-314325" defTabSz="838200">
              <a:defRPr sz="3200">
                <a:solidFill>
                  <a:schemeClr val="tx1"/>
                </a:solidFill>
                <a:latin typeface="Arial" panose="020B0604020202020204" pitchFamily="34" charset="0"/>
              </a:defRPr>
            </a:lvl3pPr>
            <a:lvl4pPr marL="1728788" indent="-314325" defTabSz="838200">
              <a:defRPr sz="3200">
                <a:solidFill>
                  <a:schemeClr val="tx1"/>
                </a:solidFill>
                <a:latin typeface="Arial" panose="020B0604020202020204" pitchFamily="34" charset="0"/>
              </a:defRPr>
            </a:lvl4pPr>
            <a:lvl5pPr marL="2147888" indent="-314325" defTabSz="838200">
              <a:defRPr sz="3200">
                <a:solidFill>
                  <a:schemeClr val="tx1"/>
                </a:solidFill>
                <a:latin typeface="Arial" panose="020B0604020202020204" pitchFamily="34" charset="0"/>
              </a:defRPr>
            </a:lvl5pPr>
            <a:lvl6pPr marL="2605088" indent="-314325" defTabSz="838200" eaLnBrk="0" fontAlgn="base" hangingPunct="0">
              <a:spcBef>
                <a:spcPct val="0"/>
              </a:spcBef>
              <a:spcAft>
                <a:spcPct val="0"/>
              </a:spcAft>
              <a:defRPr sz="3200">
                <a:solidFill>
                  <a:schemeClr val="tx1"/>
                </a:solidFill>
                <a:latin typeface="Arial" panose="020B0604020202020204" pitchFamily="34" charset="0"/>
              </a:defRPr>
            </a:lvl6pPr>
            <a:lvl7pPr marL="3062288" indent="-314325" defTabSz="838200" eaLnBrk="0" fontAlgn="base" hangingPunct="0">
              <a:spcBef>
                <a:spcPct val="0"/>
              </a:spcBef>
              <a:spcAft>
                <a:spcPct val="0"/>
              </a:spcAft>
              <a:defRPr sz="3200">
                <a:solidFill>
                  <a:schemeClr val="tx1"/>
                </a:solidFill>
                <a:latin typeface="Arial" panose="020B0604020202020204" pitchFamily="34" charset="0"/>
              </a:defRPr>
            </a:lvl7pPr>
            <a:lvl8pPr marL="3519488" indent="-314325" defTabSz="838200" eaLnBrk="0" fontAlgn="base" hangingPunct="0">
              <a:spcBef>
                <a:spcPct val="0"/>
              </a:spcBef>
              <a:spcAft>
                <a:spcPct val="0"/>
              </a:spcAft>
              <a:defRPr sz="3200">
                <a:solidFill>
                  <a:schemeClr val="tx1"/>
                </a:solidFill>
                <a:latin typeface="Arial" panose="020B0604020202020204" pitchFamily="34" charset="0"/>
              </a:defRPr>
            </a:lvl8pPr>
            <a:lvl9pPr marL="3976688" indent="-314325" defTabSz="8382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Aft>
                <a:spcPct val="50000"/>
              </a:spcAft>
            </a:pPr>
            <a:r>
              <a:rPr lang="en-US" altLang="en-US" sz="2700" dirty="0"/>
              <a:t>[1] D. Mberingabo, “Can blockchain technology facilitate the adoption of urban agriculture: A Literature Review,” Nov 2019.</a:t>
            </a:r>
          </a:p>
        </p:txBody>
      </p:sp>
      <p:sp>
        <p:nvSpPr>
          <p:cNvPr id="2066" name="Text Box 273">
            <a:extLst>
              <a:ext uri="{FF2B5EF4-FFF2-40B4-BE49-F238E27FC236}">
                <a16:creationId xmlns:a16="http://schemas.microsoft.com/office/drawing/2014/main" id="{D2CB4B89-4EF6-4262-9F71-D69DCA02AA4C}"/>
              </a:ext>
            </a:extLst>
          </p:cNvPr>
          <p:cNvSpPr txBox="1">
            <a:spLocks noChangeArrowheads="1"/>
          </p:cNvSpPr>
          <p:nvPr/>
        </p:nvSpPr>
        <p:spPr bwMode="auto">
          <a:xfrm>
            <a:off x="912813" y="36869688"/>
            <a:ext cx="6935787" cy="2405062"/>
          </a:xfrm>
          <a:prstGeom prst="rect">
            <a:avLst/>
          </a:prstGeom>
          <a:blipFill dpi="0" rotWithShape="0">
            <a:blip r:embed="rId2"/>
            <a:srcRect/>
            <a:tile tx="0" ty="0" sx="100000" sy="100000" flip="none" algn="tl"/>
          </a:blipFill>
          <a:ln w="19050">
            <a:solidFill>
              <a:srgbClr val="FFC000"/>
            </a:solidFill>
            <a:prstDash val="dash"/>
            <a:miter lim="800000"/>
            <a:headEnd/>
            <a:tailEnd/>
          </a:ln>
        </p:spPr>
        <p:txBody>
          <a:bodyPr lIns="182880" tIns="182880" rIns="182880" bIns="182880"/>
          <a:lstStyle>
            <a:lvl1pPr defTabSz="838200">
              <a:defRPr sz="3200">
                <a:solidFill>
                  <a:schemeClr val="tx1"/>
                </a:solidFill>
                <a:latin typeface="Arial" panose="020B0604020202020204" pitchFamily="34" charset="0"/>
              </a:defRPr>
            </a:lvl1pPr>
            <a:lvl2pPr marL="742950" indent="-285750" defTabSz="838200">
              <a:defRPr sz="3200">
                <a:solidFill>
                  <a:schemeClr val="tx1"/>
                </a:solidFill>
                <a:latin typeface="Arial" panose="020B0604020202020204" pitchFamily="34" charset="0"/>
              </a:defRPr>
            </a:lvl2pPr>
            <a:lvl3pPr marL="1143000" indent="-228600" defTabSz="838200">
              <a:defRPr sz="3200">
                <a:solidFill>
                  <a:schemeClr val="tx1"/>
                </a:solidFill>
                <a:latin typeface="Arial" panose="020B0604020202020204" pitchFamily="34" charset="0"/>
              </a:defRPr>
            </a:lvl3pPr>
            <a:lvl4pPr marL="1600200" indent="-228600" defTabSz="838200">
              <a:defRPr sz="3200">
                <a:solidFill>
                  <a:schemeClr val="tx1"/>
                </a:solidFill>
                <a:latin typeface="Arial" panose="020B0604020202020204" pitchFamily="34" charset="0"/>
              </a:defRPr>
            </a:lvl4pPr>
            <a:lvl5pPr marL="2057400" indent="-228600" defTabSz="838200">
              <a:defRPr sz="3200">
                <a:solidFill>
                  <a:schemeClr val="tx1"/>
                </a:solidFill>
                <a:latin typeface="Arial" panose="020B0604020202020204" pitchFamily="34" charset="0"/>
              </a:defRPr>
            </a:lvl5pPr>
            <a:lvl6pPr marL="2514600" indent="-228600" defTabSz="838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838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838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8382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2800" b="1"/>
              <a:t>Author: David Mberingabo</a:t>
            </a:r>
          </a:p>
          <a:p>
            <a:pPr eaLnBrk="1" hangingPunct="1"/>
            <a:r>
              <a:rPr lang="en-US" altLang="en-US" sz="2800" b="1"/>
              <a:t>Institution: Northeastern University</a:t>
            </a:r>
          </a:p>
          <a:p>
            <a:pPr eaLnBrk="1" hangingPunct="1"/>
            <a:r>
              <a:rPr lang="en-US" altLang="en-US" sz="2800" b="1"/>
              <a:t>Email: Mberingabo.d@husky.neu.edu</a:t>
            </a:r>
          </a:p>
          <a:p>
            <a:pPr eaLnBrk="1" hangingPunct="1"/>
            <a:r>
              <a:rPr lang="en-US" altLang="en-US" sz="2800" b="1"/>
              <a:t>Phone: +1 857 210 3777</a:t>
            </a:r>
          </a:p>
        </p:txBody>
      </p:sp>
      <p:pic>
        <p:nvPicPr>
          <p:cNvPr id="2067" name="Picture 2">
            <a:extLst>
              <a:ext uri="{FF2B5EF4-FFF2-40B4-BE49-F238E27FC236}">
                <a16:creationId xmlns:a16="http://schemas.microsoft.com/office/drawing/2014/main" id="{3226C0F9-F2EE-4FC6-AAA3-06B00D5C4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3225" y="31264225"/>
            <a:ext cx="9872663"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4" descr="A close up of a map&#10;&#10;Description automatically generated">
            <a:extLst>
              <a:ext uri="{FF2B5EF4-FFF2-40B4-BE49-F238E27FC236}">
                <a16:creationId xmlns:a16="http://schemas.microsoft.com/office/drawing/2014/main" id="{EB2AE401-CB57-4385-B21B-405822E5B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11950" y="21642388"/>
            <a:ext cx="9872663" cy="812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Text Box 241">
            <a:extLst>
              <a:ext uri="{FF2B5EF4-FFF2-40B4-BE49-F238E27FC236}">
                <a16:creationId xmlns:a16="http://schemas.microsoft.com/office/drawing/2014/main" id="{E92AB418-53A5-45F1-85AB-C9A0244C3F29}"/>
              </a:ext>
            </a:extLst>
          </p:cNvPr>
          <p:cNvSpPr txBox="1">
            <a:spLocks noChangeArrowheads="1"/>
          </p:cNvSpPr>
          <p:nvPr/>
        </p:nvSpPr>
        <p:spPr bwMode="auto">
          <a:xfrm>
            <a:off x="21009149" y="38932189"/>
            <a:ext cx="6760813" cy="63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3600" b="1" dirty="0"/>
              <a:t>Figure 6.</a:t>
            </a:r>
            <a:r>
              <a:rPr lang="en-US" altLang="en-US" sz="3600" dirty="0"/>
              <a:t> Current Supply Chain.</a:t>
            </a:r>
          </a:p>
        </p:txBody>
      </p:sp>
      <p:pic>
        <p:nvPicPr>
          <p:cNvPr id="2070" name="Picture 6" descr="A close up of a sign&#10;&#10;Description automatically generated">
            <a:extLst>
              <a:ext uri="{FF2B5EF4-FFF2-40B4-BE49-F238E27FC236}">
                <a16:creationId xmlns:a16="http://schemas.microsoft.com/office/drawing/2014/main" id="{EF9D9DA8-D390-478D-92B9-4B2D222EA3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700" y="958850"/>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3" name="Picture 6" descr="A close up of a sign&#10;&#10;Description automatically generated">
            <a:extLst>
              <a:ext uri="{FF2B5EF4-FFF2-40B4-BE49-F238E27FC236}">
                <a16:creationId xmlns:a16="http://schemas.microsoft.com/office/drawing/2014/main" id="{A82E7749-D43E-485C-A18F-4496F9BD8D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0904" y="32901730"/>
            <a:ext cx="4241008" cy="42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Text Box 241">
            <a:extLst>
              <a:ext uri="{FF2B5EF4-FFF2-40B4-BE49-F238E27FC236}">
                <a16:creationId xmlns:a16="http://schemas.microsoft.com/office/drawing/2014/main" id="{F7F6E385-3D0D-475E-B7B4-A88D3AC830CD}"/>
              </a:ext>
            </a:extLst>
          </p:cNvPr>
          <p:cNvSpPr txBox="1">
            <a:spLocks noChangeArrowheads="1"/>
          </p:cNvSpPr>
          <p:nvPr/>
        </p:nvSpPr>
        <p:spPr bwMode="auto">
          <a:xfrm>
            <a:off x="9531087" y="28089133"/>
            <a:ext cx="9140825" cy="106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b="1" dirty="0"/>
              <a:t>Figure 1.</a:t>
            </a:r>
            <a:r>
              <a:rPr lang="en-US" altLang="en-US" dirty="0"/>
              <a:t> A supply chain stakeholder checking detailed produce’s data on his tablet.</a:t>
            </a:r>
          </a:p>
        </p:txBody>
      </p:sp>
      <p:sp>
        <p:nvSpPr>
          <p:cNvPr id="2077" name="Text Box 241">
            <a:extLst>
              <a:ext uri="{FF2B5EF4-FFF2-40B4-BE49-F238E27FC236}">
                <a16:creationId xmlns:a16="http://schemas.microsoft.com/office/drawing/2014/main" id="{EE757DCB-0458-4CE8-B586-9ED79608E221}"/>
              </a:ext>
            </a:extLst>
          </p:cNvPr>
          <p:cNvSpPr txBox="1">
            <a:spLocks noChangeArrowheads="1"/>
          </p:cNvSpPr>
          <p:nvPr/>
        </p:nvSpPr>
        <p:spPr bwMode="auto">
          <a:xfrm>
            <a:off x="9866438" y="37783729"/>
            <a:ext cx="8823287" cy="106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b="1" dirty="0"/>
              <a:t>Figure 2, 3.</a:t>
            </a:r>
            <a:r>
              <a:rPr lang="en-US" altLang="en-US" dirty="0"/>
              <a:t> Typical information the final consumer sees.</a:t>
            </a:r>
          </a:p>
        </p:txBody>
      </p:sp>
      <p:sp>
        <p:nvSpPr>
          <p:cNvPr id="2" name="Arrow: U-Turn 1">
            <a:extLst>
              <a:ext uri="{FF2B5EF4-FFF2-40B4-BE49-F238E27FC236}">
                <a16:creationId xmlns:a16="http://schemas.microsoft.com/office/drawing/2014/main" id="{356841D6-4BC5-4CC4-801A-FCF38AC0F852}"/>
              </a:ext>
            </a:extLst>
          </p:cNvPr>
          <p:cNvSpPr/>
          <p:nvPr/>
        </p:nvSpPr>
        <p:spPr bwMode="auto">
          <a:xfrm rot="16200000">
            <a:off x="2232615" y="29211388"/>
            <a:ext cx="12919775" cy="2347872"/>
          </a:xfrm>
          <a:prstGeom prst="uturnArrow">
            <a:avLst>
              <a:gd name="adj1" fmla="val 50000"/>
              <a:gd name="adj2" fmla="val 25000"/>
              <a:gd name="adj3" fmla="val 0"/>
              <a:gd name="adj4" fmla="val 20720"/>
              <a:gd name="adj5" fmla="val 597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02272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panose="020B0604020202020204" pitchFamily="34" charset="0"/>
            </a:endParaRPr>
          </a:p>
        </p:txBody>
      </p:sp>
      <p:pic>
        <p:nvPicPr>
          <p:cNvPr id="34" name="Picture 4" descr="A screenshot of a cell phone&#10;&#10;Description automatically generated">
            <a:extLst>
              <a:ext uri="{FF2B5EF4-FFF2-40B4-BE49-F238E27FC236}">
                <a16:creationId xmlns:a16="http://schemas.microsoft.com/office/drawing/2014/main" id="{C4D67D97-4386-420B-8D7E-D3C9A4E55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25657" y="29660030"/>
            <a:ext cx="4397749" cy="812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
            <a:extLst>
              <a:ext uri="{FF2B5EF4-FFF2-40B4-BE49-F238E27FC236}">
                <a16:creationId xmlns:a16="http://schemas.microsoft.com/office/drawing/2014/main" id="{BDA4CC1B-88BD-4C70-A935-C826F2234B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93783" y="20087315"/>
            <a:ext cx="9194800"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241">
            <a:extLst>
              <a:ext uri="{FF2B5EF4-FFF2-40B4-BE49-F238E27FC236}">
                <a16:creationId xmlns:a16="http://schemas.microsoft.com/office/drawing/2014/main" id="{2586EFA7-1D93-4A1C-B31B-D95DF73A88B4}"/>
              </a:ext>
            </a:extLst>
          </p:cNvPr>
          <p:cNvSpPr txBox="1">
            <a:spLocks noChangeArrowheads="1"/>
          </p:cNvSpPr>
          <p:nvPr/>
        </p:nvSpPr>
        <p:spPr bwMode="auto">
          <a:xfrm rot="16200000">
            <a:off x="3028351" y="29813945"/>
            <a:ext cx="10394821" cy="76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sz="3200">
                <a:solidFill>
                  <a:schemeClr val="tx1"/>
                </a:solidFill>
                <a:latin typeface="Arial" panose="020B0604020202020204" pitchFamily="34" charset="0"/>
              </a:defRPr>
            </a:lvl1pPr>
            <a:lvl2pPr marL="742950" indent="-285750" defTabSz="4022725">
              <a:defRPr sz="3200">
                <a:solidFill>
                  <a:schemeClr val="tx1"/>
                </a:solidFill>
                <a:latin typeface="Arial" panose="020B0604020202020204" pitchFamily="34" charset="0"/>
              </a:defRPr>
            </a:lvl2pPr>
            <a:lvl3pPr marL="1143000" indent="-228600" defTabSz="4022725">
              <a:defRPr sz="3200">
                <a:solidFill>
                  <a:schemeClr val="tx1"/>
                </a:solidFill>
                <a:latin typeface="Arial" panose="020B0604020202020204" pitchFamily="34" charset="0"/>
              </a:defRPr>
            </a:lvl3pPr>
            <a:lvl4pPr marL="1600200" indent="-228600" defTabSz="4022725">
              <a:defRPr sz="3200">
                <a:solidFill>
                  <a:schemeClr val="tx1"/>
                </a:solidFill>
                <a:latin typeface="Arial" panose="020B0604020202020204" pitchFamily="34" charset="0"/>
              </a:defRPr>
            </a:lvl4pPr>
            <a:lvl5pPr marL="2057400" indent="-228600" defTabSz="4022725">
              <a:defRPr sz="3200">
                <a:solidFill>
                  <a:schemeClr val="tx1"/>
                </a:solidFill>
                <a:latin typeface="Arial" panose="020B0604020202020204" pitchFamily="34" charset="0"/>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400" b="1" dirty="0">
                <a:solidFill>
                  <a:srgbClr val="0070C0"/>
                </a:solidFill>
                <a:cs typeface="Arial" panose="020B0604020202020204" pitchFamily="34" charset="0"/>
              </a:rPr>
              <a:t>Evolution of Produce Data Readability</a:t>
            </a:r>
            <a:endParaRPr lang="en-US" altLang="en-US" sz="4400" dirty="0">
              <a:solidFill>
                <a:srgbClr val="0070C0"/>
              </a:solidFill>
              <a:cs typeface="Arial" panose="020B060402020202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22725"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22725"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7374</TotalTime>
  <Words>986</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Courier New</vt:lpstr>
      <vt:lpstr>Impact</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44 x 44 - B</dc:title>
  <dc:creator>Genigraphics 800.790.4001</dc:creator>
  <dc:description>To order poster prints visit us at www.genigraphics.com</dc:description>
  <cp:lastModifiedBy>David Mberingabo</cp:lastModifiedBy>
  <cp:revision>90</cp:revision>
  <dcterms:created xsi:type="dcterms:W3CDTF">2008-05-03T03:01:56Z</dcterms:created>
  <dcterms:modified xsi:type="dcterms:W3CDTF">2019-10-31T16:16:52Z</dcterms:modified>
</cp:coreProperties>
</file>