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/>
    <p:restoredTop sz="85310"/>
  </p:normalViewPr>
  <p:slideViewPr>
    <p:cSldViewPr snapToGrid="0" snapToObjects="1">
      <p:cViewPr>
        <p:scale>
          <a:sx n="100" d="100"/>
          <a:sy n="100" d="100"/>
        </p:scale>
        <p:origin x="1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C9A6-5DCC-ED48-BFDF-8B9CC280DFCD}" type="datetimeFigureOut">
              <a:rPr lang="en-US" smtClean="0"/>
              <a:t>11/29/16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4D9C-E609-9F46-8513-462D4E05B2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E4D9C-E609-9F46-8513-462D4E05B2B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7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E4D9C-E609-9F46-8513-462D4E05B2B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0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BD3F400-9FF1-8344-B2A4-FC610A1F3AD2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722E-B217-5B44-930F-25B807CD9B1D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D37A-1F7F-B44F-AADD-05B7F6CC270A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C05-0ED5-3645-B293-792C3AABB359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ABE0-D623-FB4E-B555-7271789B19F1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A035-2A97-B946-A084-1C28B076F221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90F1-A73E-4D45-B304-998A185D0BFF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73BE-E61B-7245-B983-67172A3019E1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E5D5-A0D3-D849-9D7F-71398BFE9C8A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56C-07DF-9943-B55D-00C7C803A2DD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F501-A4B1-9D43-9EF3-9993551B1A8C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AF2E-2DC1-8842-8339-AEE0F1DED216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933-CEFB-6A40-9E18-59B918B34BDC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CD6C-92E4-0C4C-A38E-49064BC3338F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E712-D476-7243-BE3F-603B73B1E00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77A6-43BC-AF4F-952E-D7F3C174B8AD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FE65C0-68AB-9E42-8ACF-6F9962D09610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drakulic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Estate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San Francisco</a:t>
            </a:r>
          </a:p>
          <a:p>
            <a:r>
              <a:rPr lang="en-US" dirty="0"/>
              <a:t>Districts 7, 8, and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2013 November 12 </a:t>
            </a:r>
            <a:r>
              <a:rPr lang="mr-IN" dirty="0" smtClean="0"/>
              <a:t>–</a:t>
            </a:r>
            <a:r>
              <a:rPr lang="en-US" dirty="0" smtClean="0"/>
              <a:t> 2016 November 08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C1E-FB68-614F-AC0E-84D697BF3CA8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2200" y="469900"/>
            <a:ext cx="55753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George Drakulic</a:t>
            </a:r>
          </a:p>
          <a:p>
            <a:r>
              <a:rPr lang="en-US" sz="2400" dirty="0" smtClean="0">
                <a:solidFill>
                  <a:srgbClr val="FFFF00"/>
                </a:solidFill>
                <a:hlinkClick r:id="rId3"/>
              </a:rPr>
              <a:t>gdrakulic@gmail.com</a:t>
            </a:r>
          </a:p>
          <a:p>
            <a:r>
              <a:rPr lang="en-US" sz="24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rgbClr val="FFFF00"/>
                </a:solidFill>
                <a:hlinkClick r:id="rId3"/>
              </a:rPr>
              <a:t>www.linkedin.com/in/drakulic</a:t>
            </a:r>
          </a:p>
          <a:p>
            <a:r>
              <a:rPr lang="en-US" sz="24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rgbClr val="FFFF00"/>
                </a:solidFill>
                <a:hlinkClick r:id="rId3"/>
              </a:rPr>
              <a:t>github.com/drakulic/Capstone</a:t>
            </a:r>
            <a:endParaRPr lang="en-US" sz="24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1" y="1"/>
            <a:ext cx="7424716" cy="121919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Linear Regression without list Price</a:t>
            </a:r>
            <a:r>
              <a:rPr lang="en-US" dirty="0"/>
              <a:t/>
            </a:r>
            <a:br>
              <a:rPr lang="en-US" dirty="0"/>
            </a:br>
            <a:endParaRPr lang="en-US" sz="2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19200"/>
            <a:ext cx="7912099" cy="3403600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/>
              <a:t>model</a:t>
            </a:r>
            <a:r>
              <a:rPr lang="mr-IN" dirty="0"/>
              <a:t> </a:t>
            </a:r>
            <a:r>
              <a:rPr lang="mr-IN" dirty="0" err="1"/>
              <a:t>with</a:t>
            </a:r>
            <a:r>
              <a:rPr lang="mr-IN" dirty="0"/>
              <a:t> </a:t>
            </a:r>
            <a:r>
              <a:rPr lang="en-US" dirty="0" smtClean="0"/>
              <a:t>log10 list price</a:t>
            </a:r>
            <a:r>
              <a:rPr lang="mr-IN" dirty="0" smtClean="0"/>
              <a:t>: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OLS </a:t>
            </a:r>
            <a:r>
              <a:rPr lang="mr-IN" dirty="0" err="1" smtClean="0"/>
              <a:t>Regression</a:t>
            </a:r>
            <a:r>
              <a:rPr lang="en-US" dirty="0" smtClean="0"/>
              <a:t> </a:t>
            </a:r>
            <a:r>
              <a:rPr lang="mr-IN" dirty="0" err="1" smtClean="0"/>
              <a:t>Results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=======================================================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Dep</a:t>
            </a:r>
            <a:r>
              <a:rPr lang="mr-IN" dirty="0"/>
              <a:t>. </a:t>
            </a:r>
            <a:r>
              <a:rPr lang="mr-IN" dirty="0" err="1" smtClean="0"/>
              <a:t>Variable</a:t>
            </a:r>
            <a:r>
              <a:rPr lang="mr-IN" dirty="0" smtClean="0"/>
              <a:t>:</a:t>
            </a:r>
            <a:r>
              <a:rPr lang="en-US" dirty="0" smtClean="0"/>
              <a:t> np.log10(</a:t>
            </a:r>
            <a:r>
              <a:rPr lang="mr-IN" dirty="0" err="1" smtClean="0"/>
              <a:t>sale_price</a:t>
            </a:r>
            <a:r>
              <a:rPr lang="en-US" dirty="0"/>
              <a:t>)</a:t>
            </a:r>
            <a:r>
              <a:rPr lang="mr-IN" dirty="0" smtClean="0"/>
              <a:t> </a:t>
            </a:r>
            <a:r>
              <a:rPr lang="en-US" dirty="0" smtClean="0"/>
              <a:t>       </a:t>
            </a:r>
            <a:r>
              <a:rPr lang="mr-IN" dirty="0" smtClean="0"/>
              <a:t> </a:t>
            </a:r>
            <a:r>
              <a:rPr lang="en-US" dirty="0" smtClean="0"/>
              <a:t>    </a:t>
            </a:r>
            <a:r>
              <a:rPr lang="mr-IN" dirty="0" err="1" smtClean="0"/>
              <a:t>R-squared</a:t>
            </a:r>
            <a:r>
              <a:rPr lang="mr-IN" dirty="0" smtClean="0"/>
              <a:t>:</a:t>
            </a:r>
            <a:r>
              <a:rPr lang="en-US" dirty="0" smtClean="0"/>
              <a:t>                  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867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Model</a:t>
            </a:r>
            <a:r>
              <a:rPr lang="mr-IN" dirty="0"/>
              <a:t>:        </a:t>
            </a:r>
            <a:r>
              <a:rPr lang="en-US" dirty="0" smtClean="0"/>
              <a:t>    </a:t>
            </a:r>
            <a:r>
              <a:rPr lang="mr-IN" dirty="0" smtClean="0"/>
              <a:t>OLS   </a:t>
            </a:r>
            <a:r>
              <a:rPr lang="en-US" dirty="0" smtClean="0"/>
              <a:t>                                   </a:t>
            </a:r>
            <a:r>
              <a:rPr lang="mr-IN" dirty="0" err="1" smtClean="0"/>
              <a:t>Adj</a:t>
            </a:r>
            <a:r>
              <a:rPr lang="mr-IN" dirty="0"/>
              <a:t>. </a:t>
            </a:r>
            <a:r>
              <a:rPr lang="mr-IN" dirty="0" err="1"/>
              <a:t>R-squared</a:t>
            </a:r>
            <a:r>
              <a:rPr lang="mr-IN" dirty="0" smtClean="0"/>
              <a:t>:</a:t>
            </a:r>
            <a:r>
              <a:rPr lang="en-US" dirty="0" smtClean="0"/>
              <a:t> </a:t>
            </a:r>
            <a:r>
              <a:rPr lang="mr-IN" dirty="0" smtClean="0"/>
              <a:t>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866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Method</a:t>
            </a:r>
            <a:r>
              <a:rPr lang="en-US" dirty="0" smtClean="0"/>
              <a:t>:</a:t>
            </a:r>
            <a:r>
              <a:rPr lang="mr-IN" dirty="0" smtClean="0"/>
              <a:t>       </a:t>
            </a:r>
            <a:r>
              <a:rPr lang="en-US" dirty="0" smtClean="0"/>
              <a:t>    </a:t>
            </a:r>
            <a:r>
              <a:rPr lang="mr-IN" dirty="0" err="1" smtClean="0"/>
              <a:t>Least</a:t>
            </a:r>
            <a:r>
              <a:rPr lang="mr-IN" dirty="0" smtClean="0"/>
              <a:t> </a:t>
            </a:r>
            <a:r>
              <a:rPr lang="mr-IN" dirty="0" err="1"/>
              <a:t>Squares</a:t>
            </a:r>
            <a:r>
              <a:rPr lang="mr-IN" dirty="0"/>
              <a:t>  </a:t>
            </a:r>
            <a:r>
              <a:rPr lang="en-US" dirty="0" smtClean="0"/>
              <a:t>              </a:t>
            </a:r>
            <a:r>
              <a:rPr lang="mr-IN" dirty="0" err="1" smtClean="0"/>
              <a:t>F-statistic</a:t>
            </a:r>
            <a:r>
              <a:rPr lang="mr-IN" dirty="0"/>
              <a:t>:   </a:t>
            </a:r>
            <a:r>
              <a:rPr lang="mr-IN" dirty="0" smtClean="0"/>
              <a:t>         </a:t>
            </a:r>
            <a:r>
              <a:rPr lang="en-US" dirty="0" smtClean="0"/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880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6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Date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err="1" smtClean="0"/>
              <a:t>Tue</a:t>
            </a:r>
            <a:r>
              <a:rPr lang="mr-IN" dirty="0"/>
              <a:t>, 29 </a:t>
            </a:r>
            <a:r>
              <a:rPr lang="mr-IN" dirty="0" err="1"/>
              <a:t>Nov</a:t>
            </a:r>
            <a:r>
              <a:rPr lang="mr-IN" dirty="0"/>
              <a:t> 2016   </a:t>
            </a:r>
            <a:r>
              <a:rPr lang="en-US" dirty="0" smtClean="0"/>
              <a:t> </a:t>
            </a:r>
            <a:r>
              <a:rPr lang="mr-IN" dirty="0" err="1" smtClean="0"/>
              <a:t>Prob</a:t>
            </a:r>
            <a:r>
              <a:rPr lang="mr-IN" dirty="0" smtClean="0"/>
              <a:t> </a:t>
            </a:r>
            <a:r>
              <a:rPr lang="mr-IN" dirty="0"/>
              <a:t>(</a:t>
            </a:r>
            <a:r>
              <a:rPr lang="mr-IN" dirty="0" err="1" smtClean="0"/>
              <a:t>F-statistic</a:t>
            </a:r>
            <a:r>
              <a:rPr lang="en-US" dirty="0" smtClean="0"/>
              <a:t> </a:t>
            </a:r>
            <a:r>
              <a:rPr lang="mr-IN" dirty="0" smtClean="0"/>
              <a:t>  </a:t>
            </a:r>
            <a:r>
              <a:rPr lang="en-US" dirty="0" smtClean="0"/>
              <a:t> </a:t>
            </a:r>
            <a:r>
              <a:rPr lang="mr-IN" dirty="0" smtClean="0"/>
              <a:t>     0.00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Time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smtClean="0"/>
              <a:t>12:25:23   </a:t>
            </a:r>
            <a:r>
              <a:rPr lang="en-US" dirty="0" smtClean="0"/>
              <a:t>                   </a:t>
            </a:r>
            <a:r>
              <a:rPr lang="mr-IN" dirty="0" err="1" smtClean="0"/>
              <a:t>Log-Likelihoo</a:t>
            </a:r>
            <a:r>
              <a:rPr lang="en-US" dirty="0" smtClean="0"/>
              <a:t>d</a:t>
            </a:r>
            <a:r>
              <a:rPr lang="mr-IN" dirty="0" smtClean="0"/>
              <a:t>        </a:t>
            </a:r>
            <a:r>
              <a:rPr lang="en-US" dirty="0" smtClean="0"/>
              <a:t> 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3496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9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No</a:t>
            </a:r>
            <a:r>
              <a:rPr lang="mr-IN" dirty="0"/>
              <a:t>. </a:t>
            </a:r>
            <a:r>
              <a:rPr lang="mr-IN" dirty="0" err="1" smtClean="0"/>
              <a:t>Observations</a:t>
            </a:r>
            <a:r>
              <a:rPr lang="mr-IN" dirty="0" smtClean="0"/>
              <a:t>:</a:t>
            </a:r>
            <a:r>
              <a:rPr lang="en-US" dirty="0" smtClean="0"/>
              <a:t>  </a:t>
            </a:r>
            <a:r>
              <a:rPr lang="mr-IN" dirty="0" smtClean="0"/>
              <a:t>4339   </a:t>
            </a:r>
            <a:r>
              <a:rPr lang="en-US" dirty="0" smtClean="0"/>
              <a:t>                          </a:t>
            </a:r>
            <a:r>
              <a:rPr lang="mr-IN" dirty="0" smtClean="0"/>
              <a:t>AIC</a:t>
            </a:r>
            <a:r>
              <a:rPr lang="mr-IN" dirty="0"/>
              <a:t>:  </a:t>
            </a:r>
            <a:r>
              <a:rPr lang="en-US" dirty="0" smtClean="0"/>
              <a:t> </a:t>
            </a:r>
            <a:r>
              <a:rPr lang="mr-IN" dirty="0" smtClean="0"/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-6928.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Residuals</a:t>
            </a:r>
            <a:r>
              <a:rPr lang="mr-IN" dirty="0"/>
              <a:t>:    </a:t>
            </a:r>
            <a:r>
              <a:rPr lang="en-US" dirty="0" smtClean="0"/>
              <a:t>  </a:t>
            </a:r>
            <a:r>
              <a:rPr lang="mr-IN" dirty="0" smtClean="0"/>
              <a:t>4305   </a:t>
            </a:r>
            <a:r>
              <a:rPr lang="en-US" dirty="0" smtClean="0"/>
              <a:t>                           </a:t>
            </a:r>
            <a:r>
              <a:rPr lang="mr-IN" dirty="0" smtClean="0"/>
              <a:t>BIC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: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-6717.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Model</a:t>
            </a:r>
            <a:r>
              <a:rPr lang="mr-IN" dirty="0"/>
              <a:t>:       </a:t>
            </a:r>
            <a:r>
              <a:rPr lang="en-US" dirty="0" smtClean="0"/>
              <a:t> </a:t>
            </a:r>
            <a:r>
              <a:rPr lang="mr-IN" dirty="0" smtClean="0"/>
              <a:t>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700" y="402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5245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Cross-Validated Predictions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2" y="1"/>
            <a:ext cx="4709778" cy="27866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1" y="2632590"/>
            <a:ext cx="4709779" cy="27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1" y="1"/>
            <a:ext cx="11950700" cy="11556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</a:t>
            </a:r>
            <a:r>
              <a:rPr lang="en-US" smtClean="0"/>
              <a:t>Regression without list price, with log10 sale price</a:t>
            </a:r>
            <a:br>
              <a:rPr lang="en-US" smtClean="0"/>
            </a:b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61"/>
            <a:ext cx="5930900" cy="32029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500"/>
            <a:ext cx="5930900" cy="298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30900" y="670561"/>
            <a:ext cx="626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38901" y="704175"/>
            <a:ext cx="51942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Date        </a:t>
            </a:r>
            <a:r>
              <a:rPr lang="en-US" dirty="0" smtClean="0"/>
              <a:t>Square-Foot     </a:t>
            </a:r>
            <a:r>
              <a:rPr lang="en-US" dirty="0"/>
              <a:t>Sale-price    Predicted </a:t>
            </a:r>
            <a:r>
              <a:rPr lang="en-US" dirty="0" smtClean="0"/>
              <a:t>price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1050       </a:t>
            </a:r>
            <a:r>
              <a:rPr lang="en-US" dirty="0" smtClean="0"/>
              <a:t> 980,000       1,113,973.86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1312       </a:t>
            </a:r>
            <a:r>
              <a:rPr lang="en-US" dirty="0" smtClean="0"/>
              <a:t> 850,000          619,429.93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700       </a:t>
            </a:r>
            <a:r>
              <a:rPr lang="en-US" dirty="0" smtClean="0"/>
              <a:t>   917,500        1,207,900.75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760       </a:t>
            </a:r>
            <a:r>
              <a:rPr lang="en-US" dirty="0" smtClean="0"/>
              <a:t>   670,000           602,939.08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4617    </a:t>
            </a:r>
            <a:r>
              <a:rPr lang="en-US" dirty="0" smtClean="0"/>
              <a:t> 9,750,000        5,256,578.14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550       </a:t>
            </a:r>
            <a:r>
              <a:rPr lang="en-US" dirty="0" smtClean="0"/>
              <a:t>    699,000          951,734.09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527       </a:t>
            </a:r>
            <a:r>
              <a:rPr lang="en-US" dirty="0" smtClean="0"/>
              <a:t>    385,000          338,296.01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1000     </a:t>
            </a:r>
            <a:r>
              <a:rPr lang="en-US" dirty="0" smtClean="0"/>
              <a:t>    775,000          639,240.18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1210     </a:t>
            </a:r>
            <a:r>
              <a:rPr lang="en-US" dirty="0" smtClean="0"/>
              <a:t> 1,050,000          824,167.77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975       </a:t>
            </a:r>
            <a:r>
              <a:rPr lang="en-US" dirty="0" smtClean="0"/>
              <a:t>     790,000         625,026.51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1140     </a:t>
            </a:r>
            <a:r>
              <a:rPr lang="en-US" dirty="0" smtClean="0"/>
              <a:t> 1,100,000         973,377.38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1290       </a:t>
            </a:r>
            <a:r>
              <a:rPr lang="en-US" dirty="0" smtClean="0"/>
              <a:t>  755,000         883,667.87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1841      </a:t>
            </a:r>
            <a:r>
              <a:rPr lang="en-US" dirty="0" smtClean="0"/>
              <a:t>1,850,000      2,044,310.57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1350     </a:t>
            </a:r>
            <a:r>
              <a:rPr lang="en-US" dirty="0" smtClean="0"/>
              <a:t> 1,475,000      1,382,372.23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460       </a:t>
            </a:r>
            <a:r>
              <a:rPr lang="en-US" dirty="0" smtClean="0"/>
              <a:t>     760,000        820,469.61</a:t>
            </a:r>
          </a:p>
          <a:p>
            <a:r>
              <a:rPr lang="en-US" dirty="0" smtClean="0"/>
              <a:t>2016-08-19       </a:t>
            </a:r>
            <a:r>
              <a:rPr lang="en-US" dirty="0"/>
              <a:t>825      </a:t>
            </a:r>
            <a:r>
              <a:rPr lang="en-US" dirty="0" smtClean="0"/>
              <a:t>      595,000        530,407.16</a:t>
            </a:r>
          </a:p>
          <a:p>
            <a:r>
              <a:rPr lang="en-US" dirty="0" smtClean="0"/>
              <a:t>2016-08-19       </a:t>
            </a:r>
            <a:r>
              <a:rPr lang="en-US" dirty="0"/>
              <a:t>1300       </a:t>
            </a:r>
            <a:r>
              <a:rPr lang="en-US" dirty="0" smtClean="0"/>
              <a:t>   925,000        716,916.79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2400" y="5845988"/>
            <a:ext cx="295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</a:t>
            </a:r>
            <a:r>
              <a:rPr lang="en-US" dirty="0"/>
              <a:t>Variance score: </a:t>
            </a:r>
            <a:r>
              <a:rPr lang="en-US" dirty="0" smtClean="0"/>
              <a:t>0.87</a:t>
            </a:r>
          </a:p>
          <a:p>
            <a:r>
              <a:rPr lang="en-US" dirty="0" smtClean="0"/>
              <a:t>Test </a:t>
            </a:r>
            <a:r>
              <a:rPr lang="en-US" dirty="0"/>
              <a:t>Variance score: </a:t>
            </a:r>
            <a:r>
              <a:rPr lang="en-US" dirty="0" smtClean="0"/>
              <a:t>  0.87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228599"/>
          </a:xfrm>
        </p:spPr>
        <p:txBody>
          <a:bodyPr>
            <a:normAutofit fontScale="90000"/>
          </a:bodyPr>
          <a:lstStyle/>
          <a:p>
            <a:r>
              <a:rPr lang="en-US" smtClean="0"/>
              <a:t>Choosing the final model: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38201"/>
            <a:ext cx="5092699" cy="1612899"/>
          </a:xfrm>
        </p:spPr>
        <p:txBody>
          <a:bodyPr>
            <a:noAutofit/>
          </a:bodyPr>
          <a:lstStyle/>
          <a:p>
            <a:r>
              <a:rPr lang="en-US" sz="2400" dirty="0" smtClean="0"/>
              <a:t>Random Forest </a:t>
            </a:r>
            <a:r>
              <a:rPr lang="en-US" sz="2400" dirty="0" err="1" smtClean="0"/>
              <a:t>Regressor</a:t>
            </a:r>
            <a:endParaRPr lang="en-US" sz="2400" dirty="0" smtClean="0"/>
          </a:p>
          <a:p>
            <a:r>
              <a:rPr lang="en-US" sz="2400" dirty="0" smtClean="0"/>
              <a:t>Gradient Boosting </a:t>
            </a:r>
            <a:r>
              <a:rPr lang="en-US" sz="2400" dirty="0" err="1" smtClean="0"/>
              <a:t>Regressor</a:t>
            </a:r>
            <a:endParaRPr lang="en-US" sz="2400" dirty="0" smtClean="0"/>
          </a:p>
          <a:p>
            <a:r>
              <a:rPr lang="en-US" sz="2400" dirty="0" smtClean="0"/>
              <a:t>Ada Boosting </a:t>
            </a:r>
            <a:r>
              <a:rPr lang="en-US" sz="2400" dirty="0" err="1" smtClean="0"/>
              <a:t>Regresso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2690336"/>
            <a:ext cx="637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RandomForestRegressor</a:t>
            </a:r>
            <a:r>
              <a:rPr lang="en-US" dirty="0"/>
              <a:t> Train CV | MSE: 0.008 | R2: </a:t>
            </a:r>
            <a:r>
              <a:rPr lang="en-US" dirty="0" smtClean="0"/>
              <a:t>0.904</a:t>
            </a:r>
          </a:p>
          <a:p>
            <a:endParaRPr lang="en-US" dirty="0" smtClean="0"/>
          </a:p>
          <a:p>
            <a:r>
              <a:rPr lang="en-US" dirty="0" err="1" smtClean="0"/>
              <a:t>GradientBoostingRegressor</a:t>
            </a:r>
            <a:r>
              <a:rPr lang="en-US" dirty="0" smtClean="0"/>
              <a:t> </a:t>
            </a:r>
            <a:r>
              <a:rPr lang="en-US" dirty="0"/>
              <a:t>Train CV | MSE: 0.008 | R2: </a:t>
            </a:r>
            <a:r>
              <a:rPr lang="en-US" dirty="0" smtClean="0"/>
              <a:t>0.906</a:t>
            </a:r>
          </a:p>
          <a:p>
            <a:endParaRPr lang="en-US" dirty="0" smtClean="0"/>
          </a:p>
          <a:p>
            <a:r>
              <a:rPr lang="en-US" dirty="0" err="1" smtClean="0"/>
              <a:t>AdaBoostRegressor</a:t>
            </a:r>
            <a:r>
              <a:rPr lang="en-US" dirty="0" smtClean="0"/>
              <a:t> </a:t>
            </a:r>
            <a:r>
              <a:rPr lang="en-US" dirty="0"/>
              <a:t>Train CV | MSE: 0.009 | R2: 0.901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4145386"/>
            <a:ext cx="4584700" cy="2712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0"/>
            <a:ext cx="4584700" cy="27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0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22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Choosing the final model:</a:t>
            </a:r>
            <a:br>
              <a:rPr lang="en-US" dirty="0" smtClean="0"/>
            </a:br>
            <a:r>
              <a:rPr lang="en-US" dirty="0" smtClean="0"/>
              <a:t>Grid Search for best estimators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066800"/>
            <a:ext cx="7251699" cy="5397500"/>
          </a:xfrm>
        </p:spPr>
        <p:txBody>
          <a:bodyPr>
            <a:no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/>
              <a:t>Grid search </a:t>
            </a:r>
            <a:r>
              <a:rPr lang="en-US" sz="2400" dirty="0" err="1" smtClean="0"/>
              <a:t>RandomForestRegressor</a:t>
            </a:r>
            <a:endParaRPr lang="en-US" sz="24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Fitting </a:t>
            </a:r>
            <a:r>
              <a:rPr lang="en-US" sz="2400" dirty="0"/>
              <a:t>3 folds for each of 324 candidates, </a:t>
            </a:r>
            <a:r>
              <a:rPr lang="en-US" sz="2400" dirty="0" err="1"/>
              <a:t>totalling</a:t>
            </a:r>
            <a:r>
              <a:rPr lang="en-US" sz="2400" dirty="0"/>
              <a:t> 972 </a:t>
            </a:r>
            <a:r>
              <a:rPr lang="en-US" sz="2400" dirty="0" smtClean="0"/>
              <a:t>Done  </a:t>
            </a:r>
            <a:r>
              <a:rPr lang="en-US" sz="2400" dirty="0"/>
              <a:t>52 tasks      | elapsed:    </a:t>
            </a:r>
            <a:r>
              <a:rPr lang="en-US" sz="2400" dirty="0" smtClean="0"/>
              <a:t>2.1s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352 tasks      | elapsed:   </a:t>
            </a:r>
            <a:r>
              <a:rPr lang="en-US" sz="2400" dirty="0" smtClean="0"/>
              <a:t>14.0s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657 tasks      | elapsed:   </a:t>
            </a:r>
            <a:r>
              <a:rPr lang="en-US" sz="2400" dirty="0" smtClean="0"/>
              <a:t>28.2s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972 out of 972 | elapsed:   45.5s </a:t>
            </a:r>
            <a:r>
              <a:rPr lang="en-US" sz="2400" dirty="0" smtClean="0"/>
              <a:t>finished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/>
              <a:t>Grid search </a:t>
            </a:r>
            <a:r>
              <a:rPr lang="en-US" sz="2400" dirty="0" err="1" smtClean="0"/>
              <a:t>GradientBoostingRegressor</a:t>
            </a:r>
            <a:endParaRPr lang="en-US" sz="24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Fitting </a:t>
            </a:r>
            <a:r>
              <a:rPr lang="en-US" sz="2400" dirty="0"/>
              <a:t>3 folds for each of 96 candidates, </a:t>
            </a:r>
            <a:r>
              <a:rPr lang="en-US" sz="2400" dirty="0" err="1"/>
              <a:t>totalling</a:t>
            </a:r>
            <a:r>
              <a:rPr lang="en-US" sz="2400" dirty="0"/>
              <a:t> 288 </a:t>
            </a:r>
            <a:r>
              <a:rPr lang="en-US" sz="2400" dirty="0" smtClean="0"/>
              <a:t>Done  </a:t>
            </a:r>
            <a:r>
              <a:rPr lang="en-US" sz="2400" dirty="0"/>
              <a:t>34 tasks      | elapsed:    </a:t>
            </a:r>
            <a:r>
              <a:rPr lang="en-US" sz="2400" dirty="0" smtClean="0"/>
              <a:t>6.0s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184 tasks      | elapsed:   </a:t>
            </a:r>
            <a:r>
              <a:rPr lang="en-US" sz="2400" dirty="0" smtClean="0"/>
              <a:t>44.4s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288 out of 288 | elapsed:  1.2min finished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1" y="1"/>
            <a:ext cx="5232400" cy="3311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1" y="3311737"/>
            <a:ext cx="5232399" cy="35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38200"/>
          </a:xfrm>
        </p:spPr>
        <p:txBody>
          <a:bodyPr/>
          <a:lstStyle/>
          <a:p>
            <a:r>
              <a:rPr lang="en-US" dirty="0" smtClean="0"/>
              <a:t>Final Model: Gradient boosting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12191999" cy="3213100"/>
          </a:xfrm>
        </p:spPr>
        <p:txBody>
          <a:bodyPr>
            <a:normAutofit/>
          </a:bodyPr>
          <a:lstStyle/>
          <a:p>
            <a:r>
              <a:rPr lang="en-US" dirty="0" err="1"/>
              <a:t>GradientBoostingRegressor</a:t>
            </a:r>
            <a:r>
              <a:rPr lang="en-US" dirty="0"/>
              <a:t> Train CV | MSE: 0.007 | R2: </a:t>
            </a:r>
            <a:r>
              <a:rPr lang="en-US" dirty="0" smtClean="0"/>
              <a:t>0.919</a:t>
            </a:r>
          </a:p>
          <a:p>
            <a:r>
              <a:rPr lang="en-US" dirty="0" err="1" smtClean="0"/>
              <a:t>RandomForestRegressor</a:t>
            </a:r>
            <a:r>
              <a:rPr lang="en-US" dirty="0" smtClean="0"/>
              <a:t> </a:t>
            </a:r>
            <a:r>
              <a:rPr lang="en-US" dirty="0"/>
              <a:t>Train CV | MSE: 0.007 | R2: </a:t>
            </a:r>
            <a:r>
              <a:rPr lang="en-US" dirty="0" smtClean="0"/>
              <a:t>0.914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MSE: </a:t>
            </a:r>
            <a:r>
              <a:rPr lang="en-US" dirty="0" smtClean="0"/>
              <a:t>0.00806594315088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R2: </a:t>
            </a:r>
            <a:r>
              <a:rPr lang="en-US" dirty="0" smtClean="0"/>
              <a:t>0.90601555473</a:t>
            </a:r>
          </a:p>
          <a:p>
            <a:r>
              <a:rPr lang="en-US" dirty="0" smtClean="0"/>
              <a:t>Random </a:t>
            </a:r>
            <a:r>
              <a:rPr lang="en-US" dirty="0"/>
              <a:t>Forest Test MSE: </a:t>
            </a:r>
            <a:r>
              <a:rPr lang="en-US" dirty="0" smtClean="0"/>
              <a:t>0.00834159580026</a:t>
            </a:r>
          </a:p>
          <a:p>
            <a:r>
              <a:rPr lang="en-US" dirty="0" smtClean="0"/>
              <a:t>Random </a:t>
            </a:r>
            <a:r>
              <a:rPr lang="en-US" dirty="0"/>
              <a:t>Forest Test R2: </a:t>
            </a:r>
            <a:r>
              <a:rPr lang="en-US" dirty="0" smtClean="0"/>
              <a:t>0.900919571981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MSE: </a:t>
            </a:r>
            <a:r>
              <a:rPr lang="en-US" dirty="0" smtClean="0"/>
              <a:t>0.00806594315088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R2: 0.90601555473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1" y="4445000"/>
            <a:ext cx="1173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/>
              <a:t>GradientBoostingRegressor</a:t>
            </a:r>
            <a:r>
              <a:rPr lang="en-US" dirty="0"/>
              <a:t> best estimator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GradientBoostingRegressor</a:t>
            </a:r>
            <a:r>
              <a:rPr lang="en-US" dirty="0" smtClean="0"/>
              <a:t>(alpha=0.9</a:t>
            </a:r>
            <a:r>
              <a:rPr lang="en-US" dirty="0"/>
              <a:t>, criterion='</a:t>
            </a:r>
            <a:r>
              <a:rPr lang="en-US" dirty="0" err="1"/>
              <a:t>friedman_mse</a:t>
            </a:r>
            <a:r>
              <a:rPr lang="en-US" dirty="0"/>
              <a:t>', </a:t>
            </a:r>
            <a:r>
              <a:rPr lang="en-US" dirty="0" err="1"/>
              <a:t>init</a:t>
            </a:r>
            <a:r>
              <a:rPr lang="en-US" dirty="0"/>
              <a:t>=None, </a:t>
            </a:r>
            <a:r>
              <a:rPr lang="en-US" dirty="0" smtClean="0"/>
              <a:t> </a:t>
            </a:r>
            <a:r>
              <a:rPr lang="en-US" dirty="0" err="1"/>
              <a:t>learning_rate</a:t>
            </a:r>
            <a:r>
              <a:rPr lang="en-US" dirty="0"/>
              <a:t>=0.02, loss='ls', </a:t>
            </a:r>
            <a:r>
              <a:rPr lang="en-US" dirty="0" err="1"/>
              <a:t>max_depth</a:t>
            </a:r>
            <a:r>
              <a:rPr lang="en-US" dirty="0"/>
              <a:t>=6, </a:t>
            </a:r>
            <a:r>
              <a:rPr lang="en-US" dirty="0" smtClean="0"/>
              <a:t>	</a:t>
            </a:r>
            <a:r>
              <a:rPr lang="en-US" dirty="0" err="1" smtClean="0"/>
              <a:t>max_features</a:t>
            </a:r>
            <a:r>
              <a:rPr lang="en-US" dirty="0" smtClean="0"/>
              <a:t>=0.3, </a:t>
            </a:r>
            <a:r>
              <a:rPr lang="en-US" dirty="0" err="1" smtClean="0"/>
              <a:t>max_leaf_nodes</a:t>
            </a:r>
            <a:r>
              <a:rPr lang="en-US" dirty="0" smtClean="0"/>
              <a:t>=None</a:t>
            </a:r>
            <a:r>
              <a:rPr lang="en-US" dirty="0"/>
              <a:t>, </a:t>
            </a:r>
            <a:r>
              <a:rPr lang="en-US" dirty="0" err="1" smtClean="0"/>
              <a:t>min_impurity_split</a:t>
            </a:r>
            <a:r>
              <a:rPr lang="en-US" dirty="0" smtClean="0"/>
              <a:t>=1e-07, </a:t>
            </a:r>
            <a:r>
              <a:rPr lang="en-US" dirty="0" err="1" smtClean="0"/>
              <a:t>min_samples_leaf</a:t>
            </a:r>
            <a:r>
              <a:rPr lang="en-US" dirty="0" smtClean="0"/>
              <a:t>=5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=2,             </a:t>
            </a:r>
            <a:r>
              <a:rPr lang="en-US" dirty="0" smtClean="0"/>
              <a:t>	</a:t>
            </a:r>
            <a:r>
              <a:rPr lang="en-US" dirty="0" err="1" smtClean="0"/>
              <a:t>min_weight_fraction_leaf</a:t>
            </a:r>
            <a:r>
              <a:rPr lang="en-US" dirty="0" smtClean="0"/>
              <a:t>=0.0</a:t>
            </a:r>
            <a:r>
              <a:rPr lang="en-US" dirty="0"/>
              <a:t>, </a:t>
            </a:r>
            <a:r>
              <a:rPr lang="en-US" dirty="0" err="1" smtClean="0"/>
              <a:t>n_estimators</a:t>
            </a:r>
            <a:r>
              <a:rPr lang="en-US" dirty="0" smtClean="0"/>
              <a:t>=500, presort</a:t>
            </a:r>
            <a:r>
              <a:rPr lang="en-US" dirty="0"/>
              <a:t>='auto', </a:t>
            </a:r>
            <a:r>
              <a:rPr lang="en-US" dirty="0" err="1"/>
              <a:t>random_state</a:t>
            </a:r>
            <a:r>
              <a:rPr lang="en-US" dirty="0"/>
              <a:t>=1, subsample=1.0, verbose=0,             </a:t>
            </a:r>
            <a:r>
              <a:rPr lang="en-US" dirty="0" smtClean="0"/>
              <a:t>	</a:t>
            </a:r>
            <a:r>
              <a:rPr lang="en-US" dirty="0" err="1" smtClean="0"/>
              <a:t>warm_start</a:t>
            </a:r>
            <a:r>
              <a:rPr lang="en-US" dirty="0" smtClean="0"/>
              <a:t>=False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57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2800"/>
          </a:xfrm>
        </p:spPr>
        <p:txBody>
          <a:bodyPr/>
          <a:lstStyle/>
          <a:p>
            <a:r>
              <a:rPr lang="en-US" dirty="0" smtClean="0"/>
              <a:t>Gradient boosting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138"/>
            <a:ext cx="5562600" cy="56308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27138"/>
            <a:ext cx="6629400" cy="56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0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76201"/>
            <a:ext cx="10131425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1" y="1143000"/>
            <a:ext cx="5003799" cy="5715000"/>
          </a:xfrm>
        </p:spPr>
        <p:txBody>
          <a:bodyPr>
            <a:noAutofit/>
          </a:bodyPr>
          <a:lstStyle/>
          <a:p>
            <a:r>
              <a:rPr lang="mr-IN" sz="1200" dirty="0" err="1">
                <a:latin typeface="Mangal" charset="0"/>
                <a:ea typeface="Mangal" charset="0"/>
                <a:cs typeface="Mangal" charset="0"/>
              </a:rPr>
              <a:t>Date</a:t>
            </a:r>
            <a:r>
              <a:rPr lang="mr-IN" sz="1200" dirty="0">
                <a:latin typeface="Mangal" charset="0"/>
                <a:ea typeface="Mangal" charset="0"/>
                <a:cs typeface="Mangal" charset="0"/>
              </a:rPr>
              <a:t>        </a:t>
            </a:r>
            <a:r>
              <a:rPr lang="mr-IN" sz="1200" dirty="0" err="1">
                <a:latin typeface="Mangal" charset="0"/>
                <a:ea typeface="Mangal" charset="0"/>
                <a:cs typeface="Mangal" charset="0"/>
              </a:rPr>
              <a:t>Square-Foot</a:t>
            </a:r>
            <a:r>
              <a:rPr lang="mr-IN" sz="1200" dirty="0">
                <a:latin typeface="Mangal" charset="0"/>
                <a:ea typeface="Mangal" charset="0"/>
                <a:cs typeface="Mangal" charset="0"/>
              </a:rPr>
              <a:t>     </a:t>
            </a:r>
            <a:r>
              <a:rPr lang="mr-IN" sz="1200" dirty="0" err="1">
                <a:latin typeface="Mangal" charset="0"/>
                <a:ea typeface="Mangal" charset="0"/>
                <a:cs typeface="Mangal" charset="0"/>
              </a:rPr>
              <a:t>Sale-price</a:t>
            </a:r>
            <a:r>
              <a:rPr lang="mr-IN" sz="1200" dirty="0">
                <a:latin typeface="Mangal" charset="0"/>
                <a:ea typeface="Mangal" charset="0"/>
                <a:cs typeface="Mangal" charset="0"/>
              </a:rPr>
              <a:t>    </a:t>
            </a:r>
            <a:r>
              <a:rPr lang="mr-IN" sz="1200" dirty="0" err="1">
                <a:latin typeface="Mangal" charset="0"/>
                <a:ea typeface="Mangal" charset="0"/>
                <a:cs typeface="Mangal" charset="0"/>
              </a:rPr>
              <a:t>Predicted</a:t>
            </a:r>
            <a:r>
              <a:rPr lang="mr-IN" sz="1200" dirty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mr-IN" sz="1200" dirty="0" err="1" smtClean="0">
                <a:latin typeface="Mangal" charset="0"/>
                <a:ea typeface="Mangal" charset="0"/>
                <a:cs typeface="Mangal" charset="0"/>
              </a:rPr>
              <a:t>price</a:t>
            </a:r>
            <a:endParaRPr lang="en-US" sz="1200" dirty="0" smtClean="0">
              <a:latin typeface="Mangal" charset="0"/>
              <a:ea typeface="Mangal" charset="0"/>
              <a:cs typeface="Mangal" charset="0"/>
            </a:endParaRPr>
          </a:p>
          <a:p>
            <a:r>
              <a:rPr lang="mr-IN" sz="1200" dirty="0" smtClean="0"/>
              <a:t>2016-08-16       </a:t>
            </a:r>
            <a:r>
              <a:rPr lang="mr-IN" sz="1200" dirty="0"/>
              <a:t>1050       </a:t>
            </a:r>
            <a:r>
              <a:rPr lang="mr-IN" sz="1200" dirty="0" smtClean="0"/>
              <a:t>980</a:t>
            </a:r>
            <a:r>
              <a:rPr lang="en-US" sz="1200" dirty="0" smtClean="0"/>
              <a:t>,</a:t>
            </a:r>
            <a:r>
              <a:rPr lang="mr-IN" sz="1200" dirty="0" smtClean="0"/>
              <a:t>000      1</a:t>
            </a:r>
            <a:r>
              <a:rPr lang="en-US" sz="1200" dirty="0" smtClean="0"/>
              <a:t>,</a:t>
            </a:r>
            <a:r>
              <a:rPr lang="mr-IN" sz="1200" dirty="0" smtClean="0"/>
              <a:t>167</a:t>
            </a:r>
            <a:r>
              <a:rPr lang="en-US" sz="1200" dirty="0" smtClean="0"/>
              <a:t>,</a:t>
            </a:r>
            <a:r>
              <a:rPr lang="mr-IN" sz="1200" dirty="0" smtClean="0"/>
              <a:t>352.68</a:t>
            </a:r>
            <a:endParaRPr lang="en-US" sz="1200" dirty="0" smtClean="0"/>
          </a:p>
          <a:p>
            <a:r>
              <a:rPr lang="mr-IN" sz="1200" dirty="0" smtClean="0"/>
              <a:t>2016-08-16       </a:t>
            </a:r>
            <a:r>
              <a:rPr lang="mr-IN" sz="1200" dirty="0"/>
              <a:t>1312       </a:t>
            </a:r>
            <a:r>
              <a:rPr lang="mr-IN" sz="1200" dirty="0" smtClean="0"/>
              <a:t>850</a:t>
            </a:r>
            <a:r>
              <a:rPr lang="en-US" sz="1200" dirty="0" smtClean="0"/>
              <a:t>,</a:t>
            </a:r>
            <a:r>
              <a:rPr lang="mr-IN" sz="1200" dirty="0" smtClean="0"/>
              <a:t>000      </a:t>
            </a:r>
            <a:r>
              <a:rPr lang="en-US" sz="1200" dirty="0" smtClean="0"/>
              <a:t> </a:t>
            </a:r>
            <a:r>
              <a:rPr lang="mr-IN" sz="1200" dirty="0" smtClean="0"/>
              <a:t> 763</a:t>
            </a:r>
            <a:r>
              <a:rPr lang="en-US" sz="1200" dirty="0" smtClean="0"/>
              <a:t>,</a:t>
            </a:r>
            <a:r>
              <a:rPr lang="mr-IN" sz="1200" dirty="0" smtClean="0"/>
              <a:t>698.09</a:t>
            </a:r>
            <a:endParaRPr lang="en-US" sz="1200" dirty="0" smtClean="0"/>
          </a:p>
          <a:p>
            <a:r>
              <a:rPr lang="mr-IN" sz="1200" dirty="0" smtClean="0"/>
              <a:t>2016-08-16       </a:t>
            </a:r>
            <a:r>
              <a:rPr lang="mr-IN" sz="1200" dirty="0"/>
              <a:t>700       </a:t>
            </a:r>
            <a:r>
              <a:rPr lang="en-US" sz="1200" dirty="0" smtClean="0"/>
              <a:t>  </a:t>
            </a:r>
            <a:r>
              <a:rPr lang="mr-IN" sz="1200" dirty="0" smtClean="0"/>
              <a:t>917</a:t>
            </a:r>
            <a:r>
              <a:rPr lang="en-US" sz="1200" dirty="0" smtClean="0"/>
              <a:t>,</a:t>
            </a:r>
            <a:r>
              <a:rPr lang="mr-IN" sz="1200" dirty="0" smtClean="0"/>
              <a:t>500      </a:t>
            </a:r>
            <a:r>
              <a:rPr lang="en-US" sz="1200" dirty="0" smtClean="0"/>
              <a:t> </a:t>
            </a:r>
            <a:r>
              <a:rPr lang="mr-IN" sz="1200" dirty="0" smtClean="0"/>
              <a:t> 885</a:t>
            </a:r>
            <a:r>
              <a:rPr lang="en-US" sz="1200" dirty="0" smtClean="0"/>
              <a:t>,</a:t>
            </a:r>
            <a:r>
              <a:rPr lang="mr-IN" sz="1200" dirty="0" smtClean="0"/>
              <a:t>745.47</a:t>
            </a:r>
            <a:endParaRPr lang="en-US" sz="1200" dirty="0" smtClean="0"/>
          </a:p>
          <a:p>
            <a:r>
              <a:rPr lang="mr-IN" sz="1200" dirty="0" smtClean="0"/>
              <a:t>2016-08-16       </a:t>
            </a:r>
            <a:r>
              <a:rPr lang="mr-IN" sz="1200" dirty="0"/>
              <a:t>760       </a:t>
            </a:r>
            <a:r>
              <a:rPr lang="en-US" sz="1200" dirty="0" smtClean="0"/>
              <a:t>  </a:t>
            </a:r>
            <a:r>
              <a:rPr lang="mr-IN" sz="1200" dirty="0" smtClean="0"/>
              <a:t>670</a:t>
            </a:r>
            <a:r>
              <a:rPr lang="en-US" sz="1200" dirty="0" smtClean="0"/>
              <a:t>,</a:t>
            </a:r>
            <a:r>
              <a:rPr lang="mr-IN" sz="1200" dirty="0" smtClean="0"/>
              <a:t>000       </a:t>
            </a:r>
            <a:r>
              <a:rPr lang="en-US" sz="1200" dirty="0" smtClean="0"/>
              <a:t> </a:t>
            </a:r>
            <a:r>
              <a:rPr lang="mr-IN" sz="1200" dirty="0" smtClean="0"/>
              <a:t>634</a:t>
            </a:r>
            <a:r>
              <a:rPr lang="en-US" sz="1200" dirty="0" smtClean="0"/>
              <a:t>,</a:t>
            </a:r>
            <a:r>
              <a:rPr lang="mr-IN" sz="1200" dirty="0" smtClean="0"/>
              <a:t>854.98</a:t>
            </a:r>
            <a:endParaRPr lang="en-US" sz="1200" dirty="0" smtClean="0"/>
          </a:p>
          <a:p>
            <a:r>
              <a:rPr lang="mr-IN" sz="1200" dirty="0" smtClean="0"/>
              <a:t>2016-08-16       </a:t>
            </a:r>
            <a:r>
              <a:rPr lang="mr-IN" sz="1200" dirty="0"/>
              <a:t>4617     </a:t>
            </a:r>
            <a:r>
              <a:rPr lang="en-US" sz="1200" dirty="0" smtClean="0"/>
              <a:t> </a:t>
            </a:r>
            <a:r>
              <a:rPr lang="mr-IN" sz="1200" dirty="0" smtClean="0"/>
              <a:t>9</a:t>
            </a:r>
            <a:r>
              <a:rPr lang="en-US" sz="1200" dirty="0" smtClean="0"/>
              <a:t>,</a:t>
            </a:r>
            <a:r>
              <a:rPr lang="mr-IN" sz="1200" dirty="0" smtClean="0"/>
              <a:t>750</a:t>
            </a:r>
            <a:r>
              <a:rPr lang="en-US" sz="1200" dirty="0"/>
              <a:t>,</a:t>
            </a:r>
            <a:r>
              <a:rPr lang="mr-IN" sz="1200" dirty="0" smtClean="0"/>
              <a:t>000     5</a:t>
            </a:r>
            <a:r>
              <a:rPr lang="en-US" sz="1200" dirty="0" smtClean="0"/>
              <a:t>,</a:t>
            </a:r>
            <a:r>
              <a:rPr lang="mr-IN" sz="1200" dirty="0" smtClean="0"/>
              <a:t>233</a:t>
            </a:r>
            <a:r>
              <a:rPr lang="en-US" sz="1200" dirty="0" smtClean="0"/>
              <a:t>,</a:t>
            </a:r>
            <a:r>
              <a:rPr lang="mr-IN" sz="1200" dirty="0" smtClean="0"/>
              <a:t>383.73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550       </a:t>
            </a:r>
            <a:r>
              <a:rPr lang="en-US" sz="1200" dirty="0" smtClean="0"/>
              <a:t>  </a:t>
            </a:r>
            <a:r>
              <a:rPr lang="mr-IN" sz="1200" dirty="0" smtClean="0"/>
              <a:t>699</a:t>
            </a:r>
            <a:r>
              <a:rPr lang="en-US" sz="1200" dirty="0" smtClean="0"/>
              <a:t>,</a:t>
            </a:r>
            <a:r>
              <a:rPr lang="mr-IN" sz="1200" dirty="0" smtClean="0"/>
              <a:t>000       800</a:t>
            </a:r>
            <a:r>
              <a:rPr lang="en-US" sz="1200" dirty="0" smtClean="0"/>
              <a:t>,</a:t>
            </a:r>
            <a:r>
              <a:rPr lang="mr-IN" sz="1200" dirty="0" smtClean="0"/>
              <a:t>931.58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527       </a:t>
            </a:r>
            <a:r>
              <a:rPr lang="en-US" sz="1200" dirty="0" smtClean="0"/>
              <a:t>  </a:t>
            </a:r>
            <a:r>
              <a:rPr lang="mr-IN" sz="1200" dirty="0" smtClean="0"/>
              <a:t>385</a:t>
            </a:r>
            <a:r>
              <a:rPr lang="en-US" sz="1200" dirty="0" smtClean="0"/>
              <a:t>,</a:t>
            </a:r>
            <a:r>
              <a:rPr lang="mr-IN" sz="1200" dirty="0" smtClean="0"/>
              <a:t>000       326</a:t>
            </a:r>
            <a:r>
              <a:rPr lang="en-US" sz="1200" dirty="0" smtClean="0"/>
              <a:t>,</a:t>
            </a:r>
            <a:r>
              <a:rPr lang="mr-IN" sz="1200" dirty="0" smtClean="0"/>
              <a:t>196.34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1000       </a:t>
            </a:r>
            <a:r>
              <a:rPr lang="mr-IN" sz="1200" dirty="0" smtClean="0"/>
              <a:t>775</a:t>
            </a:r>
            <a:r>
              <a:rPr lang="en-US" sz="1200" dirty="0" smtClean="0"/>
              <a:t>,</a:t>
            </a:r>
            <a:r>
              <a:rPr lang="mr-IN" sz="1200" dirty="0" smtClean="0"/>
              <a:t>000       691</a:t>
            </a:r>
            <a:r>
              <a:rPr lang="en-US" sz="1200" dirty="0" smtClean="0"/>
              <a:t>,</a:t>
            </a:r>
            <a:r>
              <a:rPr lang="mr-IN" sz="1200" dirty="0" smtClean="0"/>
              <a:t>178.71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1210    </a:t>
            </a:r>
            <a:r>
              <a:rPr lang="mr-IN" sz="1200" dirty="0" smtClean="0"/>
              <a:t> 1</a:t>
            </a:r>
            <a:r>
              <a:rPr lang="en-US" sz="1200" dirty="0" smtClean="0"/>
              <a:t>,</a:t>
            </a:r>
            <a:r>
              <a:rPr lang="mr-IN" sz="1200" dirty="0" smtClean="0"/>
              <a:t>050</a:t>
            </a:r>
            <a:r>
              <a:rPr lang="en-US" sz="1200" dirty="0" smtClean="0"/>
              <a:t>,</a:t>
            </a:r>
            <a:r>
              <a:rPr lang="mr-IN" sz="1200" dirty="0" smtClean="0"/>
              <a:t>000       950</a:t>
            </a:r>
            <a:r>
              <a:rPr lang="en-US" sz="1200" dirty="0" smtClean="0"/>
              <a:t>,</a:t>
            </a:r>
            <a:r>
              <a:rPr lang="mr-IN" sz="1200" dirty="0" smtClean="0"/>
              <a:t>538.13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975       </a:t>
            </a:r>
            <a:r>
              <a:rPr lang="en-US" sz="1200" dirty="0" smtClean="0"/>
              <a:t>   </a:t>
            </a:r>
            <a:r>
              <a:rPr lang="mr-IN" sz="1200" dirty="0" smtClean="0"/>
              <a:t>790</a:t>
            </a:r>
            <a:r>
              <a:rPr lang="en-US" sz="1200" dirty="0" smtClean="0"/>
              <a:t>,</a:t>
            </a:r>
            <a:r>
              <a:rPr lang="mr-IN" sz="1200" dirty="0" smtClean="0"/>
              <a:t>000      </a:t>
            </a:r>
            <a:r>
              <a:rPr lang="en-US" sz="1200" dirty="0" smtClean="0"/>
              <a:t> </a:t>
            </a:r>
            <a:r>
              <a:rPr lang="mr-IN" sz="1200" dirty="0" smtClean="0"/>
              <a:t>704</a:t>
            </a:r>
            <a:r>
              <a:rPr lang="en-US" sz="1200" dirty="0" smtClean="0"/>
              <a:t>,</a:t>
            </a:r>
            <a:r>
              <a:rPr lang="mr-IN" sz="1200" dirty="0" smtClean="0"/>
              <a:t>674.36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1140     </a:t>
            </a:r>
            <a:r>
              <a:rPr lang="mr-IN" sz="1200" dirty="0" smtClean="0"/>
              <a:t>1</a:t>
            </a:r>
            <a:r>
              <a:rPr lang="en-US" sz="1200" dirty="0" smtClean="0"/>
              <a:t>,</a:t>
            </a:r>
            <a:r>
              <a:rPr lang="mr-IN" sz="1200" dirty="0" smtClean="0"/>
              <a:t>100</a:t>
            </a:r>
            <a:r>
              <a:rPr lang="en-US" sz="1200" dirty="0" smtClean="0"/>
              <a:t>,</a:t>
            </a:r>
            <a:r>
              <a:rPr lang="mr-IN" sz="1200" dirty="0" smtClean="0"/>
              <a:t>000     </a:t>
            </a:r>
            <a:r>
              <a:rPr lang="en-US" sz="1200" dirty="0" smtClean="0"/>
              <a:t> </a:t>
            </a:r>
            <a:r>
              <a:rPr lang="mr-IN" sz="1200" dirty="0" smtClean="0"/>
              <a:t>1</a:t>
            </a:r>
            <a:r>
              <a:rPr lang="en-US" sz="1200" dirty="0" smtClean="0"/>
              <a:t>,</a:t>
            </a:r>
            <a:r>
              <a:rPr lang="mr-IN" sz="1200" dirty="0" smtClean="0"/>
              <a:t>256</a:t>
            </a:r>
            <a:r>
              <a:rPr lang="en-US" sz="1200" dirty="0" smtClean="0"/>
              <a:t>,</a:t>
            </a:r>
            <a:r>
              <a:rPr lang="mr-IN" sz="1200" dirty="0" smtClean="0"/>
              <a:t>932.34</a:t>
            </a:r>
            <a:endParaRPr lang="en-US" sz="1200" dirty="0" smtClean="0"/>
          </a:p>
          <a:p>
            <a:r>
              <a:rPr lang="mr-IN" sz="1200" dirty="0" smtClean="0"/>
              <a:t>2016-08-18       </a:t>
            </a:r>
            <a:r>
              <a:rPr lang="mr-IN" sz="1200" dirty="0"/>
              <a:t>1290       </a:t>
            </a:r>
            <a:r>
              <a:rPr lang="mr-IN" sz="1200" dirty="0" smtClean="0"/>
              <a:t>755</a:t>
            </a:r>
            <a:r>
              <a:rPr lang="en-US" sz="1200" dirty="0" smtClean="0"/>
              <a:t>,</a:t>
            </a:r>
            <a:r>
              <a:rPr lang="mr-IN" sz="1200" dirty="0" smtClean="0"/>
              <a:t>000       781</a:t>
            </a:r>
            <a:r>
              <a:rPr lang="en-US" sz="1200" dirty="0" smtClean="0"/>
              <a:t>,</a:t>
            </a:r>
            <a:r>
              <a:rPr lang="mr-IN" sz="1200" dirty="0" smtClean="0"/>
              <a:t>256.91</a:t>
            </a:r>
            <a:endParaRPr lang="en-US" sz="1200" dirty="0" smtClean="0"/>
          </a:p>
          <a:p>
            <a:r>
              <a:rPr lang="mr-IN" sz="1200" dirty="0" smtClean="0"/>
              <a:t>2016-08-18       </a:t>
            </a:r>
            <a:r>
              <a:rPr lang="mr-IN" sz="1200" dirty="0"/>
              <a:t>1841     </a:t>
            </a:r>
            <a:r>
              <a:rPr lang="mr-IN" sz="1200" dirty="0" smtClean="0"/>
              <a:t>1</a:t>
            </a:r>
            <a:r>
              <a:rPr lang="en-US" sz="1200" dirty="0" smtClean="0"/>
              <a:t>,</a:t>
            </a:r>
            <a:r>
              <a:rPr lang="mr-IN" sz="1200" dirty="0" smtClean="0"/>
              <a:t>850</a:t>
            </a:r>
            <a:r>
              <a:rPr lang="en-US" sz="1200" dirty="0" smtClean="0"/>
              <a:t>,</a:t>
            </a:r>
            <a:r>
              <a:rPr lang="mr-IN" sz="1200" dirty="0" smtClean="0"/>
              <a:t>000     </a:t>
            </a:r>
            <a:r>
              <a:rPr lang="en-US" sz="1200" dirty="0" smtClean="0"/>
              <a:t> </a:t>
            </a:r>
            <a:r>
              <a:rPr lang="mr-IN" sz="1200" dirty="0" smtClean="0"/>
              <a:t>1</a:t>
            </a:r>
            <a:r>
              <a:rPr lang="en-US" sz="1200" dirty="0" smtClean="0"/>
              <a:t>,</a:t>
            </a:r>
            <a:r>
              <a:rPr lang="mr-IN" sz="1200" dirty="0" smtClean="0"/>
              <a:t>955</a:t>
            </a:r>
            <a:r>
              <a:rPr lang="en-US" sz="1200" dirty="0" smtClean="0"/>
              <a:t>,</a:t>
            </a:r>
            <a:r>
              <a:rPr lang="mr-IN" sz="1200" dirty="0" smtClean="0"/>
              <a:t>437.64</a:t>
            </a:r>
            <a:endParaRPr lang="en-US" sz="1200" dirty="0" smtClean="0"/>
          </a:p>
          <a:p>
            <a:r>
              <a:rPr lang="mr-IN" sz="1200" dirty="0" smtClean="0"/>
              <a:t>2016-08-18       </a:t>
            </a:r>
            <a:r>
              <a:rPr lang="mr-IN" sz="1200" dirty="0"/>
              <a:t>1350    </a:t>
            </a:r>
            <a:r>
              <a:rPr lang="mr-IN" sz="1200" dirty="0" smtClean="0"/>
              <a:t> 1</a:t>
            </a:r>
            <a:r>
              <a:rPr lang="en-US" sz="1200" dirty="0" smtClean="0"/>
              <a:t>,</a:t>
            </a:r>
            <a:r>
              <a:rPr lang="mr-IN" sz="1200" dirty="0" smtClean="0"/>
              <a:t>475</a:t>
            </a:r>
            <a:r>
              <a:rPr lang="en-US" sz="1200" dirty="0" smtClean="0"/>
              <a:t>,</a:t>
            </a:r>
            <a:r>
              <a:rPr lang="mr-IN" sz="1200" dirty="0" smtClean="0"/>
              <a:t>000      1</a:t>
            </a:r>
            <a:r>
              <a:rPr lang="en-US" sz="1200" dirty="0" smtClean="0"/>
              <a:t>,</a:t>
            </a:r>
            <a:r>
              <a:rPr lang="mr-IN" sz="1200" dirty="0" smtClean="0"/>
              <a:t>450</a:t>
            </a:r>
            <a:r>
              <a:rPr lang="en-US" sz="1200" dirty="0" smtClean="0"/>
              <a:t>,</a:t>
            </a:r>
            <a:r>
              <a:rPr lang="mr-IN" sz="1200" dirty="0" smtClean="0"/>
              <a:t>500.51</a:t>
            </a:r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31" y="0"/>
            <a:ext cx="6754459" cy="58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6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1" y="609601"/>
            <a:ext cx="6578599" cy="889000"/>
          </a:xfrm>
        </p:spPr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848100"/>
            <a:ext cx="10131425" cy="22479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More data is needed: individual sales across the City, for all districts for at least 5 years. That data would allow us to analyze time series better, and the model selection through grid-search and cross-validated estimator would give us more reliable results.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4650" y="1498600"/>
            <a:ext cx="64706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set sale price </a:t>
            </a:r>
            <a:r>
              <a:rPr lang="en-US" sz="2400" dirty="0" err="1"/>
              <a:t>avg</a:t>
            </a:r>
            <a:r>
              <a:rPr lang="en-US" sz="2400" dirty="0"/>
              <a:t>:  </a:t>
            </a:r>
            <a:r>
              <a:rPr lang="en-US" sz="2400" dirty="0" smtClean="0"/>
              <a:t>			       1,642,855.04</a:t>
            </a:r>
          </a:p>
          <a:p>
            <a:r>
              <a:rPr lang="en-US" sz="2400" dirty="0" smtClean="0"/>
              <a:t>test </a:t>
            </a:r>
            <a:r>
              <a:rPr lang="en-US" sz="2400" dirty="0"/>
              <a:t>set with list price </a:t>
            </a:r>
            <a:r>
              <a:rPr lang="en-US" sz="2400" dirty="0" err="1"/>
              <a:t>avg</a:t>
            </a:r>
            <a:r>
              <a:rPr lang="en-US" sz="2400" dirty="0"/>
              <a:t>:  </a:t>
            </a:r>
            <a:r>
              <a:rPr lang="en-US" sz="2400" dirty="0" smtClean="0"/>
              <a:t>			1,655,398.35</a:t>
            </a:r>
          </a:p>
          <a:p>
            <a:r>
              <a:rPr lang="en-US" sz="2400" dirty="0" smtClean="0"/>
              <a:t>diff</a:t>
            </a:r>
            <a:r>
              <a:rPr lang="en-US" sz="2400" dirty="0"/>
              <a:t>:  </a:t>
            </a:r>
            <a:r>
              <a:rPr lang="en-US" sz="2400" dirty="0" smtClean="0"/>
              <a:t>						</a:t>
            </a:r>
            <a:r>
              <a:rPr lang="en-US" sz="3200" dirty="0" smtClean="0"/>
              <a:t>-12,543.31</a:t>
            </a:r>
          </a:p>
          <a:p>
            <a:r>
              <a:rPr lang="en-US" sz="2400" dirty="0" smtClean="0"/>
              <a:t>test </a:t>
            </a:r>
            <a:r>
              <a:rPr lang="en-US" sz="2400" dirty="0"/>
              <a:t>set without list price </a:t>
            </a:r>
            <a:r>
              <a:rPr lang="en-US" sz="2400" dirty="0" err="1"/>
              <a:t>avg</a:t>
            </a:r>
            <a:r>
              <a:rPr lang="en-US" sz="2400" dirty="0"/>
              <a:t>:  </a:t>
            </a:r>
            <a:r>
              <a:rPr lang="en-US" sz="2400" dirty="0" smtClean="0"/>
              <a:t>		1,607,460.92</a:t>
            </a:r>
          </a:p>
          <a:p>
            <a:r>
              <a:rPr lang="en-US" sz="2400" dirty="0" smtClean="0"/>
              <a:t>diff</a:t>
            </a:r>
            <a:r>
              <a:rPr lang="en-US" sz="2400" dirty="0"/>
              <a:t>:  </a:t>
            </a:r>
            <a:r>
              <a:rPr lang="en-US" sz="2400" dirty="0" smtClean="0"/>
              <a:t>						  </a:t>
            </a:r>
            <a:r>
              <a:rPr lang="en-US" sz="3200" dirty="0" smtClean="0"/>
              <a:t>35,394.12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241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5080001" cy="1270000"/>
          </a:xfrm>
        </p:spPr>
        <p:txBody>
          <a:bodyPr>
            <a:normAutofit/>
          </a:bodyPr>
          <a:lstStyle/>
          <a:p>
            <a:r>
              <a:rPr lang="en-US" dirty="0" smtClean="0"/>
              <a:t>Districts 7, 8, and 10</a:t>
            </a:r>
            <a:br>
              <a:rPr lang="en-US" dirty="0" smtClean="0"/>
            </a:br>
            <a:r>
              <a:rPr lang="en-US" sz="2000" dirty="0" smtClean="0">
                <a:latin typeface="+mn-lt"/>
              </a:rPr>
              <a:t>4339 data points, 35 features</a:t>
            </a:r>
            <a:endParaRPr lang="en-US" sz="20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1" y="526"/>
            <a:ext cx="7035799" cy="68574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1502688"/>
            <a:ext cx="21462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mr-IN" dirty="0" err="1" smtClean="0"/>
              <a:t>edroom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mr-IN" dirty="0" err="1" smtClean="0"/>
              <a:t>ath</a:t>
            </a:r>
            <a:endParaRPr lang="en-US" dirty="0"/>
          </a:p>
          <a:p>
            <a:r>
              <a:rPr lang="en-US" dirty="0" smtClean="0"/>
              <a:t>P</a:t>
            </a:r>
            <a:r>
              <a:rPr lang="mr-IN" dirty="0" err="1" smtClean="0"/>
              <a:t>arking</a:t>
            </a:r>
            <a:endParaRPr lang="en-US" dirty="0"/>
          </a:p>
          <a:p>
            <a:r>
              <a:rPr lang="en-US" dirty="0" smtClean="0"/>
              <a:t>S</a:t>
            </a:r>
            <a:r>
              <a:rPr lang="mr-IN" dirty="0" err="1" smtClean="0"/>
              <a:t>qft</a:t>
            </a:r>
            <a:endParaRPr lang="en-US" dirty="0"/>
          </a:p>
          <a:p>
            <a:r>
              <a:rPr lang="mr-IN" dirty="0" err="1" smtClean="0"/>
              <a:t>home_own_ass</a:t>
            </a:r>
            <a:endParaRPr lang="en-US" dirty="0"/>
          </a:p>
          <a:p>
            <a:r>
              <a:rPr lang="mr-IN" dirty="0" err="1" smtClean="0"/>
              <a:t>day_on_market</a:t>
            </a:r>
            <a:endParaRPr lang="en-US" dirty="0"/>
          </a:p>
          <a:p>
            <a:r>
              <a:rPr lang="mr-IN" dirty="0" err="1" smtClean="0"/>
              <a:t>single_f_h</a:t>
            </a:r>
            <a:endParaRPr lang="en-US" dirty="0"/>
          </a:p>
          <a:p>
            <a:r>
              <a:rPr lang="en-US" dirty="0" smtClean="0"/>
              <a:t>C</a:t>
            </a:r>
            <a:r>
              <a:rPr lang="mr-IN" dirty="0" err="1" smtClean="0"/>
              <a:t>ondo</a:t>
            </a:r>
            <a:endParaRPr lang="en-US" dirty="0"/>
          </a:p>
          <a:p>
            <a:r>
              <a:rPr lang="mr-IN" dirty="0" err="1" smtClean="0"/>
              <a:t>dist_no</a:t>
            </a:r>
            <a:endParaRPr lang="en-US" dirty="0"/>
          </a:p>
          <a:p>
            <a:r>
              <a:rPr lang="mr-IN" dirty="0" err="1" smtClean="0"/>
              <a:t>sold_year</a:t>
            </a:r>
            <a:endParaRPr lang="en-US" dirty="0"/>
          </a:p>
          <a:p>
            <a:r>
              <a:rPr lang="mr-IN" dirty="0" err="1" smtClean="0"/>
              <a:t>sold_month</a:t>
            </a:r>
            <a:endParaRPr lang="en-US" dirty="0"/>
          </a:p>
          <a:p>
            <a:r>
              <a:rPr lang="mr-IN" dirty="0" err="1" smtClean="0"/>
              <a:t>Bayview</a:t>
            </a:r>
            <a:r>
              <a:rPr lang="mr-IN" dirty="0" smtClean="0"/>
              <a:t> </a:t>
            </a:r>
            <a:r>
              <a:rPr lang="mr-IN" dirty="0" err="1" smtClean="0"/>
              <a:t>Heights</a:t>
            </a:r>
            <a:endParaRPr lang="en-US" dirty="0"/>
          </a:p>
          <a:p>
            <a:r>
              <a:rPr lang="mr-IN" dirty="0" err="1" smtClean="0"/>
              <a:t>Bayview</a:t>
            </a:r>
            <a:endParaRPr lang="en-US" dirty="0" smtClean="0"/>
          </a:p>
          <a:p>
            <a:r>
              <a:rPr lang="mr-IN" dirty="0" err="1" smtClean="0"/>
              <a:t>Candlestick</a:t>
            </a:r>
            <a:r>
              <a:rPr lang="mr-IN" dirty="0" smtClean="0"/>
              <a:t> </a:t>
            </a:r>
            <a:r>
              <a:rPr lang="mr-IN" dirty="0" err="1" smtClean="0"/>
              <a:t>Point</a:t>
            </a:r>
            <a:endParaRPr lang="en-US" dirty="0" smtClean="0"/>
          </a:p>
          <a:p>
            <a:r>
              <a:rPr lang="mr-IN" dirty="0" err="1" smtClean="0"/>
              <a:t>Cow</a:t>
            </a:r>
            <a:r>
              <a:rPr lang="mr-IN" dirty="0" smtClean="0"/>
              <a:t> </a:t>
            </a:r>
            <a:r>
              <a:rPr lang="mr-IN" dirty="0" err="1" smtClean="0"/>
              <a:t>Hollow</a:t>
            </a:r>
            <a:endParaRPr lang="en-US" dirty="0" smtClean="0"/>
          </a:p>
          <a:p>
            <a:r>
              <a:rPr lang="mr-IN" dirty="0" err="1" smtClean="0"/>
              <a:t>Crocker</a:t>
            </a:r>
            <a:r>
              <a:rPr lang="mr-IN" dirty="0" smtClean="0"/>
              <a:t> </a:t>
            </a:r>
            <a:r>
              <a:rPr lang="mr-IN" dirty="0" err="1" smtClean="0"/>
              <a:t>Amazon</a:t>
            </a:r>
            <a:endParaRPr lang="en-US" dirty="0" smtClean="0"/>
          </a:p>
          <a:p>
            <a:r>
              <a:rPr lang="mr-IN" dirty="0" err="1" smtClean="0"/>
              <a:t>Downtown</a:t>
            </a:r>
            <a:endParaRPr lang="en-US" dirty="0" smtClean="0"/>
          </a:p>
          <a:p>
            <a:r>
              <a:rPr lang="mr-IN" dirty="0" err="1" smtClean="0"/>
              <a:t>Excelsior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24100" y="1779687"/>
            <a:ext cx="27559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Financial </a:t>
            </a:r>
            <a:r>
              <a:rPr lang="de-DE" dirty="0" err="1" smtClean="0"/>
              <a:t>District</a:t>
            </a:r>
            <a:endParaRPr lang="de-DE" dirty="0" smtClean="0"/>
          </a:p>
          <a:p>
            <a:r>
              <a:rPr lang="de-DE" dirty="0" smtClean="0"/>
              <a:t>Hunters Point</a:t>
            </a:r>
          </a:p>
          <a:p>
            <a:r>
              <a:rPr lang="de-DE" dirty="0" smtClean="0"/>
              <a:t>Little Hollywood</a:t>
            </a:r>
          </a:p>
          <a:p>
            <a:r>
              <a:rPr lang="de-DE" dirty="0" smtClean="0"/>
              <a:t>Marina</a:t>
            </a:r>
          </a:p>
          <a:p>
            <a:r>
              <a:rPr lang="de-DE" dirty="0" smtClean="0"/>
              <a:t>Mission </a:t>
            </a:r>
            <a:r>
              <a:rPr lang="de-DE" dirty="0" err="1" smtClean="0"/>
              <a:t>Terrace</a:t>
            </a:r>
            <a:endParaRPr lang="de-DE" dirty="0" smtClean="0"/>
          </a:p>
          <a:p>
            <a:r>
              <a:rPr lang="de-DE" dirty="0" err="1" smtClean="0"/>
              <a:t>Nob</a:t>
            </a:r>
            <a:r>
              <a:rPr lang="de-DE" dirty="0" smtClean="0"/>
              <a:t> Hill</a:t>
            </a:r>
          </a:p>
          <a:p>
            <a:r>
              <a:rPr lang="de-DE" dirty="0" smtClean="0"/>
              <a:t>North Beach</a:t>
            </a:r>
          </a:p>
          <a:p>
            <a:r>
              <a:rPr lang="de-DE" dirty="0" smtClean="0"/>
              <a:t>North </a:t>
            </a:r>
            <a:r>
              <a:rPr lang="de-DE" dirty="0" err="1" smtClean="0"/>
              <a:t>Waterfront</a:t>
            </a:r>
            <a:endParaRPr lang="de-DE" dirty="0" smtClean="0"/>
          </a:p>
          <a:p>
            <a:r>
              <a:rPr lang="de-DE" dirty="0" err="1" smtClean="0"/>
              <a:t>Outer</a:t>
            </a:r>
            <a:r>
              <a:rPr lang="de-DE" dirty="0" smtClean="0"/>
              <a:t> Mission</a:t>
            </a:r>
          </a:p>
          <a:p>
            <a:r>
              <a:rPr lang="de-DE" dirty="0" smtClean="0"/>
              <a:t>Pacific Heights</a:t>
            </a:r>
          </a:p>
          <a:p>
            <a:r>
              <a:rPr lang="de-DE" dirty="0" smtClean="0"/>
              <a:t>Portola</a:t>
            </a:r>
          </a:p>
          <a:p>
            <a:r>
              <a:rPr lang="de-DE" dirty="0" err="1" smtClean="0"/>
              <a:t>Presidio</a:t>
            </a:r>
            <a:r>
              <a:rPr lang="de-DE" dirty="0" smtClean="0"/>
              <a:t> Heights</a:t>
            </a:r>
          </a:p>
          <a:p>
            <a:r>
              <a:rPr lang="de-DE" dirty="0" err="1" smtClean="0"/>
              <a:t>Russian</a:t>
            </a:r>
            <a:r>
              <a:rPr lang="de-DE" dirty="0" smtClean="0"/>
              <a:t> Hill</a:t>
            </a:r>
          </a:p>
          <a:p>
            <a:r>
              <a:rPr lang="de-DE" dirty="0" err="1" smtClean="0"/>
              <a:t>Silver</a:t>
            </a:r>
            <a:r>
              <a:rPr lang="de-DE" dirty="0" smtClean="0"/>
              <a:t> </a:t>
            </a:r>
            <a:r>
              <a:rPr lang="de-DE" dirty="0" err="1" smtClean="0"/>
              <a:t>Terrace</a:t>
            </a:r>
            <a:endParaRPr lang="de-DE" dirty="0" smtClean="0"/>
          </a:p>
          <a:p>
            <a:r>
              <a:rPr lang="de-DE" dirty="0" smtClean="0"/>
              <a:t>Telegraph Hill</a:t>
            </a:r>
          </a:p>
          <a:p>
            <a:r>
              <a:rPr lang="de-DE" dirty="0" smtClean="0"/>
              <a:t>Van </a:t>
            </a:r>
            <a:r>
              <a:rPr lang="de-DE" dirty="0"/>
              <a:t>Ness/</a:t>
            </a:r>
            <a:r>
              <a:rPr lang="de-DE" dirty="0" err="1"/>
              <a:t>Civic</a:t>
            </a:r>
            <a:r>
              <a:rPr lang="de-DE" dirty="0"/>
              <a:t> </a:t>
            </a:r>
            <a:r>
              <a:rPr lang="de-DE" dirty="0" err="1" smtClean="0"/>
              <a:t>Cente</a:t>
            </a:r>
            <a:endParaRPr lang="de-DE" dirty="0" smtClean="0"/>
          </a:p>
          <a:p>
            <a:r>
              <a:rPr lang="de-DE" dirty="0" err="1" smtClean="0"/>
              <a:t>Visitacion</a:t>
            </a:r>
            <a:r>
              <a:rPr lang="de-DE" dirty="0" smtClean="0"/>
              <a:t> Valley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76600"/>
            <a:ext cx="3616800" cy="3581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59" y="3276599"/>
            <a:ext cx="3441534" cy="35814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3276599"/>
            <a:ext cx="5549900" cy="3581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0"/>
            <a:ext cx="5549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0"/>
            <a:ext cx="6139618" cy="52197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18" y="1549400"/>
            <a:ext cx="6048708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482601"/>
            <a:ext cx="10131425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6168442" cy="52197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42" y="1638300"/>
            <a:ext cx="6023558" cy="5219700"/>
          </a:xfrm>
          <a:prstGeom prst="rect">
            <a:avLst/>
          </a:prstGeom>
        </p:spPr>
      </p:pic>
      <p:pic>
        <p:nvPicPr>
          <p:cNvPr id="11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42" y="0"/>
            <a:ext cx="6023558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29" y="393700"/>
            <a:ext cx="5425071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5990642" cy="52197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42" y="1638300"/>
            <a:ext cx="6036258" cy="5219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40816" y="3244334"/>
            <a:ext cx="2510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587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29" y="393700"/>
            <a:ext cx="5425071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40816" y="3244334"/>
            <a:ext cx="2510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7150100" cy="52197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16" y="1635655"/>
            <a:ext cx="4889500" cy="52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7081"/>
            <a:ext cx="6388099" cy="107212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Linear Regression with </a:t>
            </a:r>
            <a:r>
              <a:rPr lang="en-US" sz="2700" dirty="0"/>
              <a:t>list price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+mn-lt"/>
              </a:rPr>
              <a:t>Train </a:t>
            </a:r>
            <a:r>
              <a:rPr lang="en-US" sz="1800" dirty="0">
                <a:latin typeface="+mn-lt"/>
              </a:rPr>
              <a:t>Variance score: </a:t>
            </a:r>
            <a:r>
              <a:rPr lang="en-US" sz="1800" dirty="0" smtClean="0">
                <a:latin typeface="+mn-lt"/>
              </a:rPr>
              <a:t>0.98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Test </a:t>
            </a:r>
            <a:r>
              <a:rPr lang="en-US" sz="1800" dirty="0">
                <a:latin typeface="+mn-lt"/>
              </a:rPr>
              <a:t>Variance score: </a:t>
            </a:r>
            <a:r>
              <a:rPr lang="en-US" sz="1800" dirty="0" smtClean="0">
                <a:latin typeface="+mn-lt"/>
              </a:rPr>
              <a:t>0.96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Validation </a:t>
            </a:r>
            <a:r>
              <a:rPr lang="en-US" sz="1800" dirty="0">
                <a:latin typeface="+mn-lt"/>
              </a:rPr>
              <a:t>Variance score: 0.98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55181"/>
            <a:ext cx="7912099" cy="2761219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/>
              <a:t>model</a:t>
            </a:r>
            <a:r>
              <a:rPr lang="mr-IN" sz="1600" dirty="0"/>
              <a:t> </a:t>
            </a:r>
            <a:r>
              <a:rPr lang="mr-IN" sz="1600" dirty="0" err="1"/>
              <a:t>with</a:t>
            </a:r>
            <a:r>
              <a:rPr lang="mr-IN" sz="1600" dirty="0"/>
              <a:t> </a:t>
            </a:r>
            <a:r>
              <a:rPr lang="mr-IN" sz="1600" dirty="0" err="1"/>
              <a:t>year</a:t>
            </a:r>
            <a:r>
              <a:rPr lang="mr-IN" sz="1600" dirty="0"/>
              <a:t> </a:t>
            </a:r>
            <a:r>
              <a:rPr lang="mr-IN" sz="1600" dirty="0" err="1"/>
              <a:t>month</a:t>
            </a:r>
            <a:r>
              <a:rPr lang="mr-IN" sz="1600" dirty="0"/>
              <a:t> </a:t>
            </a:r>
            <a:r>
              <a:rPr lang="mr-IN" sz="1600" dirty="0" err="1"/>
              <a:t>columns</a:t>
            </a:r>
            <a:r>
              <a:rPr lang="mr-IN" sz="1600" dirty="0"/>
              <a:t>, </a:t>
            </a:r>
            <a:r>
              <a:rPr lang="mr-IN" sz="1600" dirty="0" err="1"/>
              <a:t>no</a:t>
            </a:r>
            <a:r>
              <a:rPr lang="mr-IN" sz="1600" dirty="0"/>
              <a:t> </a:t>
            </a:r>
            <a:r>
              <a:rPr lang="mr-IN" sz="1600" dirty="0" smtClean="0"/>
              <a:t>log10: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smtClean="0"/>
              <a:t>OLS </a:t>
            </a:r>
            <a:r>
              <a:rPr lang="mr-IN" sz="1600" dirty="0" err="1" smtClean="0"/>
              <a:t>Regression</a:t>
            </a:r>
            <a:r>
              <a:rPr lang="en-US" sz="1600" dirty="0" smtClean="0"/>
              <a:t> </a:t>
            </a:r>
            <a:r>
              <a:rPr lang="mr-IN" sz="1600" dirty="0" err="1" smtClean="0"/>
              <a:t>Results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smtClean="0"/>
              <a:t>=======================================================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Dep</a:t>
            </a:r>
            <a:r>
              <a:rPr lang="mr-IN" sz="1600" dirty="0"/>
              <a:t>. </a:t>
            </a:r>
            <a:r>
              <a:rPr lang="mr-IN" sz="1600" dirty="0" err="1"/>
              <a:t>Variable</a:t>
            </a:r>
            <a:r>
              <a:rPr lang="mr-IN" sz="1600" dirty="0"/>
              <a:t>:  </a:t>
            </a:r>
            <a:r>
              <a:rPr lang="en-US" sz="1600" dirty="0" smtClean="0"/>
              <a:t>    </a:t>
            </a:r>
            <a:r>
              <a:rPr lang="mr-IN" sz="1600" dirty="0" err="1" smtClean="0"/>
              <a:t>sale_price</a:t>
            </a:r>
            <a:r>
              <a:rPr lang="mr-IN" sz="1600" dirty="0" smtClean="0"/>
              <a:t>  </a:t>
            </a:r>
            <a:r>
              <a:rPr lang="en-US" sz="1600" dirty="0" smtClean="0"/>
              <a:t>       </a:t>
            </a:r>
            <a:r>
              <a:rPr lang="mr-IN" sz="1600" dirty="0" smtClean="0"/>
              <a:t> </a:t>
            </a:r>
            <a:r>
              <a:rPr lang="en-US" sz="1600" dirty="0" smtClean="0"/>
              <a:t>             </a:t>
            </a:r>
            <a:r>
              <a:rPr lang="mr-IN" sz="1600" dirty="0" err="1" smtClean="0"/>
              <a:t>R-squared</a:t>
            </a:r>
            <a:r>
              <a:rPr lang="mr-IN" sz="1600" dirty="0" smtClean="0"/>
              <a:t>:       </a:t>
            </a:r>
            <a:r>
              <a:rPr lang="en-US" sz="1600" dirty="0" smtClean="0"/>
              <a:t> </a:t>
            </a:r>
            <a:r>
              <a:rPr lang="mr-IN" sz="1600" dirty="0" smtClean="0"/>
              <a:t>   0.978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Model</a:t>
            </a:r>
            <a:r>
              <a:rPr lang="mr-IN" sz="1600" dirty="0"/>
              <a:t>:        </a:t>
            </a:r>
            <a:r>
              <a:rPr lang="en-US" sz="1600" dirty="0" smtClean="0"/>
              <a:t>    </a:t>
            </a:r>
            <a:r>
              <a:rPr lang="mr-IN" sz="1600" dirty="0" smtClean="0"/>
              <a:t>OLS   </a:t>
            </a:r>
            <a:r>
              <a:rPr lang="en-US" sz="1600" dirty="0" smtClean="0"/>
              <a:t>                                   </a:t>
            </a:r>
            <a:r>
              <a:rPr lang="mr-IN" sz="1600" dirty="0" err="1" smtClean="0"/>
              <a:t>Adj</a:t>
            </a:r>
            <a:r>
              <a:rPr lang="mr-IN" sz="1600" dirty="0"/>
              <a:t>. </a:t>
            </a:r>
            <a:r>
              <a:rPr lang="mr-IN" sz="1600" dirty="0" err="1"/>
              <a:t>R-squared</a:t>
            </a:r>
            <a:r>
              <a:rPr lang="mr-IN" sz="1600" dirty="0" smtClean="0"/>
              <a:t>:</a:t>
            </a:r>
            <a:r>
              <a:rPr lang="en-US" sz="1600" dirty="0" smtClean="0"/>
              <a:t> </a:t>
            </a:r>
            <a:r>
              <a:rPr lang="mr-IN" sz="1600" dirty="0" smtClean="0"/>
              <a:t>      0.978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Method</a:t>
            </a:r>
            <a:r>
              <a:rPr lang="en-US" sz="1600" dirty="0" smtClean="0"/>
              <a:t>:</a:t>
            </a:r>
            <a:r>
              <a:rPr lang="mr-IN" sz="1600" dirty="0" smtClean="0"/>
              <a:t>       </a:t>
            </a:r>
            <a:r>
              <a:rPr lang="en-US" sz="1600" dirty="0" smtClean="0"/>
              <a:t>    </a:t>
            </a:r>
            <a:r>
              <a:rPr lang="mr-IN" sz="1600" dirty="0" err="1" smtClean="0"/>
              <a:t>Least</a:t>
            </a:r>
            <a:r>
              <a:rPr lang="mr-IN" sz="1600" dirty="0" smtClean="0"/>
              <a:t> </a:t>
            </a:r>
            <a:r>
              <a:rPr lang="mr-IN" sz="1600" dirty="0" err="1"/>
              <a:t>Squares</a:t>
            </a:r>
            <a:r>
              <a:rPr lang="mr-IN" sz="1600" dirty="0"/>
              <a:t>  </a:t>
            </a:r>
            <a:r>
              <a:rPr lang="en-US" sz="1600" dirty="0" smtClean="0"/>
              <a:t>              </a:t>
            </a:r>
            <a:r>
              <a:rPr lang="mr-IN" sz="1600" dirty="0" err="1" smtClean="0"/>
              <a:t>F-statistic</a:t>
            </a:r>
            <a:r>
              <a:rPr lang="mr-IN" sz="1600" dirty="0"/>
              <a:t>:   </a:t>
            </a:r>
            <a:r>
              <a:rPr lang="mr-IN" sz="1600" dirty="0" smtClean="0"/>
              <a:t>         </a:t>
            </a:r>
            <a:r>
              <a:rPr lang="mr-IN" sz="1600" dirty="0"/>
              <a:t>5925</a:t>
            </a:r>
            <a:r>
              <a:rPr lang="mr-IN" sz="1600" dirty="0" smtClean="0"/>
              <a:t>.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Date</a:t>
            </a:r>
            <a:r>
              <a:rPr lang="mr-IN" sz="1600" dirty="0"/>
              <a:t>:     </a:t>
            </a:r>
            <a:r>
              <a:rPr lang="mr-IN" sz="1600" dirty="0" smtClean="0"/>
              <a:t>     </a:t>
            </a:r>
            <a:r>
              <a:rPr lang="en-US" sz="1600" dirty="0" smtClean="0"/>
              <a:t>   </a:t>
            </a:r>
            <a:r>
              <a:rPr lang="mr-IN" sz="1600" dirty="0" err="1" smtClean="0"/>
              <a:t>Tue</a:t>
            </a:r>
            <a:r>
              <a:rPr lang="mr-IN" sz="1600" dirty="0"/>
              <a:t>, 29 </a:t>
            </a:r>
            <a:r>
              <a:rPr lang="mr-IN" sz="1600" dirty="0" err="1"/>
              <a:t>Nov</a:t>
            </a:r>
            <a:r>
              <a:rPr lang="mr-IN" sz="1600" dirty="0"/>
              <a:t> 2016   </a:t>
            </a:r>
            <a:r>
              <a:rPr lang="en-US" sz="1600" dirty="0" smtClean="0"/>
              <a:t> </a:t>
            </a:r>
            <a:r>
              <a:rPr lang="mr-IN" sz="1600" dirty="0" err="1" smtClean="0"/>
              <a:t>Prob</a:t>
            </a:r>
            <a:r>
              <a:rPr lang="mr-IN" sz="1600" dirty="0" smtClean="0"/>
              <a:t> </a:t>
            </a:r>
            <a:r>
              <a:rPr lang="mr-IN" sz="1600" dirty="0"/>
              <a:t>(</a:t>
            </a:r>
            <a:r>
              <a:rPr lang="mr-IN" sz="1600" dirty="0" err="1" smtClean="0"/>
              <a:t>F-statistic</a:t>
            </a:r>
            <a:r>
              <a:rPr lang="en-US" sz="1600" dirty="0" smtClean="0"/>
              <a:t> </a:t>
            </a:r>
            <a:r>
              <a:rPr lang="mr-IN" sz="1600" dirty="0" smtClean="0"/>
              <a:t>  </a:t>
            </a:r>
            <a:r>
              <a:rPr lang="en-US" sz="1600" dirty="0" smtClean="0"/>
              <a:t> </a:t>
            </a:r>
            <a:r>
              <a:rPr lang="mr-IN" sz="1600" dirty="0" smtClean="0"/>
              <a:t>     0.00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smtClean="0"/>
              <a:t>Time</a:t>
            </a:r>
            <a:r>
              <a:rPr lang="mr-IN" sz="1600" dirty="0"/>
              <a:t>:     </a:t>
            </a:r>
            <a:r>
              <a:rPr lang="mr-IN" sz="1600" dirty="0" smtClean="0"/>
              <a:t>     </a:t>
            </a:r>
            <a:r>
              <a:rPr lang="en-US" sz="1600" dirty="0" smtClean="0"/>
              <a:t>   </a:t>
            </a:r>
            <a:r>
              <a:rPr lang="mr-IN" sz="1600" dirty="0" smtClean="0"/>
              <a:t>12:25:23   </a:t>
            </a:r>
            <a:r>
              <a:rPr lang="en-US" sz="1600" dirty="0" smtClean="0"/>
              <a:t>                   </a:t>
            </a:r>
            <a:r>
              <a:rPr lang="mr-IN" sz="1600" dirty="0" err="1" smtClean="0"/>
              <a:t>Log-Likelihoo</a:t>
            </a:r>
            <a:r>
              <a:rPr lang="en-US" sz="1600" dirty="0" smtClean="0"/>
              <a:t>d</a:t>
            </a:r>
            <a:r>
              <a:rPr lang="mr-IN" sz="1600" dirty="0" smtClean="0"/>
              <a:t>        </a:t>
            </a:r>
            <a:r>
              <a:rPr lang="mr-IN" sz="1600" dirty="0"/>
              <a:t>-59955</a:t>
            </a:r>
            <a:r>
              <a:rPr lang="mr-IN" sz="1600" dirty="0" smtClean="0"/>
              <a:t>.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No</a:t>
            </a:r>
            <a:r>
              <a:rPr lang="mr-IN" sz="1600" dirty="0"/>
              <a:t>. </a:t>
            </a:r>
            <a:r>
              <a:rPr lang="mr-IN" sz="1600" dirty="0" err="1" smtClean="0"/>
              <a:t>Observations</a:t>
            </a:r>
            <a:r>
              <a:rPr lang="mr-IN" sz="1600" dirty="0" smtClean="0"/>
              <a:t>:</a:t>
            </a:r>
            <a:r>
              <a:rPr lang="en-US" sz="1600" dirty="0" smtClean="0"/>
              <a:t>  </a:t>
            </a:r>
            <a:r>
              <a:rPr lang="mr-IN" sz="1600" dirty="0" smtClean="0"/>
              <a:t>4339   </a:t>
            </a:r>
            <a:r>
              <a:rPr lang="en-US" sz="1600" dirty="0" smtClean="0"/>
              <a:t>                          </a:t>
            </a:r>
            <a:r>
              <a:rPr lang="mr-IN" sz="1600" dirty="0" smtClean="0"/>
              <a:t>AIC</a:t>
            </a:r>
            <a:r>
              <a:rPr lang="mr-IN" sz="1600" dirty="0"/>
              <a:t>:  </a:t>
            </a:r>
            <a:r>
              <a:rPr lang="en-US" sz="1600" dirty="0" smtClean="0"/>
              <a:t> </a:t>
            </a:r>
            <a:r>
              <a:rPr lang="mr-IN" sz="1600" dirty="0" smtClean="0"/>
              <a:t> 1.200e+05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Df</a:t>
            </a:r>
            <a:r>
              <a:rPr lang="mr-IN" sz="1600" dirty="0" smtClean="0"/>
              <a:t> </a:t>
            </a:r>
            <a:r>
              <a:rPr lang="mr-IN" sz="1600" dirty="0" err="1"/>
              <a:t>Residuals</a:t>
            </a:r>
            <a:r>
              <a:rPr lang="mr-IN" sz="1600" dirty="0"/>
              <a:t>:    </a:t>
            </a:r>
            <a:r>
              <a:rPr lang="en-US" sz="1600" dirty="0" smtClean="0"/>
              <a:t>  </a:t>
            </a:r>
            <a:r>
              <a:rPr lang="mr-IN" sz="1600" dirty="0" smtClean="0"/>
              <a:t>4305   </a:t>
            </a:r>
            <a:r>
              <a:rPr lang="en-US" sz="1600" dirty="0" smtClean="0"/>
              <a:t>                           </a:t>
            </a:r>
            <a:r>
              <a:rPr lang="mr-IN" sz="1600" dirty="0" smtClean="0"/>
              <a:t>BIC:     </a:t>
            </a:r>
            <a:r>
              <a:rPr lang="en-US" sz="1600" dirty="0" smtClean="0"/>
              <a:t> </a:t>
            </a:r>
            <a:r>
              <a:rPr lang="mr-IN" sz="1600" dirty="0" smtClean="0"/>
              <a:t> 1.202e+05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Df</a:t>
            </a:r>
            <a:r>
              <a:rPr lang="mr-IN" sz="1600" dirty="0" smtClean="0"/>
              <a:t> </a:t>
            </a:r>
            <a:r>
              <a:rPr lang="mr-IN" sz="1600" dirty="0" err="1"/>
              <a:t>Model</a:t>
            </a:r>
            <a:r>
              <a:rPr lang="mr-IN" sz="1600" dirty="0"/>
              <a:t>:       </a:t>
            </a:r>
            <a:r>
              <a:rPr lang="en-US" sz="1600" dirty="0" smtClean="0"/>
              <a:t> </a:t>
            </a:r>
            <a:r>
              <a:rPr lang="mr-IN" sz="1600" dirty="0" smtClean="0"/>
              <a:t>33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700" y="402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7" y="1"/>
            <a:ext cx="4722253" cy="2793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2" y="2763282"/>
            <a:ext cx="4709778" cy="2786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4310698"/>
            <a:ext cx="4305300" cy="25473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55245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Cross-Validated Predictions</a:t>
            </a:r>
          </a:p>
        </p:txBody>
      </p:sp>
    </p:spTree>
    <p:extLst>
      <p:ext uri="{BB962C8B-B14F-4D97-AF65-F5344CB8AC3E}">
        <p14:creationId xmlns:p14="http://schemas.microsoft.com/office/powerpoint/2010/main" val="18020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1" y="292100"/>
            <a:ext cx="7424716" cy="1219199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Linear Regression with </a:t>
            </a:r>
            <a:r>
              <a:rPr lang="en-US" sz="2200" dirty="0"/>
              <a:t>list price </a:t>
            </a:r>
            <a:r>
              <a:rPr lang="en-US" sz="2200" dirty="0" smtClean="0"/>
              <a:t>With log10 of prices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latin typeface="+mn-lt"/>
              </a:rPr>
              <a:t>Train </a:t>
            </a:r>
            <a:r>
              <a:rPr lang="en-US" sz="2000" dirty="0">
                <a:latin typeface="+mn-lt"/>
              </a:rPr>
              <a:t>Variance score: </a:t>
            </a:r>
            <a:r>
              <a:rPr lang="en-US" sz="2000" dirty="0" smtClean="0">
                <a:latin typeface="+mn-lt"/>
              </a:rPr>
              <a:t>0.98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Test </a:t>
            </a:r>
            <a:r>
              <a:rPr lang="en-US" sz="2000" dirty="0">
                <a:latin typeface="+mn-lt"/>
              </a:rPr>
              <a:t>Variance score: </a:t>
            </a:r>
            <a:r>
              <a:rPr lang="en-US" sz="2000" dirty="0" smtClean="0">
                <a:latin typeface="+mn-lt"/>
              </a:rPr>
              <a:t>0.96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Validation </a:t>
            </a:r>
            <a:r>
              <a:rPr lang="en-US" sz="2000" dirty="0">
                <a:latin typeface="+mn-lt"/>
              </a:rPr>
              <a:t>Variance score: 0.98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917700"/>
            <a:ext cx="7912099" cy="3403600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/>
              <a:t>model</a:t>
            </a:r>
            <a:r>
              <a:rPr lang="mr-IN" dirty="0"/>
              <a:t> </a:t>
            </a:r>
            <a:r>
              <a:rPr lang="mr-IN" dirty="0" err="1"/>
              <a:t>with</a:t>
            </a:r>
            <a:r>
              <a:rPr lang="mr-IN" dirty="0"/>
              <a:t> </a:t>
            </a:r>
            <a:r>
              <a:rPr lang="en-US" dirty="0" smtClean="0"/>
              <a:t>log10 list price</a:t>
            </a:r>
            <a:r>
              <a:rPr lang="mr-IN" dirty="0" smtClean="0"/>
              <a:t>: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OLS </a:t>
            </a:r>
            <a:r>
              <a:rPr lang="mr-IN" dirty="0" err="1" smtClean="0"/>
              <a:t>Regression</a:t>
            </a:r>
            <a:r>
              <a:rPr lang="en-US" dirty="0" smtClean="0"/>
              <a:t> </a:t>
            </a:r>
            <a:r>
              <a:rPr lang="mr-IN" dirty="0" err="1" smtClean="0"/>
              <a:t>Results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=======================================================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Dep</a:t>
            </a:r>
            <a:r>
              <a:rPr lang="mr-IN" dirty="0"/>
              <a:t>. </a:t>
            </a:r>
            <a:r>
              <a:rPr lang="mr-IN" dirty="0" err="1" smtClean="0"/>
              <a:t>Variable</a:t>
            </a:r>
            <a:r>
              <a:rPr lang="mr-IN" dirty="0" smtClean="0"/>
              <a:t>:</a:t>
            </a:r>
            <a:r>
              <a:rPr lang="en-US" dirty="0" smtClean="0"/>
              <a:t> np.log10(</a:t>
            </a:r>
            <a:r>
              <a:rPr lang="mr-IN" dirty="0" err="1" smtClean="0"/>
              <a:t>sale_price</a:t>
            </a:r>
            <a:r>
              <a:rPr lang="en-US" dirty="0"/>
              <a:t>)</a:t>
            </a:r>
            <a:r>
              <a:rPr lang="mr-IN" dirty="0" smtClean="0"/>
              <a:t> </a:t>
            </a:r>
            <a:r>
              <a:rPr lang="en-US" dirty="0" smtClean="0"/>
              <a:t>       </a:t>
            </a:r>
            <a:r>
              <a:rPr lang="mr-IN" dirty="0" smtClean="0"/>
              <a:t> </a:t>
            </a:r>
            <a:r>
              <a:rPr lang="en-US" dirty="0" smtClean="0"/>
              <a:t>    </a:t>
            </a:r>
            <a:r>
              <a:rPr lang="mr-IN" dirty="0" err="1" smtClean="0"/>
              <a:t>R-squared</a:t>
            </a:r>
            <a:r>
              <a:rPr lang="mr-IN" dirty="0" smtClean="0"/>
              <a:t>:</a:t>
            </a:r>
            <a:r>
              <a:rPr lang="en-US" dirty="0" smtClean="0"/>
              <a:t>                 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0.9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80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Model</a:t>
            </a:r>
            <a:r>
              <a:rPr lang="mr-IN" dirty="0"/>
              <a:t>:        </a:t>
            </a:r>
            <a:r>
              <a:rPr lang="en-US" dirty="0" smtClean="0"/>
              <a:t>    </a:t>
            </a:r>
            <a:r>
              <a:rPr lang="mr-IN" dirty="0" smtClean="0"/>
              <a:t>OLS   </a:t>
            </a:r>
            <a:r>
              <a:rPr lang="en-US" dirty="0" smtClean="0"/>
              <a:t>                                   </a:t>
            </a:r>
            <a:r>
              <a:rPr lang="mr-IN" dirty="0" err="1" smtClean="0"/>
              <a:t>Adj</a:t>
            </a:r>
            <a:r>
              <a:rPr lang="mr-IN" dirty="0"/>
              <a:t>. </a:t>
            </a:r>
            <a:r>
              <a:rPr lang="mr-IN" dirty="0" err="1"/>
              <a:t>R-squared</a:t>
            </a:r>
            <a:r>
              <a:rPr lang="mr-IN" dirty="0" smtClean="0"/>
              <a:t>:</a:t>
            </a:r>
            <a:r>
              <a:rPr lang="en-US" dirty="0" smtClean="0"/>
              <a:t> </a:t>
            </a:r>
            <a:r>
              <a:rPr lang="mr-IN" dirty="0" smtClean="0"/>
              <a:t>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0.9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80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Method</a:t>
            </a:r>
            <a:r>
              <a:rPr lang="en-US" dirty="0" smtClean="0"/>
              <a:t>:</a:t>
            </a:r>
            <a:r>
              <a:rPr lang="mr-IN" dirty="0" smtClean="0"/>
              <a:t>       </a:t>
            </a:r>
            <a:r>
              <a:rPr lang="en-US" dirty="0" smtClean="0"/>
              <a:t>    </a:t>
            </a:r>
            <a:r>
              <a:rPr lang="mr-IN" dirty="0" err="1" smtClean="0"/>
              <a:t>Least</a:t>
            </a:r>
            <a:r>
              <a:rPr lang="mr-IN" dirty="0" smtClean="0"/>
              <a:t> </a:t>
            </a:r>
            <a:r>
              <a:rPr lang="mr-IN" dirty="0" err="1"/>
              <a:t>Squares</a:t>
            </a:r>
            <a:r>
              <a:rPr lang="mr-IN" dirty="0"/>
              <a:t>  </a:t>
            </a:r>
            <a:r>
              <a:rPr lang="en-US" dirty="0" smtClean="0"/>
              <a:t>              </a:t>
            </a:r>
            <a:r>
              <a:rPr lang="mr-IN" dirty="0" err="1" smtClean="0"/>
              <a:t>F-statistic</a:t>
            </a:r>
            <a:r>
              <a:rPr lang="mr-IN" dirty="0"/>
              <a:t>:   </a:t>
            </a:r>
            <a:r>
              <a:rPr lang="mr-IN" dirty="0" smtClean="0"/>
              <a:t>        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6302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endParaRPr lang="en-US" dirty="0" smtClean="0">
              <a:latin typeface="Mangal" charset="0"/>
              <a:ea typeface="Mangal" charset="0"/>
              <a:cs typeface="Mangal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Date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err="1" smtClean="0"/>
              <a:t>Tue</a:t>
            </a:r>
            <a:r>
              <a:rPr lang="mr-IN" dirty="0"/>
              <a:t>, 29 </a:t>
            </a:r>
            <a:r>
              <a:rPr lang="mr-IN" dirty="0" err="1"/>
              <a:t>Nov</a:t>
            </a:r>
            <a:r>
              <a:rPr lang="mr-IN" dirty="0"/>
              <a:t> 2016   </a:t>
            </a:r>
            <a:r>
              <a:rPr lang="en-US" dirty="0" smtClean="0"/>
              <a:t> </a:t>
            </a:r>
            <a:r>
              <a:rPr lang="mr-IN" dirty="0" err="1" smtClean="0"/>
              <a:t>Prob</a:t>
            </a:r>
            <a:r>
              <a:rPr lang="mr-IN" dirty="0" smtClean="0"/>
              <a:t> </a:t>
            </a:r>
            <a:r>
              <a:rPr lang="mr-IN" dirty="0"/>
              <a:t>(</a:t>
            </a:r>
            <a:r>
              <a:rPr lang="mr-IN" dirty="0" err="1" smtClean="0"/>
              <a:t>F-statistic</a:t>
            </a:r>
            <a:r>
              <a:rPr lang="en-US" dirty="0" smtClean="0"/>
              <a:t> </a:t>
            </a:r>
            <a:r>
              <a:rPr lang="mr-IN" dirty="0" smtClean="0"/>
              <a:t>  </a:t>
            </a:r>
            <a:r>
              <a:rPr lang="en-US" dirty="0" smtClean="0"/>
              <a:t> </a:t>
            </a:r>
            <a:r>
              <a:rPr lang="mr-IN" dirty="0" smtClean="0"/>
              <a:t>     0.00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Time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smtClean="0"/>
              <a:t>12:25:23   </a:t>
            </a:r>
            <a:r>
              <a:rPr lang="en-US" dirty="0" smtClean="0"/>
              <a:t>                   </a:t>
            </a:r>
            <a:r>
              <a:rPr lang="mr-IN" dirty="0" err="1" smtClean="0"/>
              <a:t>Log-Likelihoo</a:t>
            </a:r>
            <a:r>
              <a:rPr lang="en-US" dirty="0" smtClean="0"/>
              <a:t>d</a:t>
            </a:r>
            <a:r>
              <a:rPr lang="mr-IN" dirty="0" smtClean="0"/>
              <a:t>       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7569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7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No</a:t>
            </a:r>
            <a:r>
              <a:rPr lang="mr-IN" dirty="0"/>
              <a:t>. </a:t>
            </a:r>
            <a:r>
              <a:rPr lang="mr-IN" dirty="0" err="1" smtClean="0"/>
              <a:t>Observations</a:t>
            </a:r>
            <a:r>
              <a:rPr lang="mr-IN" dirty="0" smtClean="0"/>
              <a:t>:</a:t>
            </a:r>
            <a:r>
              <a:rPr lang="en-US" dirty="0" smtClean="0"/>
              <a:t>  </a:t>
            </a:r>
            <a:r>
              <a:rPr lang="mr-IN" dirty="0" smtClean="0"/>
              <a:t>4339   </a:t>
            </a:r>
            <a:r>
              <a:rPr lang="en-US" dirty="0" smtClean="0"/>
              <a:t>                          </a:t>
            </a:r>
            <a:r>
              <a:rPr lang="mr-IN" dirty="0" smtClean="0"/>
              <a:t>AIC</a:t>
            </a:r>
            <a:r>
              <a:rPr lang="mr-IN" dirty="0"/>
              <a:t>:  </a:t>
            </a:r>
            <a:r>
              <a:rPr lang="en-US" dirty="0" smtClean="0"/>
              <a:t> </a:t>
            </a:r>
            <a:r>
              <a:rPr lang="mr-IN" dirty="0" smtClean="0"/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-1.507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e+0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4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Residuals</a:t>
            </a:r>
            <a:r>
              <a:rPr lang="mr-IN" dirty="0"/>
              <a:t>:    </a:t>
            </a:r>
            <a:r>
              <a:rPr lang="en-US" dirty="0" smtClean="0"/>
              <a:t>  </a:t>
            </a:r>
            <a:r>
              <a:rPr lang="mr-IN" dirty="0" smtClean="0"/>
              <a:t>4305   </a:t>
            </a:r>
            <a:r>
              <a:rPr lang="en-US" dirty="0" smtClean="0"/>
              <a:t>                           </a:t>
            </a:r>
            <a:r>
              <a:rPr lang="mr-IN" dirty="0" smtClean="0"/>
              <a:t>BIC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: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-1.485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e+0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4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Model</a:t>
            </a:r>
            <a:r>
              <a:rPr lang="mr-IN" dirty="0"/>
              <a:t>:       </a:t>
            </a:r>
            <a:r>
              <a:rPr lang="en-US" dirty="0" smtClean="0"/>
              <a:t> </a:t>
            </a:r>
            <a:r>
              <a:rPr lang="mr-IN" dirty="0" smtClean="0"/>
              <a:t>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700" y="402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5245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Cross-Validated Predictions</a:t>
            </a:r>
          </a:p>
        </p:txBody>
      </p:sp>
    </p:spTree>
    <p:extLst>
      <p:ext uri="{BB962C8B-B14F-4D97-AF65-F5344CB8AC3E}">
        <p14:creationId xmlns:p14="http://schemas.microsoft.com/office/powerpoint/2010/main" val="5462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1326</TotalTime>
  <Words>928</Words>
  <Application>Microsoft Macintosh PowerPoint</Application>
  <PresentationFormat>Widescreen</PresentationFormat>
  <Paragraphs>209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Celestial</vt:lpstr>
      <vt:lpstr>Real Estate analysis </vt:lpstr>
      <vt:lpstr>Districts 7, 8, and 10 4339 data points, 35 features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Linear Regression with list price  Train Variance score: 0.98 Test Variance score: 0.96 Validation Variance score: 0.98</vt:lpstr>
      <vt:lpstr>Linear Regression with list price With log10 of prices Train Variance score: 0.98 Test Variance score: 0.96 Validation Variance score: 0.98</vt:lpstr>
      <vt:lpstr>Linear Regression without list Price </vt:lpstr>
      <vt:lpstr>Linear Regression without list price, with log10 sale price </vt:lpstr>
      <vt:lpstr>Choosing the final model: </vt:lpstr>
      <vt:lpstr>Choosing the final model: Grid Search for best estimators </vt:lpstr>
      <vt:lpstr>Final Model: Gradient boosting regressor</vt:lpstr>
      <vt:lpstr>Gradient boosting regressor</vt:lpstr>
      <vt:lpstr>PowerPoint Presentation</vt:lpstr>
      <vt:lpstr>Predictions:</vt:lpstr>
      <vt:lpstr>Conclusion and future work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analysis </dc:title>
  <dc:creator>George Drakulic</dc:creator>
  <cp:lastModifiedBy>George Drakulic</cp:lastModifiedBy>
  <cp:revision>32</cp:revision>
  <dcterms:created xsi:type="dcterms:W3CDTF">2016-11-29T22:50:53Z</dcterms:created>
  <dcterms:modified xsi:type="dcterms:W3CDTF">2016-11-30T20:57:24Z</dcterms:modified>
</cp:coreProperties>
</file>