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48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2753-EC6B-4385-9748-977552B6B3A8}" type="datetimeFigureOut">
              <a:rPr lang="es-MX" smtClean="0"/>
              <a:t>22/07/2021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FF42-6859-4D8B-B05A-9E3C25F4DD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682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2753-EC6B-4385-9748-977552B6B3A8}" type="datetimeFigureOut">
              <a:rPr lang="es-MX" smtClean="0"/>
              <a:t>22/07/2021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FF42-6859-4D8B-B05A-9E3C25F4DD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081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2753-EC6B-4385-9748-977552B6B3A8}" type="datetimeFigureOut">
              <a:rPr lang="es-MX" smtClean="0"/>
              <a:t>22/07/2021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FF42-6859-4D8B-B05A-9E3C25F4DD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877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2753-EC6B-4385-9748-977552B6B3A8}" type="datetimeFigureOut">
              <a:rPr lang="es-MX" smtClean="0"/>
              <a:t>22/07/2021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FF42-6859-4D8B-B05A-9E3C25F4DD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846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2753-EC6B-4385-9748-977552B6B3A8}" type="datetimeFigureOut">
              <a:rPr lang="es-MX" smtClean="0"/>
              <a:t>22/07/2021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FF42-6859-4D8B-B05A-9E3C25F4DD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059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2753-EC6B-4385-9748-977552B6B3A8}" type="datetimeFigureOut">
              <a:rPr lang="es-MX" smtClean="0"/>
              <a:t>22/07/2021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FF42-6859-4D8B-B05A-9E3C25F4DD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980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2753-EC6B-4385-9748-977552B6B3A8}" type="datetimeFigureOut">
              <a:rPr lang="es-MX" smtClean="0"/>
              <a:t>22/07/2021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FF42-6859-4D8B-B05A-9E3C25F4DD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240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2753-EC6B-4385-9748-977552B6B3A8}" type="datetimeFigureOut">
              <a:rPr lang="es-MX" smtClean="0"/>
              <a:t>22/07/2021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FF42-6859-4D8B-B05A-9E3C25F4DD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319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2753-EC6B-4385-9748-977552B6B3A8}" type="datetimeFigureOut">
              <a:rPr lang="es-MX" smtClean="0"/>
              <a:t>22/07/2021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FF42-6859-4D8B-B05A-9E3C25F4DD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821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2753-EC6B-4385-9748-977552B6B3A8}" type="datetimeFigureOut">
              <a:rPr lang="es-MX" smtClean="0"/>
              <a:t>22/07/2021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FF42-6859-4D8B-B05A-9E3C25F4DD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43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2753-EC6B-4385-9748-977552B6B3A8}" type="datetimeFigureOut">
              <a:rPr lang="es-MX" smtClean="0"/>
              <a:t>22/07/2021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FF42-6859-4D8B-B05A-9E3C25F4DD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523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B2753-EC6B-4385-9748-977552B6B3A8}" type="datetimeFigureOut">
              <a:rPr lang="es-MX" smtClean="0"/>
              <a:t>22/07/2021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CFF42-6859-4D8B-B05A-9E3C25F4DD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763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mss.gob.mx/director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C2FE0DB-9B27-4B10-B021-9A85FC9BF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859757"/>
          </a:xfrm>
        </p:spPr>
        <p:txBody>
          <a:bodyPr>
            <a:normAutofit fontScale="90000"/>
          </a:bodyPr>
          <a:lstStyle/>
          <a:p>
            <a:r>
              <a:rPr lang="es-MX" dirty="0"/>
              <a:t>Bienvenido</a:t>
            </a:r>
            <a:br>
              <a:rPr lang="es-MX" dirty="0"/>
            </a:b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855CB53F-1E9F-4E7C-89CF-53A8BE133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624263"/>
            <a:ext cx="6858000" cy="3007895"/>
          </a:xfrm>
        </p:spPr>
        <p:txBody>
          <a:bodyPr>
            <a:normAutofit fontScale="62500" lnSpcReduction="20000"/>
          </a:bodyPr>
          <a:lstStyle/>
          <a:p>
            <a:r>
              <a:rPr lang="es-MX" b="1" dirty="0"/>
              <a:t>Es indispensable que REALICES LOS 3 PASOS (para ello lee con atención TODA LA presentación)</a:t>
            </a:r>
            <a:r>
              <a:rPr lang="es-MX" dirty="0"/>
              <a:t>:</a:t>
            </a:r>
          </a:p>
          <a:p>
            <a:pPr algn="l"/>
            <a:r>
              <a:rPr lang="es-MX" b="1" dirty="0"/>
              <a:t>PASO 1</a:t>
            </a:r>
            <a:r>
              <a:rPr lang="es-MX" dirty="0"/>
              <a:t>: </a:t>
            </a:r>
            <a:r>
              <a:rPr lang="es-MX" cap="none" dirty="0"/>
              <a:t>debes entrar a la página del IMSS a que te asignen tu número de seguridad social personal y    este número lo proporciones a</a:t>
            </a:r>
            <a:r>
              <a:rPr lang="es-MX" dirty="0"/>
              <a:t> </a:t>
            </a:r>
            <a:r>
              <a:rPr lang="es-MX" cap="none" dirty="0"/>
              <a:t>la plataforma </a:t>
            </a:r>
            <a:r>
              <a:rPr lang="es-MX" b="1" cap="none" dirty="0"/>
              <a:t>SISMI </a:t>
            </a:r>
            <a:r>
              <a:rPr lang="es-MX" dirty="0"/>
              <a:t>para QUE SE PUEDA dar tu numero de seguridad social de alta (IMSS).</a:t>
            </a:r>
          </a:p>
          <a:p>
            <a:pPr algn="l"/>
            <a:r>
              <a:rPr lang="es-MX" b="1" dirty="0"/>
              <a:t>PASO 2</a:t>
            </a:r>
            <a:r>
              <a:rPr lang="es-MX" dirty="0"/>
              <a:t>: </a:t>
            </a:r>
            <a:r>
              <a:rPr lang="es-MX" cap="none" dirty="0"/>
              <a:t>Debes llenar el </a:t>
            </a:r>
            <a:r>
              <a:rPr lang="es-MX" b="1" dirty="0"/>
              <a:t>cuestionario digital </a:t>
            </a:r>
            <a:r>
              <a:rPr lang="es-MX" cap="none" dirty="0"/>
              <a:t>para obtener tu información</a:t>
            </a:r>
            <a:r>
              <a:rPr lang="es-MX" dirty="0"/>
              <a:t>.</a:t>
            </a:r>
          </a:p>
          <a:p>
            <a:pPr algn="l"/>
            <a:r>
              <a:rPr lang="es-MX" b="1" dirty="0"/>
              <a:t>Paso 3</a:t>
            </a:r>
            <a:r>
              <a:rPr lang="es-MX" dirty="0"/>
              <a:t>: D</a:t>
            </a:r>
            <a:r>
              <a:rPr lang="es-MX" cap="none" dirty="0"/>
              <a:t>ebes descargar, llenar con azul</a:t>
            </a:r>
            <a:r>
              <a:rPr lang="es-MX" dirty="0"/>
              <a:t>, </a:t>
            </a:r>
            <a:r>
              <a:rPr lang="es-MX" b="1" dirty="0"/>
              <a:t>escanear y enviarnos tus 3 formatos</a:t>
            </a:r>
            <a:r>
              <a:rPr lang="es-MX" dirty="0"/>
              <a:t> </a:t>
            </a:r>
            <a:r>
              <a:rPr lang="es-MX" cap="none" dirty="0"/>
              <a:t>para integrar tu expediente (Seguro de vida, Seguro de accidentes e Historia clínica.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9441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="" xmlns:a16="http://schemas.microsoft.com/office/drawing/2014/main" id="{A2A72F68-9BED-4F14-8997-450A89B02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026" y="1058074"/>
            <a:ext cx="8825948" cy="302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41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="" xmlns:a16="http://schemas.microsoft.com/office/drawing/2014/main" id="{47940A86-4A3D-45DB-92A9-D8E645F0F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868" y="831705"/>
            <a:ext cx="8766264" cy="3093181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="" xmlns:a16="http://schemas.microsoft.com/office/drawing/2014/main" id="{11FC5409-D83D-454C-8DE8-C36191659A54}"/>
              </a:ext>
            </a:extLst>
          </p:cNvPr>
          <p:cNvSpPr/>
          <p:nvPr/>
        </p:nvSpPr>
        <p:spPr>
          <a:xfrm rot="1163579">
            <a:off x="4483927" y="360000"/>
            <a:ext cx="1688315" cy="1543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dirty="0"/>
              <a:t>Escoge CECyT No 1 GVV</a:t>
            </a:r>
          </a:p>
        </p:txBody>
      </p:sp>
      <p:sp>
        <p:nvSpPr>
          <p:cNvPr id="9" name="Elipse 8">
            <a:extLst>
              <a:ext uri="{FF2B5EF4-FFF2-40B4-BE49-F238E27FC236}">
                <a16:creationId xmlns="" xmlns:a16="http://schemas.microsoft.com/office/drawing/2014/main" id="{31588770-C1D8-452E-AA41-C045D0BA915A}"/>
              </a:ext>
            </a:extLst>
          </p:cNvPr>
          <p:cNvSpPr/>
          <p:nvPr/>
        </p:nvSpPr>
        <p:spPr>
          <a:xfrm>
            <a:off x="785192" y="4970"/>
            <a:ext cx="2842591" cy="750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1600" dirty="0"/>
              <a:t>Registra todos los campos con los datos del alumno</a:t>
            </a:r>
          </a:p>
        </p:txBody>
      </p:sp>
      <p:sp>
        <p:nvSpPr>
          <p:cNvPr id="10" name="Flecha: hacia arriba 9">
            <a:extLst>
              <a:ext uri="{FF2B5EF4-FFF2-40B4-BE49-F238E27FC236}">
                <a16:creationId xmlns="" xmlns:a16="http://schemas.microsoft.com/office/drawing/2014/main" id="{02CE15CD-C193-4D94-BD3C-926A00B49C1B}"/>
              </a:ext>
            </a:extLst>
          </p:cNvPr>
          <p:cNvSpPr/>
          <p:nvPr/>
        </p:nvSpPr>
        <p:spPr>
          <a:xfrm>
            <a:off x="6897757" y="3250813"/>
            <a:ext cx="1977863" cy="17692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1400" b="1" dirty="0"/>
              <a:t>Selecciona la UMF mas cercana a tu domicilio</a:t>
            </a:r>
          </a:p>
        </p:txBody>
      </p:sp>
    </p:spTree>
    <p:extLst>
      <p:ext uri="{BB962C8B-B14F-4D97-AF65-F5344CB8AC3E}">
        <p14:creationId xmlns:p14="http://schemas.microsoft.com/office/powerpoint/2010/main" val="2584959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0182D946-6DD0-4630-AA36-C4F3862F4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01578"/>
            <a:ext cx="7886700" cy="403114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MX" b="1" dirty="0"/>
              <a:t>   IMPORTANTE:</a:t>
            </a:r>
          </a:p>
          <a:p>
            <a:r>
              <a:rPr lang="es-MX" dirty="0"/>
              <a:t>Si por alguna razón </a:t>
            </a:r>
            <a:r>
              <a:rPr lang="es-MX" b="1" dirty="0"/>
              <a:t>“NO” pudieras realizar el trámite vía electrónica o te estuviera afiliando alguno de tus padres</a:t>
            </a:r>
            <a:r>
              <a:rPr lang="es-MX" dirty="0"/>
              <a:t>,  deberás acudir a la </a:t>
            </a:r>
            <a:r>
              <a:rPr lang="es-MX" b="1" dirty="0"/>
              <a:t>Subdelegación del IMSS </a:t>
            </a:r>
            <a:r>
              <a:rPr lang="es-MX" dirty="0"/>
              <a:t>mas cercana a tu domicilio a que te proporcionen tu número de seguridad social PERSONAL, búscala por internet puedes consultar el directorio de instalaciones administrativas del IMSS: </a:t>
            </a:r>
            <a:r>
              <a:rPr lang="es-MX" dirty="0">
                <a:hlinkClick r:id="rId2"/>
              </a:rPr>
              <a:t>http://www.imss.gob.mx/directorio/</a:t>
            </a:r>
            <a:endParaRPr lang="es-MX" dirty="0"/>
          </a:p>
          <a:p>
            <a:endParaRPr lang="es-MX" dirty="0"/>
          </a:p>
          <a:p>
            <a:r>
              <a:rPr lang="es-MX" dirty="0"/>
              <a:t>En este caso ve con alguno de tus padres y lleva a la subdelegación la hoja de aceptación al IPN, CURP, acta de nacimiento, comprobante de domicilio, identificación con fotografía puede ser de la secundaria, todo en original y copia y una vez que te otorguen tu número podrás bajar constancia de vigencia después de 24 </a:t>
            </a:r>
            <a:r>
              <a:rPr lang="es-MX" dirty="0" err="1"/>
              <a:t>hrs</a:t>
            </a:r>
            <a:r>
              <a:rPr lang="es-MX" dirty="0"/>
              <a:t>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7221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55AFF686-5761-44B8-B2A3-874261573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571" y="401181"/>
            <a:ext cx="4689514" cy="240194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8F3582DD-F302-4A3A-A44C-9F54FB7FF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4249" y="-16642"/>
            <a:ext cx="4925180" cy="5160143"/>
          </a:xfrm>
          <a:prstGeom prst="rect">
            <a:avLst/>
          </a:prstGeom>
        </p:spPr>
      </p:pic>
      <p:sp>
        <p:nvSpPr>
          <p:cNvPr id="9" name="Flecha: hacia abajo 8">
            <a:extLst>
              <a:ext uri="{FF2B5EF4-FFF2-40B4-BE49-F238E27FC236}">
                <a16:creationId xmlns="" xmlns:a16="http://schemas.microsoft.com/office/drawing/2014/main" id="{A679EDC2-FA69-4471-90C0-FDF1780EBB19}"/>
              </a:ext>
            </a:extLst>
          </p:cNvPr>
          <p:cNvSpPr/>
          <p:nvPr/>
        </p:nvSpPr>
        <p:spPr>
          <a:xfrm rot="19647552">
            <a:off x="806445" y="1047038"/>
            <a:ext cx="253219" cy="337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10" name="Flecha: hacia abajo 9">
            <a:extLst>
              <a:ext uri="{FF2B5EF4-FFF2-40B4-BE49-F238E27FC236}">
                <a16:creationId xmlns="" xmlns:a16="http://schemas.microsoft.com/office/drawing/2014/main" id="{D32CE632-6002-46D8-B35B-AE4CEAD42C2A}"/>
              </a:ext>
            </a:extLst>
          </p:cNvPr>
          <p:cNvSpPr/>
          <p:nvPr/>
        </p:nvSpPr>
        <p:spPr>
          <a:xfrm>
            <a:off x="7543800" y="555527"/>
            <a:ext cx="1410703" cy="1412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dirty="0"/>
              <a:t>Registra los campos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="" xmlns:a16="http://schemas.microsoft.com/office/drawing/2014/main" id="{EEC897F4-251E-4414-B33C-0DD18547E986}"/>
              </a:ext>
            </a:extLst>
          </p:cNvPr>
          <p:cNvSpPr/>
          <p:nvPr/>
        </p:nvSpPr>
        <p:spPr>
          <a:xfrm>
            <a:off x="698055" y="2644210"/>
            <a:ext cx="3406194" cy="1526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1200" b="1" dirty="0"/>
              <a:t>El documento de constancia de vigencia de derechos es importante para los tramites de alta y baja, así como para practicas escolares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="" xmlns:a16="http://schemas.microsoft.com/office/drawing/2014/main" id="{1E99B705-0E9B-4508-BA1F-FDD9DC75F2AF}"/>
              </a:ext>
            </a:extLst>
          </p:cNvPr>
          <p:cNvSpPr/>
          <p:nvPr/>
        </p:nvSpPr>
        <p:spPr>
          <a:xfrm>
            <a:off x="698055" y="4170554"/>
            <a:ext cx="3153865" cy="875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MX" sz="1200" b="1" dirty="0"/>
              <a:t>Tu constancia marcara NO vigente hasta que se envíen todos los números de forma masiva para alta, debes verificarla constantemente</a:t>
            </a:r>
            <a:r>
              <a:rPr lang="es-MX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6036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39C15015-5CF0-9547-B807-2418917C2203}"/>
              </a:ext>
            </a:extLst>
          </p:cNvPr>
          <p:cNvSpPr txBox="1"/>
          <p:nvPr/>
        </p:nvSpPr>
        <p:spPr>
          <a:xfrm>
            <a:off x="647701" y="152525"/>
            <a:ext cx="7984434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MX" sz="2700" b="1" dirty="0">
                <a:latin typeface="Modern Love Caps" pitchFamily="82" charset="0"/>
              </a:rPr>
              <a:t>PASO 1.‐ Importancia del número de seguridad social</a:t>
            </a:r>
            <a:r>
              <a:rPr lang="es-MX" sz="2700" dirty="0">
                <a:latin typeface="Modern Love Caps" pitchFamily="82" charset="0"/>
              </a:rPr>
              <a:t> (nss)</a:t>
            </a:r>
            <a:endParaRPr lang="es-MX" sz="2700" dirty="0">
              <a:solidFill>
                <a:srgbClr val="B63B71"/>
              </a:solidFill>
              <a:latin typeface="Modern Love Caps" pitchFamily="82" charset="0"/>
            </a:endParaRPr>
          </a:p>
        </p:txBody>
      </p:sp>
      <p:pic>
        <p:nvPicPr>
          <p:cNvPr id="5" name="Marcador de contenido 3">
            <a:extLst>
              <a:ext uri="{FF2B5EF4-FFF2-40B4-BE49-F238E27FC236}">
                <a16:creationId xmlns="" xmlns:a16="http://schemas.microsoft.com/office/drawing/2014/main" id="{6A9AD459-E2CC-BD46-BBAA-5AC70264B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915"/>
          <a:stretch/>
        </p:blipFill>
        <p:spPr>
          <a:xfrm>
            <a:off x="148247" y="937938"/>
            <a:ext cx="6614089" cy="414527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60F9C4F5-037E-ED4F-8D42-0DC30EDFDC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r="26889"/>
          <a:stretch/>
        </p:blipFill>
        <p:spPr>
          <a:xfrm>
            <a:off x="5998953" y="2446913"/>
            <a:ext cx="2971800" cy="15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3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="" xmlns:a16="http://schemas.microsoft.com/office/drawing/2014/main" id="{ED55A19D-297C-4231-AD1F-08EF9B4AA8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grpSp>
        <p:nvGrpSpPr>
          <p:cNvPr id="19" name="Graphic 4">
            <a:extLst>
              <a:ext uri="{FF2B5EF4-FFF2-40B4-BE49-F238E27FC236}">
                <a16:creationId xmlns="" xmlns:a16="http://schemas.microsoft.com/office/drawing/2014/main" id="{811A993A-52C8-4BC6-BFBC-62C21A66A3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7839322" y="893440"/>
            <a:ext cx="1138070" cy="1138075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E7EE599A-6CA0-4BAE-9FE4-66A13557F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26CA298D-E89C-4DD9-BC1E-85D6D271BE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C842847C-3D21-4D7B-83EE-69306D5682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9168A295-1E14-4EB6-B4A5-3B260610AB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68DE5630-9650-46DF-9B28-7C88B9FF87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DADAFEBF-A533-43D8-91D3-4F73B51BEA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FBA43A2C-8819-4220-A7FA-C12A30AD83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3F4F4521-2962-4E10-A9CC-AA2A6DA365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89A12088-833B-41BB-A044-DFAE5F5628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2EA73B4D-E5FD-4DB1-A1FB-633E4C3499F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4146519D-F64D-4B51-95AD-81568D162E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E579C974-C459-4F1D-920C-4DDFEB648FE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3C079155-A959-450B-ACA3-D37017E301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8EFA3AE2-4D79-490F-B649-047F36E56D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3557815"/>
            <a:ext cx="1396391" cy="208334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lIns="68580" tIns="34290" rIns="68580" bIns="34290" rtlCol="0" anchor="ctr">
            <a:noAutofit/>
          </a:bodyPr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AF1F73C6-5691-4700-AFC4-DA3660397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3887617"/>
            <a:ext cx="1396391" cy="208334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lIns="68580" tIns="34290" rIns="68580" bIns="34290" rtlCol="0" anchor="ctr">
            <a:noAutofit/>
          </a:bodyPr>
          <a:lstStyle/>
          <a:p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56F9D4BC-F300-47FA-BC0D-DD9EF194BE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16118" y="529770"/>
            <a:ext cx="7223000" cy="4081307"/>
            <a:chOff x="1280667" y="677669"/>
            <a:chExt cx="9857233" cy="5651056"/>
          </a:xfrm>
        </p:grpSpPr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EBAB6C56-3D38-4923-996E-BD474BBB91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280667" y="677669"/>
              <a:ext cx="9857233" cy="565105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20CD21DB-082D-417D-A5AB-FC838AF9D9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280667" y="677669"/>
              <a:ext cx="9857233" cy="565105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ítulo 1">
            <a:extLst>
              <a:ext uri="{FF2B5EF4-FFF2-40B4-BE49-F238E27FC236}">
                <a16:creationId xmlns="" xmlns:a16="http://schemas.microsoft.com/office/drawing/2014/main" id="{35160A85-388C-314E-BBE9-D1663476A958}"/>
              </a:ext>
            </a:extLst>
          </p:cNvPr>
          <p:cNvSpPr txBox="1">
            <a:spLocks/>
          </p:cNvSpPr>
          <p:nvPr/>
        </p:nvSpPr>
        <p:spPr>
          <a:xfrm>
            <a:off x="2300817" y="483518"/>
            <a:ext cx="4791463" cy="639988"/>
          </a:xfrm>
          <a:prstGeom prst="rect">
            <a:avLst/>
          </a:prstGeom>
        </p:spPr>
        <p:txBody>
          <a:bodyPr lIns="68580" tIns="34290" rIns="68580" bIns="34290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700" b="1" dirty="0">
                <a:latin typeface="Modern Love Caps" pitchFamily="82" charset="0"/>
              </a:rPr>
              <a:t>Asignación de NSS (entra a la pagina del </a:t>
            </a:r>
            <a:r>
              <a:rPr lang="es-ES" sz="2700" b="1" dirty="0" err="1">
                <a:latin typeface="Modern Love Caps" pitchFamily="82" charset="0"/>
              </a:rPr>
              <a:t>imss</a:t>
            </a:r>
            <a:r>
              <a:rPr lang="es-ES" sz="2700" b="1" dirty="0">
                <a:latin typeface="Modern Love Caps" pitchFamily="82" charset="0"/>
              </a:rPr>
              <a:t> </a:t>
            </a:r>
            <a:r>
              <a:rPr lang="es-ES" sz="2700" b="1" dirty="0">
                <a:solidFill>
                  <a:srgbClr val="0070C0"/>
                </a:solidFill>
                <a:latin typeface="Modern Love Caps" pitchFamily="82" charset="0"/>
              </a:rPr>
              <a:t>http://www.imss.gob.mx/tramites/imss02008</a:t>
            </a:r>
            <a:r>
              <a:rPr lang="es-ES" sz="2700" dirty="0">
                <a:latin typeface="Modern Love Caps" pitchFamily="82" charset="0"/>
              </a:rPr>
              <a:t>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D3C73521-C394-4D13-9561-1C371BA23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01" y="1120118"/>
            <a:ext cx="7256810" cy="40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="" xmlns:a16="http://schemas.microsoft.com/office/drawing/2014/main" id="{ED55A19D-297C-4231-AD1F-08EF9B4AA8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98875539-0E84-455D-BC55-CA2C4BD93D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"/>
            <a:ext cx="2903617" cy="3072245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5F9176D7-CC1C-4175-B08A-01FB9F4F3C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109669"/>
            <a:ext cx="1396391" cy="208334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lIns="68580" tIns="34290" rIns="68580" bIns="34290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D83469C6-FD66-4B54-921B-8031CD42BA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439470"/>
            <a:ext cx="1396391" cy="208334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lIns="68580" tIns="34290" rIns="68580" bIns="34290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6F0C6814-AEA4-4409-9A89-7AC1D41EB7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2903617" cy="3072245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="" xmlns:a16="http://schemas.microsoft.com/office/drawing/2014/main" id="{6754052F-5B23-433C-8ADA-E8F0F84381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569565" y="2673456"/>
            <a:ext cx="2574436" cy="2470045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FB2B180F-0C1C-4489-B089-6B68FD7AB3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569565" y="2673456"/>
            <a:ext cx="2574436" cy="2470045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1" name="Graphic 185">
            <a:extLst>
              <a:ext uri="{FF2B5EF4-FFF2-40B4-BE49-F238E27FC236}">
                <a16:creationId xmlns="" xmlns:a16="http://schemas.microsoft.com/office/drawing/2014/main" id="{F8DA0E47-CC59-4007-BDA3-0D5A4CF235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7821475" y="4490298"/>
            <a:ext cx="790850" cy="352267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DC833CFE-926B-4F47-AB28-ADB4F7697D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E80DE9A3-5BAC-492E-BEA8-AFF33894D8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E4C461C6-EC83-4CF8-BA68-8B3D52D31E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0164B2AB-B7D6-4349-9A36-E6775B5F81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DEFF3243-BD09-43B6-805F-FD18ECF5C9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Marcador de contenido 3">
            <a:extLst>
              <a:ext uri="{FF2B5EF4-FFF2-40B4-BE49-F238E27FC236}">
                <a16:creationId xmlns="" xmlns:a16="http://schemas.microsoft.com/office/drawing/2014/main" id="{E3C6189C-57E1-364C-AB3A-0EF8F39299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5" b="-1"/>
          <a:stretch/>
        </p:blipFill>
        <p:spPr>
          <a:xfrm>
            <a:off x="960500" y="779627"/>
            <a:ext cx="7223000" cy="40629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0" name="Título 1">
            <a:extLst>
              <a:ext uri="{FF2B5EF4-FFF2-40B4-BE49-F238E27FC236}">
                <a16:creationId xmlns="" xmlns:a16="http://schemas.microsoft.com/office/drawing/2014/main" id="{3165558D-D4E1-1C46-95DB-40F65AAD896B}"/>
              </a:ext>
            </a:extLst>
          </p:cNvPr>
          <p:cNvSpPr txBox="1">
            <a:spLocks/>
          </p:cNvSpPr>
          <p:nvPr/>
        </p:nvSpPr>
        <p:spPr>
          <a:xfrm>
            <a:off x="485293" y="67122"/>
            <a:ext cx="4836649" cy="285347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>
                <a:latin typeface="Modern Love Caps" pitchFamily="82" charset="0"/>
              </a:rPr>
              <a:t>Tramite de NSS</a:t>
            </a:r>
            <a:endParaRPr lang="es-ES" dirty="0">
              <a:latin typeface="Modern Love Caps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33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3">
            <a:extLst>
              <a:ext uri="{FF2B5EF4-FFF2-40B4-BE49-F238E27FC236}">
                <a16:creationId xmlns="" xmlns:a16="http://schemas.microsoft.com/office/drawing/2014/main" id="{31A2EA36-45E7-7841-AD71-131B525EE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6" y="195486"/>
            <a:ext cx="8812585" cy="4671071"/>
          </a:xfrm>
          <a:prstGeom prst="rect">
            <a:avLst/>
          </a:prstGeom>
        </p:spPr>
      </p:pic>
      <p:sp>
        <p:nvSpPr>
          <p:cNvPr id="3" name="Flecha: hacia la izquierda 5">
            <a:extLst>
              <a:ext uri="{FF2B5EF4-FFF2-40B4-BE49-F238E27FC236}">
                <a16:creationId xmlns="" xmlns:a16="http://schemas.microsoft.com/office/drawing/2014/main" id="{3BE6BFF5-AECE-084D-8450-63055064822D}"/>
              </a:ext>
            </a:extLst>
          </p:cNvPr>
          <p:cNvSpPr/>
          <p:nvPr/>
        </p:nvSpPr>
        <p:spPr>
          <a:xfrm>
            <a:off x="6370982" y="2139703"/>
            <a:ext cx="2315818" cy="2054610"/>
          </a:xfrm>
          <a:prstGeom prst="leftArrow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Registra todos los datos del alumno inscrito en los renglones</a:t>
            </a:r>
          </a:p>
        </p:txBody>
      </p:sp>
      <p:sp>
        <p:nvSpPr>
          <p:cNvPr id="4" name="Flecha: hacia la izquierda 6">
            <a:extLst>
              <a:ext uri="{FF2B5EF4-FFF2-40B4-BE49-F238E27FC236}">
                <a16:creationId xmlns="" xmlns:a16="http://schemas.microsoft.com/office/drawing/2014/main" id="{66A3F70C-CD37-9345-877A-1C40153427B8}"/>
              </a:ext>
            </a:extLst>
          </p:cNvPr>
          <p:cNvSpPr/>
          <p:nvPr/>
        </p:nvSpPr>
        <p:spPr>
          <a:xfrm rot="21139593">
            <a:off x="6102625" y="4252179"/>
            <a:ext cx="914401" cy="710648"/>
          </a:xfrm>
          <a:prstGeom prst="leftArrow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dirty="0"/>
              <a:t>CLICK¡</a:t>
            </a:r>
          </a:p>
        </p:txBody>
      </p:sp>
    </p:spTree>
    <p:extLst>
      <p:ext uri="{BB962C8B-B14F-4D97-AF65-F5344CB8AC3E}">
        <p14:creationId xmlns:p14="http://schemas.microsoft.com/office/powerpoint/2010/main" val="152653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D55A19D-297C-4231-AD1F-08EF9B4AA8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98875539-0E84-455D-BC55-CA2C4BD93D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"/>
            <a:ext cx="2903617" cy="3072245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5F9176D7-CC1C-4175-B08A-01FB9F4F3C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109669"/>
            <a:ext cx="1396391" cy="208334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lIns="68580" tIns="34290" rIns="68580" bIns="34290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D83469C6-FD66-4B54-921B-8031CD42BA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439470"/>
            <a:ext cx="1396391" cy="208334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lIns="68580" tIns="34290" rIns="68580" bIns="34290" rtlCol="0" anchor="ctr"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6F0C6814-AEA4-4409-9A89-7AC1D41EB7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2903617" cy="3072245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6754052F-5B23-433C-8ADA-E8F0F84381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569565" y="2673456"/>
            <a:ext cx="2574436" cy="2470045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FB2B180F-0C1C-4489-B089-6B68FD7AB3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569565" y="2673456"/>
            <a:ext cx="2574436" cy="2470045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2" name="Graphic 185">
            <a:extLst>
              <a:ext uri="{FF2B5EF4-FFF2-40B4-BE49-F238E27FC236}">
                <a16:creationId xmlns="" xmlns:a16="http://schemas.microsoft.com/office/drawing/2014/main" id="{F8DA0E47-CC59-4007-BDA3-0D5A4CF235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7821475" y="4490298"/>
            <a:ext cx="790850" cy="352267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DC833CFE-926B-4F47-AB28-ADB4F7697D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E80DE9A3-5BAC-492E-BEA8-AFF33894D8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E4C461C6-EC83-4CF8-BA68-8B3D52D31E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0164B2AB-B7D6-4349-9A36-E6775B5F81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DEFF3243-BD09-43B6-805F-FD18ECF5C9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9FF0E9B9-B613-7649-A201-DD23542FA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02" r="1" b="5272"/>
          <a:stretch/>
        </p:blipFill>
        <p:spPr>
          <a:xfrm>
            <a:off x="868728" y="880481"/>
            <a:ext cx="7219199" cy="40608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7" name="CuadroTexto 16">
            <a:extLst>
              <a:ext uri="{FF2B5EF4-FFF2-40B4-BE49-F238E27FC236}">
                <a16:creationId xmlns="" xmlns:a16="http://schemas.microsoft.com/office/drawing/2014/main" id="{0ED2A233-D279-1648-8E1F-5C1D582BDE9A}"/>
              </a:ext>
            </a:extLst>
          </p:cNvPr>
          <p:cNvSpPr txBox="1"/>
          <p:nvPr/>
        </p:nvSpPr>
        <p:spPr>
          <a:xfrm>
            <a:off x="647701" y="215542"/>
            <a:ext cx="7964624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MX" sz="2700" dirty="0">
                <a:latin typeface="Modern Love Caps" pitchFamily="82" charset="0"/>
              </a:rPr>
              <a:t>Si desconoces tu curp ingresa: </a:t>
            </a:r>
            <a:r>
              <a:rPr lang="es-MX" sz="2700" dirty="0">
                <a:solidFill>
                  <a:srgbClr val="B63B71"/>
                </a:solidFill>
                <a:latin typeface="Modern Love Caps" pitchFamily="82" charset="0"/>
              </a:rPr>
              <a:t>https://www.gob.mx/curp/</a:t>
            </a:r>
          </a:p>
        </p:txBody>
      </p:sp>
    </p:spTree>
    <p:extLst>
      <p:ext uri="{BB962C8B-B14F-4D97-AF65-F5344CB8AC3E}">
        <p14:creationId xmlns:p14="http://schemas.microsoft.com/office/powerpoint/2010/main" val="402423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="" xmlns:a16="http://schemas.microsoft.com/office/drawing/2014/main" id="{B57C498D-9F50-42F3-892E-D0C29C235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9915" y="79877"/>
            <a:ext cx="8684170" cy="4349298"/>
          </a:xfrm>
          <a:prstGeom prst="rect">
            <a:avLst/>
          </a:prstGeom>
        </p:spPr>
      </p:pic>
      <p:sp>
        <p:nvSpPr>
          <p:cNvPr id="5" name="Flecha: hacia la izquierda 4">
            <a:extLst>
              <a:ext uri="{FF2B5EF4-FFF2-40B4-BE49-F238E27FC236}">
                <a16:creationId xmlns="" xmlns:a16="http://schemas.microsoft.com/office/drawing/2014/main" id="{65BD445D-D4D7-4C01-8756-2045C8BD140E}"/>
              </a:ext>
            </a:extLst>
          </p:cNvPr>
          <p:cNvSpPr/>
          <p:nvPr/>
        </p:nvSpPr>
        <p:spPr>
          <a:xfrm>
            <a:off x="8028385" y="3978854"/>
            <a:ext cx="819660" cy="717616"/>
          </a:xfrm>
          <a:prstGeom prst="leftArrow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dirty="0" err="1"/>
              <a:t>Click</a:t>
            </a:r>
            <a:r>
              <a:rPr lang="es-ES" dirty="0"/>
              <a:t>¡</a:t>
            </a:r>
          </a:p>
        </p:txBody>
      </p:sp>
      <p:sp>
        <p:nvSpPr>
          <p:cNvPr id="6" name="Elipse 5">
            <a:extLst>
              <a:ext uri="{FF2B5EF4-FFF2-40B4-BE49-F238E27FC236}">
                <a16:creationId xmlns="" xmlns:a16="http://schemas.microsoft.com/office/drawing/2014/main" id="{90E93853-BA85-4904-B6B2-DB14878678ED}"/>
              </a:ext>
            </a:extLst>
          </p:cNvPr>
          <p:cNvSpPr/>
          <p:nvPr/>
        </p:nvSpPr>
        <p:spPr>
          <a:xfrm>
            <a:off x="229915" y="0"/>
            <a:ext cx="1918253" cy="1023731"/>
          </a:xfrm>
          <a:prstGeom prst="ellipse">
            <a:avLst/>
          </a:prstGeom>
          <a:noFill/>
          <a:ln w="571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881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contenido 13">
            <a:extLst>
              <a:ext uri="{FF2B5EF4-FFF2-40B4-BE49-F238E27FC236}">
                <a16:creationId xmlns="" xmlns:a16="http://schemas.microsoft.com/office/drawing/2014/main" id="{A15B5800-9F97-4CAA-8331-83A75D03A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417" y="180212"/>
            <a:ext cx="8857807" cy="4038692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="" xmlns:a16="http://schemas.microsoft.com/office/drawing/2014/main" id="{17458CF5-84C0-4E3E-8DC2-A7359ABD702B}"/>
              </a:ext>
            </a:extLst>
          </p:cNvPr>
          <p:cNvSpPr/>
          <p:nvPr/>
        </p:nvSpPr>
        <p:spPr>
          <a:xfrm>
            <a:off x="1779104" y="3976701"/>
            <a:ext cx="4313583" cy="1166799"/>
          </a:xfrm>
          <a:prstGeom prst="ellipse">
            <a:avLst/>
          </a:prstGeom>
          <a:solidFill>
            <a:srgbClr val="80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1200" dirty="0"/>
              <a:t>LISTO EN ESTA PAGINA PUEDES DESCARGAR EL FORMATO DE TU NUMERO DE SEGURO SOCIAL, Y SERA ENVIADO UN CORREO CON LOS MISMOS</a:t>
            </a:r>
          </a:p>
        </p:txBody>
      </p:sp>
    </p:spTree>
    <p:extLst>
      <p:ext uri="{BB962C8B-B14F-4D97-AF65-F5344CB8AC3E}">
        <p14:creationId xmlns:p14="http://schemas.microsoft.com/office/powerpoint/2010/main" val="341276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61ABAD1-44DD-41D5-8C8C-3FFAE2E0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Modern Love Caps" pitchFamily="82" charset="0"/>
              </a:rPr>
              <a:t>Muy IMPORTANTE Llenado de cedula SISMI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="" xmlns:a16="http://schemas.microsoft.com/office/drawing/2014/main" id="{355A68F3-8B72-4DEF-A221-D687A6344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210" y="1088033"/>
            <a:ext cx="4705959" cy="2425752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="" xmlns:a16="http://schemas.microsoft.com/office/drawing/2014/main" id="{2039C46E-E39F-4871-ACE4-D2FC40238A9A}"/>
              </a:ext>
            </a:extLst>
          </p:cNvPr>
          <p:cNvSpPr/>
          <p:nvPr/>
        </p:nvSpPr>
        <p:spPr>
          <a:xfrm>
            <a:off x="347870" y="1958009"/>
            <a:ext cx="767746" cy="685800"/>
          </a:xfrm>
          <a:prstGeom prst="rightArrow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1600" dirty="0" err="1" smtClean="0"/>
              <a:t>Click</a:t>
            </a:r>
            <a:r>
              <a:rPr lang="es-ES" sz="1600" dirty="0" smtClean="0"/>
              <a:t>¡</a:t>
            </a:r>
            <a:endParaRPr lang="es-ES" sz="1600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="" xmlns:a16="http://schemas.microsoft.com/office/drawing/2014/main" id="{FDD3BB96-D27C-43BF-BF2C-CC7CAA73F6E3}"/>
              </a:ext>
            </a:extLst>
          </p:cNvPr>
          <p:cNvSpPr/>
          <p:nvPr/>
        </p:nvSpPr>
        <p:spPr>
          <a:xfrm>
            <a:off x="3994674" y="3386797"/>
            <a:ext cx="886609" cy="805070"/>
          </a:xfrm>
          <a:prstGeom prst="rightArrow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dirty="0" err="1"/>
              <a:t>Click</a:t>
            </a:r>
            <a:r>
              <a:rPr lang="es-ES" dirty="0"/>
              <a:t>¡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84B613AD-80D5-402B-998E-3860D2189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554" y="1888263"/>
            <a:ext cx="4148648" cy="3051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="" xmlns:a16="http://schemas.microsoft.com/office/drawing/2014/main" id="{5C15AEFC-AF76-4B2B-9292-5C8A574CE208}"/>
              </a:ext>
            </a:extLst>
          </p:cNvPr>
          <p:cNvSpPr/>
          <p:nvPr/>
        </p:nvSpPr>
        <p:spPr>
          <a:xfrm>
            <a:off x="6049420" y="1258857"/>
            <a:ext cx="2308565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s-MX" dirty="0"/>
              <a:t>Liga:</a:t>
            </a:r>
          </a:p>
          <a:p>
            <a:r>
              <a:rPr lang="es-MX" dirty="0">
                <a:solidFill>
                  <a:srgbClr val="0070C0"/>
                </a:solidFill>
              </a:rPr>
              <a:t>www.sismi.dse.ipn.mx</a:t>
            </a:r>
          </a:p>
        </p:txBody>
      </p:sp>
    </p:spTree>
    <p:extLst>
      <p:ext uri="{BB962C8B-B14F-4D97-AF65-F5344CB8AC3E}">
        <p14:creationId xmlns:p14="http://schemas.microsoft.com/office/powerpoint/2010/main" val="20404558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385</Words>
  <Application>Microsoft Office PowerPoint</Application>
  <PresentationFormat>Presentación en pantalla (16:9)</PresentationFormat>
  <Paragraphs>28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Bienvenido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Muy IMPORTANTE Llenado de cedula SISMI 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lupita</dc:creator>
  <cp:lastModifiedBy>lupita</cp:lastModifiedBy>
  <cp:revision>5</cp:revision>
  <dcterms:created xsi:type="dcterms:W3CDTF">2021-07-22T06:52:31Z</dcterms:created>
  <dcterms:modified xsi:type="dcterms:W3CDTF">2021-07-23T01:49:13Z</dcterms:modified>
</cp:coreProperties>
</file>