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64" r:id="rId3"/>
    <p:sldId id="284" r:id="rId4"/>
    <p:sldId id="256" r:id="rId5"/>
    <p:sldId id="257" r:id="rId6"/>
    <p:sldId id="263" r:id="rId7"/>
    <p:sldId id="266" r:id="rId8"/>
    <p:sldId id="267" r:id="rId9"/>
    <p:sldId id="258" r:id="rId10"/>
    <p:sldId id="259" r:id="rId11"/>
    <p:sldId id="260" r:id="rId12"/>
    <p:sldId id="261" r:id="rId13"/>
    <p:sldId id="262" r:id="rId14"/>
    <p:sldId id="279" r:id="rId15"/>
    <p:sldId id="283" r:id="rId16"/>
    <p:sldId id="268" r:id="rId17"/>
    <p:sldId id="270" r:id="rId18"/>
    <p:sldId id="271" r:id="rId19"/>
    <p:sldId id="280" r:id="rId20"/>
    <p:sldId id="276" r:id="rId21"/>
    <p:sldId id="277"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62" d="100"/>
          <a:sy n="62" d="100"/>
        </p:scale>
        <p:origin x="79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0B8E-C7A5-4520-9AFC-89206FCA82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041175-8BCD-4948-9BA7-BEBDBC3CA5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EB224-CFE9-470E-B1DF-96C6727ABD42}"/>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5" name="Footer Placeholder 4">
            <a:extLst>
              <a:ext uri="{FF2B5EF4-FFF2-40B4-BE49-F238E27FC236}">
                <a16:creationId xmlns:a16="http://schemas.microsoft.com/office/drawing/2014/main" id="{0F38C744-20A2-4044-A3A9-427079C87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DDB4-E665-4300-8C5D-66FEF4FCCAA0}"/>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154267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DBF1-6354-4013-8BF5-AF5A4E969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1C8D8-1A43-427F-891E-689EDE917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3E655-CE3C-40ED-AED8-C4B4FA534764}"/>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5" name="Footer Placeholder 4">
            <a:extLst>
              <a:ext uri="{FF2B5EF4-FFF2-40B4-BE49-F238E27FC236}">
                <a16:creationId xmlns:a16="http://schemas.microsoft.com/office/drawing/2014/main" id="{3EDB7C03-39E8-46BC-A176-B24743ECF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EF480-EA5D-4A2D-A3A9-5B8BB4517261}"/>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140918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17785-4D89-4A67-AE99-79968D092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1D5954-1FA4-47AA-9749-405BF5F7A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E9BEA-E06B-44CC-8D4B-A9F792370DBE}"/>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5" name="Footer Placeholder 4">
            <a:extLst>
              <a:ext uri="{FF2B5EF4-FFF2-40B4-BE49-F238E27FC236}">
                <a16:creationId xmlns:a16="http://schemas.microsoft.com/office/drawing/2014/main" id="{239106A8-F695-4814-9E70-8231C6C39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B026D-FC8F-424C-8887-712BBBA023E6}"/>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340297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21DB-0B5F-4A91-AABC-80346B3F2E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ABBB0-0AD9-4276-A1CA-CC069B429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0EB48-F994-41C3-9190-076215F2D2B2}"/>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5" name="Footer Placeholder 4">
            <a:extLst>
              <a:ext uri="{FF2B5EF4-FFF2-40B4-BE49-F238E27FC236}">
                <a16:creationId xmlns:a16="http://schemas.microsoft.com/office/drawing/2014/main" id="{530747F0-BFA8-49DD-9EEF-CF0C3CC97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43547-6AC5-4E86-B0E0-0CCC84FFF394}"/>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976632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B1CE-A7CD-436A-B6EF-ABAE60B061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14213-AEC5-40BC-997D-B4CC7ADFE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BB9C3-993D-4E9C-918C-01CD8593D1C7}"/>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5" name="Footer Placeholder 4">
            <a:extLst>
              <a:ext uri="{FF2B5EF4-FFF2-40B4-BE49-F238E27FC236}">
                <a16:creationId xmlns:a16="http://schemas.microsoft.com/office/drawing/2014/main" id="{4A855B67-0B5A-4C6A-8430-5AD1E1A44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F651E-AC1C-44C9-9B41-F8357C4C42A8}"/>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65233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4930-36CB-43AF-9475-58F63A41A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489AC-D367-4308-8CD4-424020DD1F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AA45D4-CCF0-4978-8183-5164904586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4253F1-5CA2-428F-A499-5F56C1F562E5}"/>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6" name="Footer Placeholder 5">
            <a:extLst>
              <a:ext uri="{FF2B5EF4-FFF2-40B4-BE49-F238E27FC236}">
                <a16:creationId xmlns:a16="http://schemas.microsoft.com/office/drawing/2014/main" id="{A80EBB50-9139-4BF6-8278-D4FB03AA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F2310-59A2-43E0-9EC8-C88AD5C85AFE}"/>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150696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FD8C-1D9E-46DD-B443-19815983D4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7FAE44-B10E-465E-8DC9-9100278B0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FE54E9-2E91-43CB-AF11-10FCEE4F1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D2B91A-C40A-4D66-AE2F-7CA34F8A2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B3A9B8-BCA8-4E12-83D2-9335B117B4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F763DD-C74B-4F7A-94EA-5918AFC02F00}"/>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8" name="Footer Placeholder 7">
            <a:extLst>
              <a:ext uri="{FF2B5EF4-FFF2-40B4-BE49-F238E27FC236}">
                <a16:creationId xmlns:a16="http://schemas.microsoft.com/office/drawing/2014/main" id="{09CCA95C-6126-4737-9589-1F0B6C2C9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E4D1BA-4D3F-43D3-865C-06CE48DE7A72}"/>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208265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35FC-AE7C-478C-8EF0-06B4749B49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470175-AD26-4536-92DE-3A892AE7AFB7}"/>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4" name="Footer Placeholder 3">
            <a:extLst>
              <a:ext uri="{FF2B5EF4-FFF2-40B4-BE49-F238E27FC236}">
                <a16:creationId xmlns:a16="http://schemas.microsoft.com/office/drawing/2014/main" id="{BC43B2ED-1ADD-4DD8-9C0E-8C628F1216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667FB-A90E-4890-AAD4-D61F79E5485B}"/>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220836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38CDF-FE3A-47EE-8FB3-F7D0C9A1E690}"/>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3" name="Footer Placeholder 2">
            <a:extLst>
              <a:ext uri="{FF2B5EF4-FFF2-40B4-BE49-F238E27FC236}">
                <a16:creationId xmlns:a16="http://schemas.microsoft.com/office/drawing/2014/main" id="{EEB3EFD6-AF25-4557-9CB9-B1536C6BDE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4F1497-C27E-4F49-8FB7-E9784FC40112}"/>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223922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3F3-3978-4CFF-B324-31E68A9AE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8118A8-49BF-4E56-BD1F-884E737A3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478F6-D04F-4F8F-A79B-0755068FC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1DCD6-B1A6-4F27-B75A-354BAE025BE4}"/>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6" name="Footer Placeholder 5">
            <a:extLst>
              <a:ext uri="{FF2B5EF4-FFF2-40B4-BE49-F238E27FC236}">
                <a16:creationId xmlns:a16="http://schemas.microsoft.com/office/drawing/2014/main" id="{CE27EB3D-E2D1-4605-993B-4778B5B85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A8D8E-1323-43AF-9260-770A30B7A734}"/>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198043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2A9E-028C-4839-B1A5-7BC58AA1D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409330-1936-40D8-87C0-A3AB599E1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CD982A-8224-4D48-B7C2-58342E668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CD385-7461-48EB-9EE7-E455904EFEE0}"/>
              </a:ext>
            </a:extLst>
          </p:cNvPr>
          <p:cNvSpPr>
            <a:spLocks noGrp="1"/>
          </p:cNvSpPr>
          <p:nvPr>
            <p:ph type="dt" sz="half" idx="10"/>
          </p:nvPr>
        </p:nvSpPr>
        <p:spPr/>
        <p:txBody>
          <a:bodyPr/>
          <a:lstStyle/>
          <a:p>
            <a:fld id="{2043CB00-1779-4364-8487-B38AF083D39A}" type="datetimeFigureOut">
              <a:rPr lang="en-US" smtClean="0"/>
              <a:t>12/4/2019</a:t>
            </a:fld>
            <a:endParaRPr lang="en-US"/>
          </a:p>
        </p:txBody>
      </p:sp>
      <p:sp>
        <p:nvSpPr>
          <p:cNvPr id="6" name="Footer Placeholder 5">
            <a:extLst>
              <a:ext uri="{FF2B5EF4-FFF2-40B4-BE49-F238E27FC236}">
                <a16:creationId xmlns:a16="http://schemas.microsoft.com/office/drawing/2014/main" id="{BA2B21D5-99D6-4D71-AF0A-453B09C8F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2553B-036B-47D3-852D-56A4EE8AE4E7}"/>
              </a:ext>
            </a:extLst>
          </p:cNvPr>
          <p:cNvSpPr>
            <a:spLocks noGrp="1"/>
          </p:cNvSpPr>
          <p:nvPr>
            <p:ph type="sldNum" sz="quarter" idx="12"/>
          </p:nvPr>
        </p:nvSpPr>
        <p:spPr/>
        <p:txBody>
          <a:bodyPr/>
          <a:lstStyle/>
          <a:p>
            <a:fld id="{EF7DBEFD-37AD-4C40-AB2B-8B1E4CE26ECF}" type="slidenum">
              <a:rPr lang="en-US" smtClean="0"/>
              <a:t>‹#›</a:t>
            </a:fld>
            <a:endParaRPr lang="en-US"/>
          </a:p>
        </p:txBody>
      </p:sp>
    </p:spTree>
    <p:extLst>
      <p:ext uri="{BB962C8B-B14F-4D97-AF65-F5344CB8AC3E}">
        <p14:creationId xmlns:p14="http://schemas.microsoft.com/office/powerpoint/2010/main" val="280921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5B185-AA35-4CD0-BFE8-74AA96876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079C66-790C-471C-97FF-C37824597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322B0-4516-42E5-8A88-E028A1710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3CB00-1779-4364-8487-B38AF083D39A}" type="datetimeFigureOut">
              <a:rPr lang="en-US" smtClean="0"/>
              <a:t>12/4/2019</a:t>
            </a:fld>
            <a:endParaRPr lang="en-US"/>
          </a:p>
        </p:txBody>
      </p:sp>
      <p:sp>
        <p:nvSpPr>
          <p:cNvPr id="5" name="Footer Placeholder 4">
            <a:extLst>
              <a:ext uri="{FF2B5EF4-FFF2-40B4-BE49-F238E27FC236}">
                <a16:creationId xmlns:a16="http://schemas.microsoft.com/office/drawing/2014/main" id="{5080C7CB-8113-4FDD-9C37-9BA1FA7A2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09CEF2-1418-4085-A4BC-799685548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DBEFD-37AD-4C40-AB2B-8B1E4CE26ECF}" type="slidenum">
              <a:rPr lang="en-US" smtClean="0"/>
              <a:t>‹#›</a:t>
            </a:fld>
            <a:endParaRPr lang="en-US"/>
          </a:p>
        </p:txBody>
      </p:sp>
    </p:spTree>
    <p:extLst>
      <p:ext uri="{BB962C8B-B14F-4D97-AF65-F5344CB8AC3E}">
        <p14:creationId xmlns:p14="http://schemas.microsoft.com/office/powerpoint/2010/main" val="204164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8/notebooks/GA/Week6/intro-to-clustering-kmeans.ipynb#K-Means-is-sensitive-to-centroid-initialization"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www.displayr.com/what-is-dendrogra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youtube.com/watch?v=_aWzGGNrci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C563A3-5136-402B-B54F-EFCD3C7C79BE}"/>
              </a:ext>
            </a:extLst>
          </p:cNvPr>
          <p:cNvSpPr txBox="1"/>
          <p:nvPr/>
        </p:nvSpPr>
        <p:spPr>
          <a:xfrm>
            <a:off x="4112622" y="112405"/>
            <a:ext cx="4070730" cy="1077218"/>
          </a:xfrm>
          <a:prstGeom prst="rect">
            <a:avLst/>
          </a:prstGeom>
          <a:noFill/>
        </p:spPr>
        <p:txBody>
          <a:bodyPr wrap="none" rtlCol="0">
            <a:spAutoFit/>
          </a:bodyPr>
          <a:lstStyle/>
          <a:p>
            <a:pPr algn="ctr"/>
            <a:r>
              <a:rPr lang="en-US" sz="3200" b="1" dirty="0"/>
              <a:t>Unsupervised Learning</a:t>
            </a:r>
          </a:p>
          <a:p>
            <a:pPr algn="ctr"/>
            <a:r>
              <a:rPr lang="en-US" sz="3200" b="1" dirty="0" err="1"/>
              <a:t>KMeans</a:t>
            </a:r>
            <a:endParaRPr lang="en-US" sz="3200" b="1" dirty="0"/>
          </a:p>
        </p:txBody>
      </p:sp>
      <p:sp>
        <p:nvSpPr>
          <p:cNvPr id="2" name="Rectangle 1">
            <a:extLst>
              <a:ext uri="{FF2B5EF4-FFF2-40B4-BE49-F238E27FC236}">
                <a16:creationId xmlns:a16="http://schemas.microsoft.com/office/drawing/2014/main" id="{071B9EA6-A455-4A66-A468-DBA38E7C1501}"/>
              </a:ext>
            </a:extLst>
          </p:cNvPr>
          <p:cNvSpPr/>
          <p:nvPr/>
        </p:nvSpPr>
        <p:spPr>
          <a:xfrm>
            <a:off x="642991" y="1300576"/>
            <a:ext cx="11173145" cy="923330"/>
          </a:xfrm>
          <a:prstGeom prst="rect">
            <a:avLst/>
          </a:prstGeom>
        </p:spPr>
        <p:txBody>
          <a:bodyPr wrap="square">
            <a:spAutoFit/>
          </a:bodyPr>
          <a:lstStyle/>
          <a:p>
            <a:r>
              <a:rPr lang="en-US" dirty="0">
                <a:solidFill>
                  <a:srgbClr val="222222"/>
                </a:solidFill>
                <a:latin typeface="Karla-Regular"/>
              </a:rPr>
              <a:t>Clustering is a type of Unsupervised learning. This is very often used when you don’t have labeled data. K-Means</a:t>
            </a:r>
          </a:p>
          <a:p>
            <a:r>
              <a:rPr lang="en-US" dirty="0">
                <a:solidFill>
                  <a:srgbClr val="222222"/>
                </a:solidFill>
                <a:latin typeface="Karla-Regular"/>
              </a:rPr>
              <a:t>Clustering is one of the popular clustering algorithm. The goal of this algorithm is to find groups(clusters) in the given data. Here, we will implement K-Means algorithm using Python from scratch.</a:t>
            </a:r>
            <a:endParaRPr lang="en-US" dirty="0"/>
          </a:p>
        </p:txBody>
      </p:sp>
      <p:sp>
        <p:nvSpPr>
          <p:cNvPr id="3" name="Rectangle 2">
            <a:extLst>
              <a:ext uri="{FF2B5EF4-FFF2-40B4-BE49-F238E27FC236}">
                <a16:creationId xmlns:a16="http://schemas.microsoft.com/office/drawing/2014/main" id="{2B66D399-9FBA-48DA-8A9A-3D5BFD32DAF3}"/>
              </a:ext>
            </a:extLst>
          </p:cNvPr>
          <p:cNvSpPr/>
          <p:nvPr/>
        </p:nvSpPr>
        <p:spPr>
          <a:xfrm>
            <a:off x="777412" y="3429000"/>
            <a:ext cx="3469631" cy="1415772"/>
          </a:xfrm>
          <a:prstGeom prst="rect">
            <a:avLst/>
          </a:prstGeom>
        </p:spPr>
        <p:txBody>
          <a:bodyPr wrap="square">
            <a:spAutoFit/>
          </a:bodyPr>
          <a:lstStyle/>
          <a:p>
            <a:r>
              <a:rPr lang="en-US" sz="3200" dirty="0">
                <a:solidFill>
                  <a:srgbClr val="222222"/>
                </a:solidFill>
                <a:latin typeface="Karla-Regular"/>
              </a:rPr>
              <a:t>K-Means Clustering</a:t>
            </a:r>
          </a:p>
          <a:p>
            <a:r>
              <a:rPr lang="en-US" dirty="0">
                <a:solidFill>
                  <a:srgbClr val="222222"/>
                </a:solidFill>
                <a:latin typeface="Karla-Regular"/>
              </a:rPr>
              <a:t>K-Means is a very simple algorithm which clusters the data into </a:t>
            </a:r>
            <a:r>
              <a:rPr lang="en-US" i="1" dirty="0">
                <a:solidFill>
                  <a:srgbClr val="222222"/>
                </a:solidFill>
                <a:latin typeface="Karla-Italic"/>
              </a:rPr>
              <a:t>K </a:t>
            </a:r>
            <a:r>
              <a:rPr lang="en-US" dirty="0">
                <a:solidFill>
                  <a:srgbClr val="222222"/>
                </a:solidFill>
                <a:latin typeface="Karla-Regular"/>
              </a:rPr>
              <a:t>number of clusters. </a:t>
            </a:r>
            <a:endParaRPr lang="en-US" dirty="0"/>
          </a:p>
        </p:txBody>
      </p:sp>
      <p:pic>
        <p:nvPicPr>
          <p:cNvPr id="16" name="Picture 15">
            <a:extLst>
              <a:ext uri="{FF2B5EF4-FFF2-40B4-BE49-F238E27FC236}">
                <a16:creationId xmlns:a16="http://schemas.microsoft.com/office/drawing/2014/main" id="{1B5A18A2-42CE-4AC6-9488-88BCD6A064D5}"/>
              </a:ext>
            </a:extLst>
          </p:cNvPr>
          <p:cNvPicPr>
            <a:picLocks noChangeAspect="1"/>
          </p:cNvPicPr>
          <p:nvPr/>
        </p:nvPicPr>
        <p:blipFill>
          <a:blip r:embed="rId2"/>
          <a:stretch>
            <a:fillRect/>
          </a:stretch>
        </p:blipFill>
        <p:spPr>
          <a:xfrm>
            <a:off x="5476125" y="2434724"/>
            <a:ext cx="5938463" cy="4209672"/>
          </a:xfrm>
          <a:prstGeom prst="rect">
            <a:avLst/>
          </a:prstGeom>
        </p:spPr>
      </p:pic>
    </p:spTree>
    <p:extLst>
      <p:ext uri="{BB962C8B-B14F-4D97-AF65-F5344CB8AC3E}">
        <p14:creationId xmlns:p14="http://schemas.microsoft.com/office/powerpoint/2010/main" val="3649035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8FF0FE-FE6A-4342-9B85-D9750D58B963}"/>
              </a:ext>
            </a:extLst>
          </p:cNvPr>
          <p:cNvPicPr>
            <a:picLocks noChangeAspect="1"/>
          </p:cNvPicPr>
          <p:nvPr/>
        </p:nvPicPr>
        <p:blipFill>
          <a:blip r:embed="rId2"/>
          <a:stretch>
            <a:fillRect/>
          </a:stretch>
        </p:blipFill>
        <p:spPr>
          <a:xfrm>
            <a:off x="2731116" y="2315455"/>
            <a:ext cx="7000518" cy="4207565"/>
          </a:xfrm>
          <a:prstGeom prst="rect">
            <a:avLst/>
          </a:prstGeom>
        </p:spPr>
      </p:pic>
      <p:sp>
        <p:nvSpPr>
          <p:cNvPr id="5" name="Rectangle 4">
            <a:extLst>
              <a:ext uri="{FF2B5EF4-FFF2-40B4-BE49-F238E27FC236}">
                <a16:creationId xmlns:a16="http://schemas.microsoft.com/office/drawing/2014/main" id="{7C08209E-2E55-4520-B855-C5CEDF3C66C1}"/>
              </a:ext>
            </a:extLst>
          </p:cNvPr>
          <p:cNvSpPr/>
          <p:nvPr/>
        </p:nvSpPr>
        <p:spPr>
          <a:xfrm>
            <a:off x="4526865" y="259443"/>
            <a:ext cx="4350358" cy="523220"/>
          </a:xfrm>
          <a:prstGeom prst="rect">
            <a:avLst/>
          </a:prstGeom>
        </p:spPr>
        <p:txBody>
          <a:bodyPr wrap="none">
            <a:spAutoFit/>
          </a:bodyPr>
          <a:lstStyle/>
          <a:p>
            <a:r>
              <a:rPr lang="en-US" sz="2800" b="1" i="0" dirty="0">
                <a:solidFill>
                  <a:srgbClr val="000000"/>
                </a:solidFill>
                <a:effectLst/>
                <a:latin typeface="Helvetica Neue"/>
              </a:rPr>
              <a:t>A few K-Means caveats..</a:t>
            </a:r>
          </a:p>
        </p:txBody>
      </p:sp>
      <p:sp>
        <p:nvSpPr>
          <p:cNvPr id="6" name="Rectangle 5">
            <a:extLst>
              <a:ext uri="{FF2B5EF4-FFF2-40B4-BE49-F238E27FC236}">
                <a16:creationId xmlns:a16="http://schemas.microsoft.com/office/drawing/2014/main" id="{530E7516-B4B4-45E8-96B7-724C0281D0FF}"/>
              </a:ext>
            </a:extLst>
          </p:cNvPr>
          <p:cNvSpPr/>
          <p:nvPr/>
        </p:nvSpPr>
        <p:spPr>
          <a:xfrm>
            <a:off x="433259" y="847559"/>
            <a:ext cx="1972015" cy="369332"/>
          </a:xfrm>
          <a:prstGeom prst="rect">
            <a:avLst/>
          </a:prstGeom>
        </p:spPr>
        <p:txBody>
          <a:bodyPr wrap="none">
            <a:spAutoFit/>
          </a:bodyPr>
          <a:lstStyle/>
          <a:p>
            <a:r>
              <a:rPr lang="en-US" b="0" i="0" dirty="0">
                <a:solidFill>
                  <a:srgbClr val="000000"/>
                </a:solidFill>
                <a:effectLst/>
                <a:latin typeface="Helvetica Neue"/>
              </a:rPr>
              <a:t>Nothing's perfect!</a:t>
            </a:r>
            <a:endParaRPr lang="en-US" dirty="0"/>
          </a:p>
        </p:txBody>
      </p:sp>
      <p:sp>
        <p:nvSpPr>
          <p:cNvPr id="7" name="Rectangle 6">
            <a:extLst>
              <a:ext uri="{FF2B5EF4-FFF2-40B4-BE49-F238E27FC236}">
                <a16:creationId xmlns:a16="http://schemas.microsoft.com/office/drawing/2014/main" id="{05CE7CEE-811C-481F-AC29-FF6B32F7CC27}"/>
              </a:ext>
            </a:extLst>
          </p:cNvPr>
          <p:cNvSpPr/>
          <p:nvPr/>
        </p:nvSpPr>
        <p:spPr>
          <a:xfrm>
            <a:off x="341707" y="1588115"/>
            <a:ext cx="3634328" cy="369332"/>
          </a:xfrm>
          <a:prstGeom prst="rect">
            <a:avLst/>
          </a:prstGeom>
        </p:spPr>
        <p:txBody>
          <a:bodyPr wrap="none">
            <a:spAutoFit/>
          </a:bodyPr>
          <a:lstStyle/>
          <a:p>
            <a:r>
              <a:rPr lang="en-US" b="1" i="0" dirty="0">
                <a:solidFill>
                  <a:srgbClr val="000000"/>
                </a:solidFill>
                <a:effectLst/>
                <a:latin typeface="Helvetica Neue"/>
              </a:rPr>
              <a:t>K-Means is sensitive to outliers</a:t>
            </a:r>
          </a:p>
        </p:txBody>
      </p:sp>
    </p:spTree>
    <p:extLst>
      <p:ext uri="{BB962C8B-B14F-4D97-AF65-F5344CB8AC3E}">
        <p14:creationId xmlns:p14="http://schemas.microsoft.com/office/powerpoint/2010/main" val="36091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BEB605-69FC-44BB-B843-AA6DF4710030}"/>
              </a:ext>
            </a:extLst>
          </p:cNvPr>
          <p:cNvPicPr>
            <a:picLocks noChangeAspect="1"/>
          </p:cNvPicPr>
          <p:nvPr/>
        </p:nvPicPr>
        <p:blipFill>
          <a:blip r:embed="rId2"/>
          <a:stretch>
            <a:fillRect/>
          </a:stretch>
        </p:blipFill>
        <p:spPr>
          <a:xfrm>
            <a:off x="3083779" y="2362451"/>
            <a:ext cx="6024442" cy="3897361"/>
          </a:xfrm>
          <a:prstGeom prst="rect">
            <a:avLst/>
          </a:prstGeom>
        </p:spPr>
      </p:pic>
      <p:sp>
        <p:nvSpPr>
          <p:cNvPr id="5" name="Rectangle 4">
            <a:extLst>
              <a:ext uri="{FF2B5EF4-FFF2-40B4-BE49-F238E27FC236}">
                <a16:creationId xmlns:a16="http://schemas.microsoft.com/office/drawing/2014/main" id="{49940C3E-588F-4908-9A2F-1A437BD560FC}"/>
              </a:ext>
            </a:extLst>
          </p:cNvPr>
          <p:cNvSpPr/>
          <p:nvPr/>
        </p:nvSpPr>
        <p:spPr>
          <a:xfrm>
            <a:off x="421618" y="413460"/>
            <a:ext cx="6096000" cy="923330"/>
          </a:xfrm>
          <a:prstGeom prst="rect">
            <a:avLst/>
          </a:prstGeom>
        </p:spPr>
        <p:txBody>
          <a:bodyPr>
            <a:spAutoFit/>
          </a:bodyPr>
          <a:lstStyle/>
          <a:p>
            <a:r>
              <a:rPr lang="en-US" b="1" i="0" dirty="0">
                <a:solidFill>
                  <a:srgbClr val="000000"/>
                </a:solidFill>
                <a:effectLst/>
                <a:latin typeface="Helvetica Neue"/>
              </a:rPr>
              <a:t>K-Means is sensitive to centroid initialization</a:t>
            </a:r>
            <a:r>
              <a:rPr lang="en-US" b="1" i="0" u="none" strike="noStrike" dirty="0">
                <a:solidFill>
                  <a:srgbClr val="296EAA"/>
                </a:solidFill>
                <a:effectLst/>
                <a:latin typeface="Helvetica Neue"/>
                <a:hlinkClick r:id="rId3"/>
              </a:rPr>
              <a:t>¶</a:t>
            </a:r>
            <a:endParaRPr lang="en-US" b="1" i="0" dirty="0">
              <a:solidFill>
                <a:srgbClr val="000000"/>
              </a:solidFill>
              <a:effectLst/>
              <a:latin typeface="Helvetica Neue"/>
            </a:endParaRPr>
          </a:p>
          <a:p>
            <a:br>
              <a:rPr lang="en-US" dirty="0"/>
            </a:br>
            <a:endParaRPr lang="en-US" dirty="0"/>
          </a:p>
        </p:txBody>
      </p:sp>
    </p:spTree>
    <p:extLst>
      <p:ext uri="{BB962C8B-B14F-4D97-AF65-F5344CB8AC3E}">
        <p14:creationId xmlns:p14="http://schemas.microsoft.com/office/powerpoint/2010/main" val="50047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2836AC-3374-44AD-99C2-7E402E3C28C5}"/>
              </a:ext>
            </a:extLst>
          </p:cNvPr>
          <p:cNvPicPr>
            <a:picLocks noChangeAspect="1"/>
          </p:cNvPicPr>
          <p:nvPr/>
        </p:nvPicPr>
        <p:blipFill>
          <a:blip r:embed="rId2"/>
          <a:stretch>
            <a:fillRect/>
          </a:stretch>
        </p:blipFill>
        <p:spPr>
          <a:xfrm>
            <a:off x="4279665" y="1430180"/>
            <a:ext cx="3359430" cy="3345073"/>
          </a:xfrm>
          <a:prstGeom prst="rect">
            <a:avLst/>
          </a:prstGeom>
        </p:spPr>
      </p:pic>
      <p:pic>
        <p:nvPicPr>
          <p:cNvPr id="5" name="Picture 4">
            <a:extLst>
              <a:ext uri="{FF2B5EF4-FFF2-40B4-BE49-F238E27FC236}">
                <a16:creationId xmlns:a16="http://schemas.microsoft.com/office/drawing/2014/main" id="{B09809C8-FCF3-48F8-9173-1E92C1690A2F}"/>
              </a:ext>
            </a:extLst>
          </p:cNvPr>
          <p:cNvPicPr>
            <a:picLocks noChangeAspect="1"/>
          </p:cNvPicPr>
          <p:nvPr/>
        </p:nvPicPr>
        <p:blipFill>
          <a:blip r:embed="rId3"/>
          <a:stretch>
            <a:fillRect/>
          </a:stretch>
        </p:blipFill>
        <p:spPr>
          <a:xfrm>
            <a:off x="95060" y="1932946"/>
            <a:ext cx="3800475" cy="2476500"/>
          </a:xfrm>
          <a:prstGeom prst="rect">
            <a:avLst/>
          </a:prstGeom>
        </p:spPr>
      </p:pic>
      <p:pic>
        <p:nvPicPr>
          <p:cNvPr id="6" name="Picture 5">
            <a:extLst>
              <a:ext uri="{FF2B5EF4-FFF2-40B4-BE49-F238E27FC236}">
                <a16:creationId xmlns:a16="http://schemas.microsoft.com/office/drawing/2014/main" id="{A2AE91E5-A8C7-4D93-B6C1-034BFF5A0242}"/>
              </a:ext>
            </a:extLst>
          </p:cNvPr>
          <p:cNvPicPr>
            <a:picLocks noChangeAspect="1"/>
          </p:cNvPicPr>
          <p:nvPr/>
        </p:nvPicPr>
        <p:blipFill>
          <a:blip r:embed="rId4"/>
          <a:stretch>
            <a:fillRect/>
          </a:stretch>
        </p:blipFill>
        <p:spPr>
          <a:xfrm>
            <a:off x="7912336" y="1577541"/>
            <a:ext cx="4247858" cy="2831905"/>
          </a:xfrm>
          <a:prstGeom prst="rect">
            <a:avLst/>
          </a:prstGeom>
        </p:spPr>
      </p:pic>
      <p:sp>
        <p:nvSpPr>
          <p:cNvPr id="7" name="Rectangle 6">
            <a:extLst>
              <a:ext uri="{FF2B5EF4-FFF2-40B4-BE49-F238E27FC236}">
                <a16:creationId xmlns:a16="http://schemas.microsoft.com/office/drawing/2014/main" id="{22CC62D0-435F-4DE1-8BD1-C3F4E11DF819}"/>
              </a:ext>
            </a:extLst>
          </p:cNvPr>
          <p:cNvSpPr/>
          <p:nvPr/>
        </p:nvSpPr>
        <p:spPr>
          <a:xfrm>
            <a:off x="284572" y="243330"/>
            <a:ext cx="1710725" cy="369332"/>
          </a:xfrm>
          <a:prstGeom prst="rect">
            <a:avLst/>
          </a:prstGeom>
        </p:spPr>
        <p:txBody>
          <a:bodyPr wrap="none">
            <a:spAutoFit/>
          </a:bodyPr>
          <a:lstStyle/>
          <a:p>
            <a:r>
              <a:rPr lang="en-US" b="1" i="0" dirty="0">
                <a:solidFill>
                  <a:srgbClr val="000000"/>
                </a:solidFill>
                <a:effectLst/>
                <a:latin typeface="Helvetica Neue"/>
              </a:rPr>
              <a:t>How many K?</a:t>
            </a:r>
          </a:p>
        </p:txBody>
      </p:sp>
      <p:sp>
        <p:nvSpPr>
          <p:cNvPr id="8" name="Rectangle 7">
            <a:extLst>
              <a:ext uri="{FF2B5EF4-FFF2-40B4-BE49-F238E27FC236}">
                <a16:creationId xmlns:a16="http://schemas.microsoft.com/office/drawing/2014/main" id="{5CA3D41E-B4E6-430D-959F-5083CFC9C468}"/>
              </a:ext>
            </a:extLst>
          </p:cNvPr>
          <p:cNvSpPr/>
          <p:nvPr/>
        </p:nvSpPr>
        <p:spPr>
          <a:xfrm>
            <a:off x="284571" y="696975"/>
            <a:ext cx="6849359" cy="369332"/>
          </a:xfrm>
          <a:prstGeom prst="rect">
            <a:avLst/>
          </a:prstGeom>
        </p:spPr>
        <p:txBody>
          <a:bodyPr wrap="square">
            <a:spAutoFit/>
          </a:bodyPr>
          <a:lstStyle/>
          <a:p>
            <a:r>
              <a:rPr lang="en-US" b="0" i="0" dirty="0">
                <a:solidFill>
                  <a:srgbClr val="000000"/>
                </a:solidFill>
                <a:effectLst/>
                <a:latin typeface="Helvetica Neue"/>
              </a:rPr>
              <a:t>Sometimes it's obvious, sometimes it's not! </a:t>
            </a:r>
            <a:endParaRPr lang="en-US" dirty="0"/>
          </a:p>
        </p:txBody>
      </p:sp>
      <p:sp>
        <p:nvSpPr>
          <p:cNvPr id="12" name="Rectangle 11">
            <a:extLst>
              <a:ext uri="{FF2B5EF4-FFF2-40B4-BE49-F238E27FC236}">
                <a16:creationId xmlns:a16="http://schemas.microsoft.com/office/drawing/2014/main" id="{E59510D2-062B-4EED-8168-55BF342FBF5C}"/>
              </a:ext>
            </a:extLst>
          </p:cNvPr>
          <p:cNvSpPr/>
          <p:nvPr/>
        </p:nvSpPr>
        <p:spPr>
          <a:xfrm>
            <a:off x="495765" y="4694484"/>
            <a:ext cx="1479892" cy="369332"/>
          </a:xfrm>
          <a:prstGeom prst="rect">
            <a:avLst/>
          </a:prstGeom>
        </p:spPr>
        <p:txBody>
          <a:bodyPr wrap="none">
            <a:spAutoFit/>
          </a:bodyPr>
          <a:lstStyle/>
          <a:p>
            <a:r>
              <a:rPr lang="en-US" b="1" i="0" dirty="0">
                <a:solidFill>
                  <a:srgbClr val="000000"/>
                </a:solidFill>
                <a:effectLst/>
                <a:latin typeface="Helvetica Neue"/>
              </a:rPr>
              <a:t>Choosing K</a:t>
            </a:r>
          </a:p>
        </p:txBody>
      </p:sp>
      <p:sp>
        <p:nvSpPr>
          <p:cNvPr id="13" name="Rectangle 12">
            <a:extLst>
              <a:ext uri="{FF2B5EF4-FFF2-40B4-BE49-F238E27FC236}">
                <a16:creationId xmlns:a16="http://schemas.microsoft.com/office/drawing/2014/main" id="{646EBBF2-9C18-4A12-85C6-F49C1ADC5605}"/>
              </a:ext>
            </a:extLst>
          </p:cNvPr>
          <p:cNvSpPr/>
          <p:nvPr/>
        </p:nvSpPr>
        <p:spPr>
          <a:xfrm>
            <a:off x="495765" y="5060291"/>
            <a:ext cx="9409564" cy="1077218"/>
          </a:xfrm>
          <a:prstGeom prst="rect">
            <a:avLst/>
          </a:prstGeom>
        </p:spPr>
        <p:txBody>
          <a:bodyPr wrap="square">
            <a:spAutoFit/>
          </a:bodyPr>
          <a:lstStyle/>
          <a:p>
            <a:r>
              <a:rPr lang="en-US" sz="1600" b="0" i="0" dirty="0">
                <a:solidFill>
                  <a:srgbClr val="000000"/>
                </a:solidFill>
                <a:effectLst/>
              </a:rPr>
              <a:t>There are different methods of initializing centroids. For instance:</a:t>
            </a:r>
          </a:p>
          <a:p>
            <a:pPr>
              <a:buFont typeface="Arial" panose="020B0604020202020204" pitchFamily="34" charset="0"/>
              <a:buChar char="•"/>
            </a:pPr>
            <a:r>
              <a:rPr lang="en-US" sz="1600" b="0" i="0" dirty="0">
                <a:solidFill>
                  <a:srgbClr val="000000"/>
                </a:solidFill>
                <a:effectLst/>
              </a:rPr>
              <a:t>Randomly</a:t>
            </a:r>
          </a:p>
          <a:p>
            <a:pPr>
              <a:buFont typeface="Arial" panose="020B0604020202020204" pitchFamily="34" charset="0"/>
              <a:buChar char="•"/>
            </a:pPr>
            <a:r>
              <a:rPr lang="en-US" sz="1600" b="0" i="0" dirty="0">
                <a:solidFill>
                  <a:srgbClr val="000000"/>
                </a:solidFill>
                <a:effectLst/>
              </a:rPr>
              <a:t>Manually</a:t>
            </a:r>
          </a:p>
          <a:p>
            <a:pPr>
              <a:buFont typeface="Arial" panose="020B0604020202020204" pitchFamily="34" charset="0"/>
              <a:buChar char="•"/>
            </a:pPr>
            <a:r>
              <a:rPr lang="en-US" sz="1600" b="0" i="0" dirty="0">
                <a:solidFill>
                  <a:srgbClr val="000000"/>
                </a:solidFill>
                <a:effectLst/>
              </a:rPr>
              <a:t>Special </a:t>
            </a:r>
            <a:r>
              <a:rPr lang="en-US" sz="1600" b="0" i="0" dirty="0" err="1">
                <a:solidFill>
                  <a:srgbClr val="000000"/>
                </a:solidFill>
                <a:effectLst/>
              </a:rPr>
              <a:t>KMeans</a:t>
            </a:r>
            <a:r>
              <a:rPr lang="en-US" sz="1600" b="0" i="0" dirty="0">
                <a:solidFill>
                  <a:srgbClr val="000000"/>
                </a:solidFill>
                <a:effectLst/>
              </a:rPr>
              <a:t>++ method in </a:t>
            </a:r>
            <a:r>
              <a:rPr lang="en-US" sz="1600" b="0" i="0" dirty="0" err="1">
                <a:solidFill>
                  <a:srgbClr val="000000"/>
                </a:solidFill>
                <a:effectLst/>
              </a:rPr>
              <a:t>Sklearn</a:t>
            </a:r>
            <a:r>
              <a:rPr lang="en-US" sz="1600" b="0" i="0" dirty="0">
                <a:solidFill>
                  <a:srgbClr val="000000"/>
                </a:solidFill>
                <a:effectLst/>
              </a:rPr>
              <a:t> (_This initializes the centroids to be generally distant from each other_)</a:t>
            </a:r>
          </a:p>
        </p:txBody>
      </p:sp>
      <p:sp>
        <p:nvSpPr>
          <p:cNvPr id="14" name="Rectangle 13">
            <a:extLst>
              <a:ext uri="{FF2B5EF4-FFF2-40B4-BE49-F238E27FC236}">
                <a16:creationId xmlns:a16="http://schemas.microsoft.com/office/drawing/2014/main" id="{C24E860E-A6B6-4B6B-BCFD-274837B07387}"/>
              </a:ext>
            </a:extLst>
          </p:cNvPr>
          <p:cNvSpPr/>
          <p:nvPr/>
        </p:nvSpPr>
        <p:spPr>
          <a:xfrm>
            <a:off x="495764" y="6180150"/>
            <a:ext cx="10178949" cy="369332"/>
          </a:xfrm>
          <a:prstGeom prst="rect">
            <a:avLst/>
          </a:prstGeom>
        </p:spPr>
        <p:txBody>
          <a:bodyPr wrap="square">
            <a:spAutoFit/>
          </a:bodyPr>
          <a:lstStyle/>
          <a:p>
            <a:r>
              <a:rPr lang="en-US" b="1" i="0" dirty="0">
                <a:solidFill>
                  <a:srgbClr val="000000"/>
                </a:solidFill>
                <a:effectLst/>
                <a:latin typeface="Helvetica Neue"/>
              </a:rPr>
              <a:t>Depending on your problem, you may find some of these are better than others.</a:t>
            </a:r>
            <a:endParaRPr lang="en-US" dirty="0"/>
          </a:p>
        </p:txBody>
      </p:sp>
      <p:sp>
        <p:nvSpPr>
          <p:cNvPr id="15" name="Rectangle 14">
            <a:extLst>
              <a:ext uri="{FF2B5EF4-FFF2-40B4-BE49-F238E27FC236}">
                <a16:creationId xmlns:a16="http://schemas.microsoft.com/office/drawing/2014/main" id="{FF35E4CA-2D68-42CF-B1A6-131341E49610}"/>
              </a:ext>
            </a:extLst>
          </p:cNvPr>
          <p:cNvSpPr/>
          <p:nvPr/>
        </p:nvSpPr>
        <p:spPr>
          <a:xfrm>
            <a:off x="1235711" y="6511355"/>
            <a:ext cx="8412485" cy="276999"/>
          </a:xfrm>
          <a:prstGeom prst="rect">
            <a:avLst/>
          </a:prstGeom>
        </p:spPr>
        <p:txBody>
          <a:bodyPr wrap="square">
            <a:spAutoFit/>
          </a:bodyPr>
          <a:lstStyle/>
          <a:p>
            <a:r>
              <a:rPr lang="en-US" sz="1200" b="1" i="0" dirty="0">
                <a:solidFill>
                  <a:srgbClr val="000000"/>
                </a:solidFill>
                <a:effectLst/>
              </a:rPr>
              <a:t>Note:</a:t>
            </a:r>
            <a:r>
              <a:rPr lang="en-US" sz="1200" b="0" i="0" dirty="0">
                <a:solidFill>
                  <a:srgbClr val="000000"/>
                </a:solidFill>
                <a:effectLst/>
              </a:rPr>
              <a:t> Manual is recommended if you know your data well enough to see the clusters without much help, but rarely used in practice.</a:t>
            </a:r>
            <a:endParaRPr lang="en-US" sz="1200" dirty="0"/>
          </a:p>
        </p:txBody>
      </p:sp>
    </p:spTree>
    <p:extLst>
      <p:ext uri="{BB962C8B-B14F-4D97-AF65-F5344CB8AC3E}">
        <p14:creationId xmlns:p14="http://schemas.microsoft.com/office/powerpoint/2010/main" val="17209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E9B53B-52F9-4550-8D45-DB8001366C9B}"/>
              </a:ext>
            </a:extLst>
          </p:cNvPr>
          <p:cNvPicPr>
            <a:picLocks noChangeAspect="1"/>
          </p:cNvPicPr>
          <p:nvPr/>
        </p:nvPicPr>
        <p:blipFill>
          <a:blip r:embed="rId2"/>
          <a:stretch>
            <a:fillRect/>
          </a:stretch>
        </p:blipFill>
        <p:spPr>
          <a:xfrm>
            <a:off x="1740179" y="1198178"/>
            <a:ext cx="8098810" cy="4646858"/>
          </a:xfrm>
          <a:prstGeom prst="rect">
            <a:avLst/>
          </a:prstGeom>
        </p:spPr>
      </p:pic>
    </p:spTree>
    <p:extLst>
      <p:ext uri="{BB962C8B-B14F-4D97-AF65-F5344CB8AC3E}">
        <p14:creationId xmlns:p14="http://schemas.microsoft.com/office/powerpoint/2010/main" val="122363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670E01-B72E-4F59-AE1A-A99915456480}"/>
              </a:ext>
            </a:extLst>
          </p:cNvPr>
          <p:cNvPicPr>
            <a:picLocks noChangeAspect="1"/>
          </p:cNvPicPr>
          <p:nvPr/>
        </p:nvPicPr>
        <p:blipFill>
          <a:blip r:embed="rId2"/>
          <a:stretch>
            <a:fillRect/>
          </a:stretch>
        </p:blipFill>
        <p:spPr>
          <a:xfrm>
            <a:off x="1244352" y="104534"/>
            <a:ext cx="4072524" cy="2804972"/>
          </a:xfrm>
          <a:prstGeom prst="rect">
            <a:avLst/>
          </a:prstGeom>
        </p:spPr>
      </p:pic>
      <p:sp>
        <p:nvSpPr>
          <p:cNvPr id="5" name="Rectangle 4">
            <a:extLst>
              <a:ext uri="{FF2B5EF4-FFF2-40B4-BE49-F238E27FC236}">
                <a16:creationId xmlns:a16="http://schemas.microsoft.com/office/drawing/2014/main" id="{5CB51653-F320-4806-9B26-CDF2D92907B9}"/>
              </a:ext>
            </a:extLst>
          </p:cNvPr>
          <p:cNvSpPr/>
          <p:nvPr/>
        </p:nvSpPr>
        <p:spPr>
          <a:xfrm>
            <a:off x="7242544" y="1270614"/>
            <a:ext cx="5069958" cy="1754326"/>
          </a:xfrm>
          <a:prstGeom prst="rect">
            <a:avLst/>
          </a:prstGeom>
        </p:spPr>
        <p:txBody>
          <a:bodyPr wrap="square">
            <a:spAutoFit/>
          </a:bodyPr>
          <a:lstStyle/>
          <a:p>
            <a:r>
              <a:rPr lang="en-US" dirty="0" err="1">
                <a:latin typeface="Menlo"/>
              </a:rPr>
              <a:t>Sum_of_squared_distances</a:t>
            </a:r>
            <a:r>
              <a:rPr lang="en-US" dirty="0">
                <a:latin typeface="Menlo"/>
              </a:rPr>
              <a:t> = []</a:t>
            </a:r>
            <a:br>
              <a:rPr lang="en-US" dirty="0"/>
            </a:br>
            <a:r>
              <a:rPr lang="en-US" dirty="0">
                <a:latin typeface="Menlo"/>
              </a:rPr>
              <a:t>K = range(1,15)</a:t>
            </a:r>
            <a:br>
              <a:rPr lang="en-US" dirty="0"/>
            </a:br>
            <a:r>
              <a:rPr lang="en-US" dirty="0">
                <a:latin typeface="Menlo"/>
              </a:rPr>
              <a:t>for k in K:</a:t>
            </a:r>
            <a:br>
              <a:rPr lang="en-US" dirty="0"/>
            </a:br>
            <a:r>
              <a:rPr lang="en-US" dirty="0"/>
              <a:t>    </a:t>
            </a:r>
            <a:r>
              <a:rPr lang="en-US" dirty="0">
                <a:latin typeface="Menlo"/>
              </a:rPr>
              <a:t>km = </a:t>
            </a:r>
            <a:r>
              <a:rPr lang="en-US" dirty="0" err="1">
                <a:latin typeface="Menlo"/>
              </a:rPr>
              <a:t>KMeans</a:t>
            </a:r>
            <a:r>
              <a:rPr lang="en-US" dirty="0">
                <a:latin typeface="Menlo"/>
              </a:rPr>
              <a:t>(</a:t>
            </a:r>
            <a:r>
              <a:rPr lang="en-US" dirty="0" err="1">
                <a:latin typeface="Menlo"/>
              </a:rPr>
              <a:t>n_clusters</a:t>
            </a:r>
            <a:r>
              <a:rPr lang="en-US" dirty="0">
                <a:latin typeface="Menlo"/>
              </a:rPr>
              <a:t>=k)</a:t>
            </a:r>
            <a:br>
              <a:rPr lang="en-US" dirty="0"/>
            </a:br>
            <a:r>
              <a:rPr lang="en-US" dirty="0"/>
              <a:t>    </a:t>
            </a:r>
            <a:r>
              <a:rPr lang="en-US" dirty="0">
                <a:latin typeface="Menlo"/>
              </a:rPr>
              <a:t>km = </a:t>
            </a:r>
            <a:r>
              <a:rPr lang="en-US" dirty="0" err="1">
                <a:latin typeface="Menlo"/>
              </a:rPr>
              <a:t>km.fit</a:t>
            </a:r>
            <a:r>
              <a:rPr lang="en-US" dirty="0">
                <a:latin typeface="Menlo"/>
              </a:rPr>
              <a:t>(</a:t>
            </a:r>
            <a:r>
              <a:rPr lang="en-US" dirty="0" err="1">
                <a:latin typeface="Menlo"/>
              </a:rPr>
              <a:t>data_transformed</a:t>
            </a:r>
            <a:r>
              <a:rPr lang="en-US" dirty="0">
                <a:latin typeface="Menlo"/>
              </a:rPr>
              <a:t>)</a:t>
            </a:r>
            <a:br>
              <a:rPr lang="en-US" dirty="0"/>
            </a:br>
            <a:r>
              <a:rPr lang="en-US" dirty="0"/>
              <a:t>    </a:t>
            </a:r>
            <a:r>
              <a:rPr lang="en-US" dirty="0" err="1">
                <a:latin typeface="Menlo"/>
              </a:rPr>
              <a:t>Sum_of_squared_distances.append</a:t>
            </a:r>
            <a:r>
              <a:rPr lang="en-US" dirty="0">
                <a:latin typeface="Menlo"/>
              </a:rPr>
              <a:t>(</a:t>
            </a:r>
            <a:r>
              <a:rPr lang="en-US" dirty="0" err="1">
                <a:latin typeface="Menlo"/>
              </a:rPr>
              <a:t>km.inertia</a:t>
            </a:r>
            <a:r>
              <a:rPr lang="en-US" dirty="0">
                <a:latin typeface="Menlo"/>
              </a:rPr>
              <a:t>_)</a:t>
            </a:r>
            <a:endParaRPr lang="en-US" dirty="0"/>
          </a:p>
        </p:txBody>
      </p:sp>
      <p:sp>
        <p:nvSpPr>
          <p:cNvPr id="6" name="Rectangle 5">
            <a:extLst>
              <a:ext uri="{FF2B5EF4-FFF2-40B4-BE49-F238E27FC236}">
                <a16:creationId xmlns:a16="http://schemas.microsoft.com/office/drawing/2014/main" id="{E8A4290E-1EFE-4CA9-904B-B523FE1B27C2}"/>
              </a:ext>
            </a:extLst>
          </p:cNvPr>
          <p:cNvSpPr/>
          <p:nvPr/>
        </p:nvSpPr>
        <p:spPr>
          <a:xfrm>
            <a:off x="7301024" y="3429000"/>
            <a:ext cx="4378842" cy="1477328"/>
          </a:xfrm>
          <a:prstGeom prst="rect">
            <a:avLst/>
          </a:prstGeom>
        </p:spPr>
        <p:txBody>
          <a:bodyPr wrap="square">
            <a:spAutoFit/>
          </a:bodyPr>
          <a:lstStyle/>
          <a:p>
            <a:r>
              <a:rPr lang="en-US" dirty="0" err="1">
                <a:latin typeface="Menlo"/>
              </a:rPr>
              <a:t>plt.plot</a:t>
            </a:r>
            <a:r>
              <a:rPr lang="en-US" dirty="0">
                <a:latin typeface="Menlo"/>
              </a:rPr>
              <a:t>(K, </a:t>
            </a:r>
            <a:r>
              <a:rPr lang="en-US" dirty="0" err="1">
                <a:latin typeface="Menlo"/>
              </a:rPr>
              <a:t>Sum_of_squared_distances</a:t>
            </a:r>
            <a:r>
              <a:rPr lang="en-US" dirty="0">
                <a:latin typeface="Menlo"/>
              </a:rPr>
              <a:t>, 'bx-')</a:t>
            </a:r>
            <a:br>
              <a:rPr lang="en-US" dirty="0"/>
            </a:br>
            <a:r>
              <a:rPr lang="en-US" dirty="0" err="1">
                <a:latin typeface="Menlo"/>
              </a:rPr>
              <a:t>plt.xlabel</a:t>
            </a:r>
            <a:r>
              <a:rPr lang="en-US" dirty="0">
                <a:latin typeface="Menlo"/>
              </a:rPr>
              <a:t>('k')</a:t>
            </a:r>
            <a:br>
              <a:rPr lang="en-US" dirty="0"/>
            </a:br>
            <a:r>
              <a:rPr lang="en-US" dirty="0" err="1">
                <a:latin typeface="Menlo"/>
              </a:rPr>
              <a:t>plt.ylabel</a:t>
            </a:r>
            <a:r>
              <a:rPr lang="en-US" dirty="0">
                <a:latin typeface="Menlo"/>
              </a:rPr>
              <a:t>('</a:t>
            </a:r>
            <a:r>
              <a:rPr lang="en-US" dirty="0" err="1">
                <a:latin typeface="Menlo"/>
              </a:rPr>
              <a:t>Sum_of_squared_distances</a:t>
            </a:r>
            <a:r>
              <a:rPr lang="en-US" dirty="0">
                <a:latin typeface="Menlo"/>
              </a:rPr>
              <a:t>')</a:t>
            </a:r>
            <a:br>
              <a:rPr lang="en-US" dirty="0"/>
            </a:br>
            <a:r>
              <a:rPr lang="en-US" dirty="0" err="1">
                <a:latin typeface="Menlo"/>
              </a:rPr>
              <a:t>plt.title</a:t>
            </a:r>
            <a:r>
              <a:rPr lang="en-US" dirty="0">
                <a:latin typeface="Menlo"/>
              </a:rPr>
              <a:t>('Elbow Method For Optimal k')</a:t>
            </a:r>
            <a:br>
              <a:rPr lang="en-US" dirty="0"/>
            </a:br>
            <a:r>
              <a:rPr lang="en-US" dirty="0" err="1">
                <a:latin typeface="Menlo"/>
              </a:rPr>
              <a:t>plt.show</a:t>
            </a:r>
            <a:r>
              <a:rPr lang="en-US" dirty="0">
                <a:latin typeface="Menlo"/>
              </a:rPr>
              <a:t>()</a:t>
            </a:r>
            <a:endParaRPr lang="en-US" dirty="0"/>
          </a:p>
        </p:txBody>
      </p:sp>
      <p:pic>
        <p:nvPicPr>
          <p:cNvPr id="2" name="Picture 1">
            <a:extLst>
              <a:ext uri="{FF2B5EF4-FFF2-40B4-BE49-F238E27FC236}">
                <a16:creationId xmlns:a16="http://schemas.microsoft.com/office/drawing/2014/main" id="{E2120B2A-5729-4191-ABCA-C1BF6F0583F3}"/>
              </a:ext>
            </a:extLst>
          </p:cNvPr>
          <p:cNvPicPr>
            <a:picLocks noChangeAspect="1"/>
          </p:cNvPicPr>
          <p:nvPr/>
        </p:nvPicPr>
        <p:blipFill>
          <a:blip r:embed="rId3"/>
          <a:stretch>
            <a:fillRect/>
          </a:stretch>
        </p:blipFill>
        <p:spPr>
          <a:xfrm>
            <a:off x="1401605" y="3133618"/>
            <a:ext cx="4076307" cy="2623310"/>
          </a:xfrm>
          <a:prstGeom prst="rect">
            <a:avLst/>
          </a:prstGeom>
        </p:spPr>
      </p:pic>
    </p:spTree>
    <p:extLst>
      <p:ext uri="{BB962C8B-B14F-4D97-AF65-F5344CB8AC3E}">
        <p14:creationId xmlns:p14="http://schemas.microsoft.com/office/powerpoint/2010/main" val="57228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12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271856-BFEE-442B-820B-1F62C89BE228}"/>
              </a:ext>
            </a:extLst>
          </p:cNvPr>
          <p:cNvSpPr/>
          <p:nvPr/>
        </p:nvSpPr>
        <p:spPr>
          <a:xfrm>
            <a:off x="3744213" y="2662029"/>
            <a:ext cx="4120039" cy="523220"/>
          </a:xfrm>
          <a:prstGeom prst="rect">
            <a:avLst/>
          </a:prstGeom>
        </p:spPr>
        <p:txBody>
          <a:bodyPr wrap="none">
            <a:spAutoFit/>
          </a:bodyPr>
          <a:lstStyle/>
          <a:p>
            <a:r>
              <a:rPr lang="en-US" sz="2800" b="1" dirty="0">
                <a:solidFill>
                  <a:srgbClr val="000000"/>
                </a:solidFill>
                <a:latin typeface="Helvetica Neue"/>
              </a:rPr>
              <a:t>Hierarchical Clustering</a:t>
            </a:r>
            <a:endParaRPr lang="en-US" sz="2800" b="1" i="0" dirty="0">
              <a:solidFill>
                <a:srgbClr val="000000"/>
              </a:solidFill>
              <a:effectLst/>
              <a:latin typeface="Helvetica Neue"/>
            </a:endParaRPr>
          </a:p>
        </p:txBody>
      </p:sp>
    </p:spTree>
    <p:extLst>
      <p:ext uri="{BB962C8B-B14F-4D97-AF65-F5344CB8AC3E}">
        <p14:creationId xmlns:p14="http://schemas.microsoft.com/office/powerpoint/2010/main" val="27437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5F103B-9D61-43AD-9461-52F8C830773B}"/>
              </a:ext>
            </a:extLst>
          </p:cNvPr>
          <p:cNvSpPr/>
          <p:nvPr/>
        </p:nvSpPr>
        <p:spPr>
          <a:xfrm>
            <a:off x="406382" y="633063"/>
            <a:ext cx="3672800" cy="369332"/>
          </a:xfrm>
          <a:prstGeom prst="rect">
            <a:avLst/>
          </a:prstGeom>
        </p:spPr>
        <p:txBody>
          <a:bodyPr wrap="none">
            <a:spAutoFit/>
          </a:bodyPr>
          <a:lstStyle/>
          <a:p>
            <a:r>
              <a:rPr lang="en-US" b="1" dirty="0">
                <a:solidFill>
                  <a:srgbClr val="000000"/>
                </a:solidFill>
                <a:latin typeface="Helvetica Neue"/>
              </a:rPr>
              <a:t>What is hierarchical clustering?</a:t>
            </a:r>
            <a:endParaRPr lang="en-US" b="1" i="0" dirty="0">
              <a:solidFill>
                <a:srgbClr val="000000"/>
              </a:solidFill>
              <a:effectLst/>
              <a:latin typeface="Helvetica Neue"/>
            </a:endParaRPr>
          </a:p>
        </p:txBody>
      </p:sp>
      <p:sp>
        <p:nvSpPr>
          <p:cNvPr id="8" name="Rectangle 7">
            <a:extLst>
              <a:ext uri="{FF2B5EF4-FFF2-40B4-BE49-F238E27FC236}">
                <a16:creationId xmlns:a16="http://schemas.microsoft.com/office/drawing/2014/main" id="{B32E5AF7-C591-414F-A6FA-42BE9D154616}"/>
              </a:ext>
            </a:extLst>
          </p:cNvPr>
          <p:cNvSpPr/>
          <p:nvPr/>
        </p:nvSpPr>
        <p:spPr>
          <a:xfrm>
            <a:off x="412456" y="2131753"/>
            <a:ext cx="11367087" cy="3139321"/>
          </a:xfrm>
          <a:prstGeom prst="rect">
            <a:avLst/>
          </a:prstGeom>
        </p:spPr>
        <p:txBody>
          <a:bodyPr wrap="square">
            <a:spAutoFit/>
          </a:bodyPr>
          <a:lstStyle/>
          <a:p>
            <a:r>
              <a:rPr lang="en-US" b="1" i="1" dirty="0"/>
              <a:t>Hierarchical clustering</a:t>
            </a:r>
            <a:r>
              <a:rPr lang="en-US" i="1" dirty="0"/>
              <a:t>,</a:t>
            </a:r>
            <a:r>
              <a:rPr lang="en-US" dirty="0"/>
              <a:t> is an algorithm that groups similar objects into groups called </a:t>
            </a:r>
            <a:r>
              <a:rPr lang="en-US" i="1" dirty="0"/>
              <a:t>clusters</a:t>
            </a:r>
            <a:r>
              <a:rPr lang="en-US" dirty="0"/>
              <a:t>. The endpoint is a set of clusters</a:t>
            </a:r>
            <a:r>
              <a:rPr lang="en-US" i="1" dirty="0"/>
              <a:t>, </a:t>
            </a:r>
            <a:r>
              <a:rPr lang="en-US" dirty="0"/>
              <a:t>where each cluster is distinct from each other cluster, and the objects within each cluster are broadly similar to each other.</a:t>
            </a:r>
          </a:p>
          <a:p>
            <a:endParaRPr lang="en-US" dirty="0"/>
          </a:p>
          <a:p>
            <a:r>
              <a:rPr lang="en-US" dirty="0"/>
              <a:t> With this type of clustering we seek to do exactly what the name suggests: </a:t>
            </a:r>
          </a:p>
          <a:p>
            <a:endParaRPr lang="en-US" dirty="0"/>
          </a:p>
          <a:p>
            <a:r>
              <a:rPr lang="en-US" dirty="0"/>
              <a:t>- Build hierarchies of clusters.</a:t>
            </a:r>
          </a:p>
          <a:p>
            <a:r>
              <a:rPr lang="en-US" dirty="0"/>
              <a:t>- Connect the clusters in the hierarchy with links.</a:t>
            </a:r>
          </a:p>
          <a:p>
            <a:endParaRPr lang="en-US" dirty="0"/>
          </a:p>
          <a:p>
            <a:r>
              <a:rPr lang="en-US" dirty="0"/>
              <a:t>Once the links are determined, we can display them in what is called a **dendrogram** - a graph that displays all of these links in their hierarchical structure.</a:t>
            </a:r>
          </a:p>
        </p:txBody>
      </p:sp>
    </p:spTree>
    <p:extLst>
      <p:ext uri="{BB962C8B-B14F-4D97-AF65-F5344CB8AC3E}">
        <p14:creationId xmlns:p14="http://schemas.microsoft.com/office/powerpoint/2010/main" val="265670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734259-7B97-4133-BE68-F5370EB5795C}"/>
              </a:ext>
            </a:extLst>
          </p:cNvPr>
          <p:cNvSpPr/>
          <p:nvPr/>
        </p:nvSpPr>
        <p:spPr>
          <a:xfrm>
            <a:off x="520282" y="764991"/>
            <a:ext cx="8491427" cy="523220"/>
          </a:xfrm>
          <a:prstGeom prst="rect">
            <a:avLst/>
          </a:prstGeom>
        </p:spPr>
        <p:txBody>
          <a:bodyPr wrap="none">
            <a:spAutoFit/>
          </a:bodyPr>
          <a:lstStyle/>
          <a:p>
            <a:r>
              <a:rPr lang="en-US" sz="2800" b="1" dirty="0">
                <a:solidFill>
                  <a:srgbClr val="000000"/>
                </a:solidFill>
                <a:latin typeface="Helvetica Neue"/>
              </a:rPr>
              <a:t>When does hierarchical clustering perform well?</a:t>
            </a:r>
            <a:endParaRPr lang="en-US" sz="2800" b="1" i="0" dirty="0">
              <a:solidFill>
                <a:srgbClr val="000000"/>
              </a:solidFill>
              <a:effectLst/>
              <a:latin typeface="Helvetica Neue"/>
            </a:endParaRPr>
          </a:p>
        </p:txBody>
      </p:sp>
      <p:sp>
        <p:nvSpPr>
          <p:cNvPr id="5" name="Rectangle 4">
            <a:extLst>
              <a:ext uri="{FF2B5EF4-FFF2-40B4-BE49-F238E27FC236}">
                <a16:creationId xmlns:a16="http://schemas.microsoft.com/office/drawing/2014/main" id="{3362A3AA-908C-4C9A-9DCB-E4C9601C14A0}"/>
              </a:ext>
            </a:extLst>
          </p:cNvPr>
          <p:cNvSpPr/>
          <p:nvPr/>
        </p:nvSpPr>
        <p:spPr>
          <a:xfrm>
            <a:off x="661307" y="1997839"/>
            <a:ext cx="11416961" cy="2308324"/>
          </a:xfrm>
          <a:prstGeom prst="rect">
            <a:avLst/>
          </a:prstGeom>
        </p:spPr>
        <p:txBody>
          <a:bodyPr wrap="square">
            <a:spAutoFit/>
          </a:bodyPr>
          <a:lstStyle/>
          <a:p>
            <a:pPr marL="285750" indent="-285750">
              <a:buFontTx/>
              <a:buChar char="-"/>
            </a:pPr>
            <a:r>
              <a:rPr lang="en-US" dirty="0">
                <a:solidFill>
                  <a:srgbClr val="FF0000"/>
                </a:solidFill>
              </a:rPr>
              <a:t>Hierarchical clustering works well for **non-spherical clusters</a:t>
            </a:r>
          </a:p>
          <a:p>
            <a:endParaRPr lang="en-US" dirty="0"/>
          </a:p>
          <a:p>
            <a:r>
              <a:rPr lang="en-US" dirty="0"/>
              <a:t>- </a:t>
            </a:r>
            <a:r>
              <a:rPr lang="en-US" dirty="0">
                <a:solidFill>
                  <a:srgbClr val="FF0000"/>
                </a:solidFill>
              </a:rPr>
              <a:t>It also works well on “smaller datasets</a:t>
            </a:r>
            <a:r>
              <a:rPr lang="en-US" dirty="0"/>
              <a:t>” - this algorithm has a longer computational time and doesn't work well for larger datasets</a:t>
            </a:r>
          </a:p>
          <a:p>
            <a:endParaRPr lang="en-US" dirty="0"/>
          </a:p>
          <a:p>
            <a:endParaRPr lang="en-US" dirty="0"/>
          </a:p>
          <a:p>
            <a:r>
              <a:rPr lang="en-US" b="1" dirty="0"/>
              <a:t>Hierarchical clustering works well when the underlying data has a hierarchical structure and you want to recover the hierarchy.</a:t>
            </a:r>
          </a:p>
        </p:txBody>
      </p:sp>
      <p:sp>
        <p:nvSpPr>
          <p:cNvPr id="6" name="Rectangle 5">
            <a:extLst>
              <a:ext uri="{FF2B5EF4-FFF2-40B4-BE49-F238E27FC236}">
                <a16:creationId xmlns:a16="http://schemas.microsoft.com/office/drawing/2014/main" id="{0CCE95FD-0C75-486A-B93B-EE18D0694991}"/>
              </a:ext>
            </a:extLst>
          </p:cNvPr>
          <p:cNvSpPr/>
          <p:nvPr/>
        </p:nvSpPr>
        <p:spPr>
          <a:xfrm>
            <a:off x="782472" y="4851231"/>
            <a:ext cx="10945504" cy="1200329"/>
          </a:xfrm>
          <a:prstGeom prst="rect">
            <a:avLst/>
          </a:prstGeom>
        </p:spPr>
        <p:txBody>
          <a:bodyPr wrap="square">
            <a:spAutoFit/>
          </a:bodyPr>
          <a:lstStyle/>
          <a:p>
            <a:r>
              <a:rPr lang="en-US" b="1" dirty="0">
                <a:solidFill>
                  <a:srgbClr val="000000"/>
                </a:solidFill>
              </a:rPr>
              <a:t>In hierarchical clustering, the algorithm builds classification trees using the data that merge groups of similar data points.</a:t>
            </a:r>
          </a:p>
          <a:p>
            <a:endParaRPr lang="en-US" dirty="0">
              <a:solidFill>
                <a:srgbClr val="000000"/>
              </a:solidFill>
            </a:endParaRPr>
          </a:p>
          <a:p>
            <a:r>
              <a:rPr lang="en-US" b="1" dirty="0">
                <a:solidFill>
                  <a:srgbClr val="000000"/>
                </a:solidFill>
              </a:rPr>
              <a:t>Hierarchical clustering does not require you to define "K" as an input!</a:t>
            </a:r>
            <a:endParaRPr lang="en-US" b="0" i="0" dirty="0">
              <a:solidFill>
                <a:srgbClr val="000000"/>
              </a:solidFill>
              <a:effectLst/>
            </a:endParaRPr>
          </a:p>
        </p:txBody>
      </p:sp>
    </p:spTree>
    <p:extLst>
      <p:ext uri="{BB962C8B-B14F-4D97-AF65-F5344CB8AC3E}">
        <p14:creationId xmlns:p14="http://schemas.microsoft.com/office/powerpoint/2010/main" val="36810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ierarchical clustering 2">
            <a:extLst>
              <a:ext uri="{FF2B5EF4-FFF2-40B4-BE49-F238E27FC236}">
                <a16:creationId xmlns:a16="http://schemas.microsoft.com/office/drawing/2014/main" id="{3E4A2B2B-41EF-472A-9651-36A80728B45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2D8F40E-026C-48A5-9734-C120EC0C4B0A}"/>
              </a:ext>
            </a:extLst>
          </p:cNvPr>
          <p:cNvPicPr>
            <a:picLocks noChangeAspect="1"/>
          </p:cNvPicPr>
          <p:nvPr/>
        </p:nvPicPr>
        <p:blipFill>
          <a:blip r:embed="rId2"/>
          <a:stretch>
            <a:fillRect/>
          </a:stretch>
        </p:blipFill>
        <p:spPr>
          <a:xfrm>
            <a:off x="302114" y="0"/>
            <a:ext cx="5530710" cy="6858000"/>
          </a:xfrm>
          <a:prstGeom prst="rect">
            <a:avLst/>
          </a:prstGeom>
        </p:spPr>
      </p:pic>
      <p:pic>
        <p:nvPicPr>
          <p:cNvPr id="6" name="Picture 5">
            <a:extLst>
              <a:ext uri="{FF2B5EF4-FFF2-40B4-BE49-F238E27FC236}">
                <a16:creationId xmlns:a16="http://schemas.microsoft.com/office/drawing/2014/main" id="{A60C7445-5F19-48FC-A708-E55BA424E2D0}"/>
              </a:ext>
            </a:extLst>
          </p:cNvPr>
          <p:cNvPicPr>
            <a:picLocks noChangeAspect="1"/>
          </p:cNvPicPr>
          <p:nvPr/>
        </p:nvPicPr>
        <p:blipFill>
          <a:blip r:embed="rId3"/>
          <a:stretch>
            <a:fillRect/>
          </a:stretch>
        </p:blipFill>
        <p:spPr>
          <a:xfrm>
            <a:off x="6208118" y="1460639"/>
            <a:ext cx="4937305" cy="2047917"/>
          </a:xfrm>
          <a:prstGeom prst="rect">
            <a:avLst/>
          </a:prstGeom>
        </p:spPr>
      </p:pic>
      <p:sp>
        <p:nvSpPr>
          <p:cNvPr id="7" name="Rectangle 6">
            <a:extLst>
              <a:ext uri="{FF2B5EF4-FFF2-40B4-BE49-F238E27FC236}">
                <a16:creationId xmlns:a16="http://schemas.microsoft.com/office/drawing/2014/main" id="{03DE5AF7-50E0-4227-9B9B-E4FC5986331B}"/>
              </a:ext>
            </a:extLst>
          </p:cNvPr>
          <p:cNvSpPr/>
          <p:nvPr/>
        </p:nvSpPr>
        <p:spPr>
          <a:xfrm>
            <a:off x="6096000" y="378557"/>
            <a:ext cx="6096000" cy="923330"/>
          </a:xfrm>
          <a:prstGeom prst="rect">
            <a:avLst/>
          </a:prstGeom>
        </p:spPr>
        <p:txBody>
          <a:bodyPr>
            <a:spAutoFit/>
          </a:bodyPr>
          <a:lstStyle/>
          <a:p>
            <a:r>
              <a:rPr lang="en-US" dirty="0">
                <a:solidFill>
                  <a:srgbClr val="4C525B"/>
                </a:solidFill>
                <a:latin typeface="circular-book"/>
              </a:rPr>
              <a:t>The main output of Hierarchical Clustering is a </a:t>
            </a:r>
            <a:r>
              <a:rPr lang="en-US" i="1" dirty="0">
                <a:solidFill>
                  <a:srgbClr val="3E7DCC"/>
                </a:solidFill>
                <a:latin typeface="circular-book"/>
                <a:hlinkClick r:id="rId4"/>
              </a:rPr>
              <a:t>dendrogram</a:t>
            </a:r>
            <a:r>
              <a:rPr lang="en-US" i="1" dirty="0">
                <a:solidFill>
                  <a:srgbClr val="4C525B"/>
                </a:solidFill>
                <a:latin typeface="circular-book"/>
              </a:rPr>
              <a:t>, </a:t>
            </a:r>
            <a:r>
              <a:rPr lang="en-US" dirty="0">
                <a:solidFill>
                  <a:srgbClr val="4C525B"/>
                </a:solidFill>
                <a:latin typeface="circular-book"/>
              </a:rPr>
              <a:t>which shows the hierarchical relationship between the clusters:</a:t>
            </a:r>
            <a:endParaRPr lang="en-US" dirty="0"/>
          </a:p>
        </p:txBody>
      </p:sp>
      <p:sp>
        <p:nvSpPr>
          <p:cNvPr id="8" name="Rectangle 7">
            <a:extLst>
              <a:ext uri="{FF2B5EF4-FFF2-40B4-BE49-F238E27FC236}">
                <a16:creationId xmlns:a16="http://schemas.microsoft.com/office/drawing/2014/main" id="{49C32C1F-EB8F-48B8-A598-965E98E8F1C1}"/>
              </a:ext>
            </a:extLst>
          </p:cNvPr>
          <p:cNvSpPr/>
          <p:nvPr/>
        </p:nvSpPr>
        <p:spPr>
          <a:xfrm>
            <a:off x="5983882" y="3816412"/>
            <a:ext cx="6048333" cy="1508105"/>
          </a:xfrm>
          <a:prstGeom prst="rect">
            <a:avLst/>
          </a:prstGeom>
        </p:spPr>
        <p:txBody>
          <a:bodyPr wrap="square">
            <a:spAutoFit/>
          </a:bodyPr>
          <a:lstStyle/>
          <a:p>
            <a:r>
              <a:rPr lang="en-US" b="1" dirty="0">
                <a:latin typeface="Arial" panose="020B0604020202020204" pitchFamily="34" charset="0"/>
              </a:rPr>
              <a:t>Agglomerative Approach</a:t>
            </a:r>
          </a:p>
          <a:p>
            <a:endParaRPr lang="en-US" b="1" dirty="0">
              <a:latin typeface="Arial" panose="020B0604020202020204" pitchFamily="34" charset="0"/>
            </a:endParaRPr>
          </a:p>
          <a:p>
            <a:pPr algn="just"/>
            <a:r>
              <a:rPr lang="en-US" sz="1400" dirty="0">
                <a:solidFill>
                  <a:srgbClr val="000000"/>
                </a:solidFill>
                <a:latin typeface="Arial" panose="020B0604020202020204" pitchFamily="34" charset="0"/>
              </a:rPr>
              <a:t>This approach is also known as the bottom-up approach. In this, we start with each object forming a separate group. It keeps on merging the objects or groups that are close to one another. It keep on doing so until all of the groups are merged into one or until the termination condition holds.</a:t>
            </a:r>
          </a:p>
        </p:txBody>
      </p:sp>
      <p:sp>
        <p:nvSpPr>
          <p:cNvPr id="9" name="Rectangle 8">
            <a:extLst>
              <a:ext uri="{FF2B5EF4-FFF2-40B4-BE49-F238E27FC236}">
                <a16:creationId xmlns:a16="http://schemas.microsoft.com/office/drawing/2014/main" id="{EC035EA8-8793-4408-8B77-E724D5006AC0}"/>
              </a:ext>
            </a:extLst>
          </p:cNvPr>
          <p:cNvSpPr/>
          <p:nvPr/>
        </p:nvSpPr>
        <p:spPr>
          <a:xfrm>
            <a:off x="5983882" y="5561416"/>
            <a:ext cx="6096000" cy="830997"/>
          </a:xfrm>
          <a:prstGeom prst="rect">
            <a:avLst/>
          </a:prstGeom>
        </p:spPr>
        <p:txBody>
          <a:bodyPr>
            <a:spAutoFit/>
          </a:bodyPr>
          <a:lstStyle/>
          <a:p>
            <a:r>
              <a:rPr lang="en-US" sz="1600" dirty="0">
                <a:solidFill>
                  <a:srgbClr val="222222"/>
                </a:solidFill>
                <a:latin typeface="arial" panose="020B0604020202020204" pitchFamily="34" charset="0"/>
              </a:rPr>
              <a:t>The </a:t>
            </a:r>
            <a:r>
              <a:rPr lang="en-US" sz="1600" b="1" dirty="0">
                <a:solidFill>
                  <a:srgbClr val="222222"/>
                </a:solidFill>
                <a:latin typeface="arial" panose="020B0604020202020204" pitchFamily="34" charset="0"/>
              </a:rPr>
              <a:t>cophenetic distance</a:t>
            </a:r>
            <a:r>
              <a:rPr lang="en-US" sz="1600" dirty="0">
                <a:solidFill>
                  <a:srgbClr val="222222"/>
                </a:solidFill>
                <a:latin typeface="arial" panose="020B0604020202020204" pitchFamily="34" charset="0"/>
              </a:rPr>
              <a:t> between two objects is the height of the dendrogram where the two branches that include the two objects merge into a single branch.</a:t>
            </a:r>
            <a:endParaRPr lang="en-US" sz="1600" dirty="0"/>
          </a:p>
        </p:txBody>
      </p:sp>
    </p:spTree>
    <p:extLst>
      <p:ext uri="{BB962C8B-B14F-4D97-AF65-F5344CB8AC3E}">
        <p14:creationId xmlns:p14="http://schemas.microsoft.com/office/powerpoint/2010/main" val="4261328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356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F937F9-CC8A-430D-A5F3-D49D829E16C1}"/>
              </a:ext>
            </a:extLst>
          </p:cNvPr>
          <p:cNvPicPr>
            <a:picLocks noChangeAspect="1"/>
          </p:cNvPicPr>
          <p:nvPr/>
        </p:nvPicPr>
        <p:blipFill>
          <a:blip r:embed="rId2"/>
          <a:stretch>
            <a:fillRect/>
          </a:stretch>
        </p:blipFill>
        <p:spPr>
          <a:xfrm>
            <a:off x="1698145" y="685799"/>
            <a:ext cx="8479317" cy="5699051"/>
          </a:xfrm>
          <a:prstGeom prst="rect">
            <a:avLst/>
          </a:prstGeom>
        </p:spPr>
      </p:pic>
    </p:spTree>
    <p:extLst>
      <p:ext uri="{BB962C8B-B14F-4D97-AF65-F5344CB8AC3E}">
        <p14:creationId xmlns:p14="http://schemas.microsoft.com/office/powerpoint/2010/main" val="339508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D96551-4657-44BF-A2F5-26371601A7DE}"/>
              </a:ext>
            </a:extLst>
          </p:cNvPr>
          <p:cNvPicPr>
            <a:picLocks noChangeAspect="1"/>
          </p:cNvPicPr>
          <p:nvPr/>
        </p:nvPicPr>
        <p:blipFill>
          <a:blip r:embed="rId2"/>
          <a:stretch>
            <a:fillRect/>
          </a:stretch>
        </p:blipFill>
        <p:spPr>
          <a:xfrm>
            <a:off x="2000250" y="361950"/>
            <a:ext cx="8191500" cy="6134100"/>
          </a:xfrm>
          <a:prstGeom prst="rect">
            <a:avLst/>
          </a:prstGeom>
        </p:spPr>
      </p:pic>
    </p:spTree>
    <p:extLst>
      <p:ext uri="{BB962C8B-B14F-4D97-AF65-F5344CB8AC3E}">
        <p14:creationId xmlns:p14="http://schemas.microsoft.com/office/powerpoint/2010/main" val="174247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3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euclidean distance">
            <a:extLst>
              <a:ext uri="{FF2B5EF4-FFF2-40B4-BE49-F238E27FC236}">
                <a16:creationId xmlns:a16="http://schemas.microsoft.com/office/drawing/2014/main" id="{B0977281-D115-4255-919C-DFD3ADADC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49" y="1279553"/>
            <a:ext cx="4062948" cy="27885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euclidean distance">
            <a:extLst>
              <a:ext uri="{FF2B5EF4-FFF2-40B4-BE49-F238E27FC236}">
                <a16:creationId xmlns:a16="http://schemas.microsoft.com/office/drawing/2014/main" id="{908C27A0-ACA7-426D-95F6-DD43C806D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528" y="2022618"/>
            <a:ext cx="6315451" cy="14063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00FC835-A870-4211-9EE9-5F008D456721}"/>
              </a:ext>
            </a:extLst>
          </p:cNvPr>
          <p:cNvPicPr>
            <a:picLocks noChangeAspect="1"/>
          </p:cNvPicPr>
          <p:nvPr/>
        </p:nvPicPr>
        <p:blipFill>
          <a:blip r:embed="rId4"/>
          <a:stretch>
            <a:fillRect/>
          </a:stretch>
        </p:blipFill>
        <p:spPr>
          <a:xfrm>
            <a:off x="424919" y="4449885"/>
            <a:ext cx="5115741" cy="2014859"/>
          </a:xfrm>
          <a:prstGeom prst="rect">
            <a:avLst/>
          </a:prstGeom>
        </p:spPr>
      </p:pic>
      <p:pic>
        <p:nvPicPr>
          <p:cNvPr id="10" name="Picture 9">
            <a:extLst>
              <a:ext uri="{FF2B5EF4-FFF2-40B4-BE49-F238E27FC236}">
                <a16:creationId xmlns:a16="http://schemas.microsoft.com/office/drawing/2014/main" id="{3FC13E62-254F-4176-B232-004A1EEC8D5A}"/>
              </a:ext>
            </a:extLst>
          </p:cNvPr>
          <p:cNvPicPr>
            <a:picLocks noChangeAspect="1"/>
          </p:cNvPicPr>
          <p:nvPr/>
        </p:nvPicPr>
        <p:blipFill>
          <a:blip r:embed="rId5"/>
          <a:stretch>
            <a:fillRect/>
          </a:stretch>
        </p:blipFill>
        <p:spPr>
          <a:xfrm>
            <a:off x="7253395" y="3797509"/>
            <a:ext cx="3205698" cy="2567113"/>
          </a:xfrm>
          <a:prstGeom prst="rect">
            <a:avLst/>
          </a:prstGeom>
        </p:spPr>
      </p:pic>
      <p:sp>
        <p:nvSpPr>
          <p:cNvPr id="13" name="TextBox 12">
            <a:extLst>
              <a:ext uri="{FF2B5EF4-FFF2-40B4-BE49-F238E27FC236}">
                <a16:creationId xmlns:a16="http://schemas.microsoft.com/office/drawing/2014/main" id="{18ECAC83-5858-4C38-A4A3-E1A3679EE36B}"/>
              </a:ext>
            </a:extLst>
          </p:cNvPr>
          <p:cNvSpPr txBox="1"/>
          <p:nvPr/>
        </p:nvSpPr>
        <p:spPr>
          <a:xfrm>
            <a:off x="4584130" y="393256"/>
            <a:ext cx="2581091" cy="461665"/>
          </a:xfrm>
          <a:prstGeom prst="rect">
            <a:avLst/>
          </a:prstGeom>
          <a:noFill/>
        </p:spPr>
        <p:txBody>
          <a:bodyPr wrap="none" rtlCol="0">
            <a:spAutoFit/>
          </a:bodyPr>
          <a:lstStyle/>
          <a:p>
            <a:r>
              <a:rPr lang="en-US" sz="2400" b="1" dirty="0"/>
              <a:t>Euclidean Distance</a:t>
            </a:r>
          </a:p>
        </p:txBody>
      </p:sp>
    </p:spTree>
    <p:extLst>
      <p:ext uri="{BB962C8B-B14F-4D97-AF65-F5344CB8AC3E}">
        <p14:creationId xmlns:p14="http://schemas.microsoft.com/office/powerpoint/2010/main" val="159696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69396D-3F8B-42B0-868A-973BD2AC71E3}"/>
              </a:ext>
            </a:extLst>
          </p:cNvPr>
          <p:cNvSpPr/>
          <p:nvPr/>
        </p:nvSpPr>
        <p:spPr>
          <a:xfrm>
            <a:off x="554727" y="855516"/>
            <a:ext cx="4412828" cy="923330"/>
          </a:xfrm>
          <a:prstGeom prst="rect">
            <a:avLst/>
          </a:prstGeom>
        </p:spPr>
        <p:txBody>
          <a:bodyPr wrap="square">
            <a:spAutoFit/>
          </a:bodyPr>
          <a:lstStyle/>
          <a:p>
            <a:pPr>
              <a:buFont typeface="Arial" panose="020B0604020202020204" pitchFamily="34" charset="0"/>
              <a:buChar char="•"/>
            </a:pPr>
            <a:r>
              <a:rPr lang="en-US" b="1" i="0" dirty="0">
                <a:solidFill>
                  <a:srgbClr val="000000"/>
                </a:solidFill>
                <a:effectLst/>
                <a:latin typeface="Helvetica Neue"/>
              </a:rPr>
              <a:t>K</a:t>
            </a:r>
            <a:r>
              <a:rPr lang="en-US" b="0" i="0" dirty="0">
                <a:solidFill>
                  <a:srgbClr val="000000"/>
                </a:solidFill>
                <a:effectLst/>
                <a:latin typeface="Helvetica Neue"/>
              </a:rPr>
              <a:t> is the number of clusters.</a:t>
            </a:r>
          </a:p>
          <a:p>
            <a:pPr>
              <a:buFont typeface="Arial" panose="020B0604020202020204" pitchFamily="34" charset="0"/>
              <a:buChar char="•"/>
            </a:pPr>
            <a:r>
              <a:rPr lang="en-US" b="1" i="0" dirty="0">
                <a:solidFill>
                  <a:srgbClr val="000000"/>
                </a:solidFill>
                <a:effectLst/>
                <a:latin typeface="Helvetica Neue"/>
              </a:rPr>
              <a:t>Means</a:t>
            </a:r>
            <a:r>
              <a:rPr lang="en-US" b="0" i="0" dirty="0">
                <a:solidFill>
                  <a:srgbClr val="000000"/>
                </a:solidFill>
                <a:effectLst/>
                <a:latin typeface="Helvetica Neue"/>
              </a:rPr>
              <a:t> refers to the mean points of the K clusters.</a:t>
            </a:r>
          </a:p>
        </p:txBody>
      </p:sp>
      <p:pic>
        <p:nvPicPr>
          <p:cNvPr id="7" name="Picture 6">
            <a:extLst>
              <a:ext uri="{FF2B5EF4-FFF2-40B4-BE49-F238E27FC236}">
                <a16:creationId xmlns:a16="http://schemas.microsoft.com/office/drawing/2014/main" id="{4DDA2768-D026-4F92-A314-3797D7C3CE39}"/>
              </a:ext>
            </a:extLst>
          </p:cNvPr>
          <p:cNvPicPr>
            <a:picLocks noChangeAspect="1"/>
          </p:cNvPicPr>
          <p:nvPr/>
        </p:nvPicPr>
        <p:blipFill>
          <a:blip r:embed="rId2"/>
          <a:stretch>
            <a:fillRect/>
          </a:stretch>
        </p:blipFill>
        <p:spPr>
          <a:xfrm>
            <a:off x="714950" y="2365752"/>
            <a:ext cx="2943847" cy="2943847"/>
          </a:xfrm>
          <a:prstGeom prst="rect">
            <a:avLst/>
          </a:prstGeom>
        </p:spPr>
      </p:pic>
      <p:pic>
        <p:nvPicPr>
          <p:cNvPr id="8" name="Picture 7">
            <a:extLst>
              <a:ext uri="{FF2B5EF4-FFF2-40B4-BE49-F238E27FC236}">
                <a16:creationId xmlns:a16="http://schemas.microsoft.com/office/drawing/2014/main" id="{D14AD56C-D12E-424C-8442-210AA65810EE}"/>
              </a:ext>
            </a:extLst>
          </p:cNvPr>
          <p:cNvPicPr>
            <a:picLocks noChangeAspect="1"/>
          </p:cNvPicPr>
          <p:nvPr/>
        </p:nvPicPr>
        <p:blipFill>
          <a:blip r:embed="rId3"/>
          <a:stretch>
            <a:fillRect/>
          </a:stretch>
        </p:blipFill>
        <p:spPr>
          <a:xfrm>
            <a:off x="4520025" y="2403644"/>
            <a:ext cx="2868061" cy="2868061"/>
          </a:xfrm>
          <a:prstGeom prst="rect">
            <a:avLst/>
          </a:prstGeom>
        </p:spPr>
      </p:pic>
      <p:pic>
        <p:nvPicPr>
          <p:cNvPr id="10" name="Picture 9">
            <a:extLst>
              <a:ext uri="{FF2B5EF4-FFF2-40B4-BE49-F238E27FC236}">
                <a16:creationId xmlns:a16="http://schemas.microsoft.com/office/drawing/2014/main" id="{7F6F4393-B82C-47B3-A79E-BC46E1507C7F}"/>
              </a:ext>
            </a:extLst>
          </p:cNvPr>
          <p:cNvPicPr>
            <a:picLocks noChangeAspect="1"/>
          </p:cNvPicPr>
          <p:nvPr/>
        </p:nvPicPr>
        <p:blipFill>
          <a:blip r:embed="rId4"/>
          <a:stretch>
            <a:fillRect/>
          </a:stretch>
        </p:blipFill>
        <p:spPr>
          <a:xfrm>
            <a:off x="8473154" y="2365752"/>
            <a:ext cx="3003896" cy="3003896"/>
          </a:xfrm>
          <a:prstGeom prst="rect">
            <a:avLst/>
          </a:prstGeom>
        </p:spPr>
      </p:pic>
      <p:sp>
        <p:nvSpPr>
          <p:cNvPr id="11" name="TextBox 10">
            <a:extLst>
              <a:ext uri="{FF2B5EF4-FFF2-40B4-BE49-F238E27FC236}">
                <a16:creationId xmlns:a16="http://schemas.microsoft.com/office/drawing/2014/main" id="{58A47D88-B9B7-4381-BEC6-698F06B6E817}"/>
              </a:ext>
            </a:extLst>
          </p:cNvPr>
          <p:cNvSpPr txBox="1"/>
          <p:nvPr/>
        </p:nvSpPr>
        <p:spPr>
          <a:xfrm>
            <a:off x="4930916" y="5393469"/>
            <a:ext cx="1867819" cy="523220"/>
          </a:xfrm>
          <a:prstGeom prst="rect">
            <a:avLst/>
          </a:prstGeom>
          <a:noFill/>
        </p:spPr>
        <p:txBody>
          <a:bodyPr wrap="none" rtlCol="0">
            <a:spAutoFit/>
          </a:bodyPr>
          <a:lstStyle/>
          <a:p>
            <a:pPr algn="ctr"/>
            <a:r>
              <a:rPr lang="en-US" sz="1400" dirty="0" err="1"/>
              <a:t>Initialise</a:t>
            </a:r>
            <a:r>
              <a:rPr lang="en-US" sz="1400" dirty="0"/>
              <a:t> K and use the </a:t>
            </a:r>
          </a:p>
          <a:p>
            <a:pPr algn="ctr"/>
            <a:r>
              <a:rPr lang="en-US" sz="1400" dirty="0"/>
              <a:t>Euclidean distance</a:t>
            </a:r>
          </a:p>
        </p:txBody>
      </p:sp>
      <p:sp>
        <p:nvSpPr>
          <p:cNvPr id="12" name="TextBox 11">
            <a:extLst>
              <a:ext uri="{FF2B5EF4-FFF2-40B4-BE49-F238E27FC236}">
                <a16:creationId xmlns:a16="http://schemas.microsoft.com/office/drawing/2014/main" id="{DB51B30C-D93C-4BEF-B06E-37C7B375DE0E}"/>
              </a:ext>
            </a:extLst>
          </p:cNvPr>
          <p:cNvSpPr txBox="1"/>
          <p:nvPr/>
        </p:nvSpPr>
        <p:spPr>
          <a:xfrm>
            <a:off x="8738480" y="5490475"/>
            <a:ext cx="2738570" cy="523220"/>
          </a:xfrm>
          <a:prstGeom prst="rect">
            <a:avLst/>
          </a:prstGeom>
          <a:noFill/>
        </p:spPr>
        <p:txBody>
          <a:bodyPr wrap="none" rtlCol="0">
            <a:spAutoFit/>
          </a:bodyPr>
          <a:lstStyle/>
          <a:p>
            <a:pPr algn="ctr"/>
            <a:r>
              <a:rPr lang="en-US" sz="1400" dirty="0"/>
              <a:t>Assign points to the closest cluster </a:t>
            </a:r>
          </a:p>
          <a:p>
            <a:pPr algn="ctr"/>
            <a:r>
              <a:rPr lang="en-US" sz="1400" dirty="0"/>
              <a:t>based Euclidean distance</a:t>
            </a:r>
          </a:p>
        </p:txBody>
      </p:sp>
      <p:sp>
        <p:nvSpPr>
          <p:cNvPr id="13" name="TextBox 12">
            <a:extLst>
              <a:ext uri="{FF2B5EF4-FFF2-40B4-BE49-F238E27FC236}">
                <a16:creationId xmlns:a16="http://schemas.microsoft.com/office/drawing/2014/main" id="{8443864F-B39E-4CA0-BBBE-781C64C6361A}"/>
              </a:ext>
            </a:extLst>
          </p:cNvPr>
          <p:cNvSpPr txBox="1"/>
          <p:nvPr/>
        </p:nvSpPr>
        <p:spPr>
          <a:xfrm>
            <a:off x="1659625" y="1912548"/>
            <a:ext cx="772071" cy="369332"/>
          </a:xfrm>
          <a:prstGeom prst="rect">
            <a:avLst/>
          </a:prstGeom>
          <a:noFill/>
        </p:spPr>
        <p:txBody>
          <a:bodyPr wrap="none" rtlCol="0">
            <a:spAutoFit/>
          </a:bodyPr>
          <a:lstStyle/>
          <a:p>
            <a:r>
              <a:rPr lang="en-US" dirty="0"/>
              <a:t>Step 1</a:t>
            </a:r>
          </a:p>
        </p:txBody>
      </p:sp>
      <p:sp>
        <p:nvSpPr>
          <p:cNvPr id="14" name="TextBox 13">
            <a:extLst>
              <a:ext uri="{FF2B5EF4-FFF2-40B4-BE49-F238E27FC236}">
                <a16:creationId xmlns:a16="http://schemas.microsoft.com/office/drawing/2014/main" id="{B392126A-3D64-423D-91A6-0C36767EA782}"/>
              </a:ext>
            </a:extLst>
          </p:cNvPr>
          <p:cNvSpPr txBox="1"/>
          <p:nvPr/>
        </p:nvSpPr>
        <p:spPr>
          <a:xfrm>
            <a:off x="5568021" y="1912548"/>
            <a:ext cx="772071" cy="369332"/>
          </a:xfrm>
          <a:prstGeom prst="rect">
            <a:avLst/>
          </a:prstGeom>
          <a:noFill/>
        </p:spPr>
        <p:txBody>
          <a:bodyPr wrap="none" rtlCol="0">
            <a:spAutoFit/>
          </a:bodyPr>
          <a:lstStyle/>
          <a:p>
            <a:r>
              <a:rPr lang="en-US" dirty="0"/>
              <a:t>Step 2</a:t>
            </a:r>
          </a:p>
        </p:txBody>
      </p:sp>
      <p:sp>
        <p:nvSpPr>
          <p:cNvPr id="15" name="TextBox 14">
            <a:extLst>
              <a:ext uri="{FF2B5EF4-FFF2-40B4-BE49-F238E27FC236}">
                <a16:creationId xmlns:a16="http://schemas.microsoft.com/office/drawing/2014/main" id="{ABDDC76D-D012-4DD0-A3FE-A414F4849575}"/>
              </a:ext>
            </a:extLst>
          </p:cNvPr>
          <p:cNvSpPr txBox="1"/>
          <p:nvPr/>
        </p:nvSpPr>
        <p:spPr>
          <a:xfrm>
            <a:off x="9703290" y="1875593"/>
            <a:ext cx="772071" cy="369332"/>
          </a:xfrm>
          <a:prstGeom prst="rect">
            <a:avLst/>
          </a:prstGeom>
          <a:noFill/>
        </p:spPr>
        <p:txBody>
          <a:bodyPr wrap="none" rtlCol="0">
            <a:spAutoFit/>
          </a:bodyPr>
          <a:lstStyle/>
          <a:p>
            <a:r>
              <a:rPr lang="en-US" dirty="0"/>
              <a:t>Step 3</a:t>
            </a:r>
          </a:p>
        </p:txBody>
      </p:sp>
      <p:pic>
        <p:nvPicPr>
          <p:cNvPr id="2" name="Picture 1">
            <a:extLst>
              <a:ext uri="{FF2B5EF4-FFF2-40B4-BE49-F238E27FC236}">
                <a16:creationId xmlns:a16="http://schemas.microsoft.com/office/drawing/2014/main" id="{FC2D54A1-399D-4141-975E-740770CA6474}"/>
              </a:ext>
            </a:extLst>
          </p:cNvPr>
          <p:cNvPicPr>
            <a:picLocks noChangeAspect="1"/>
          </p:cNvPicPr>
          <p:nvPr/>
        </p:nvPicPr>
        <p:blipFill>
          <a:blip r:embed="rId5"/>
          <a:stretch>
            <a:fillRect/>
          </a:stretch>
        </p:blipFill>
        <p:spPr>
          <a:xfrm>
            <a:off x="6222548" y="140041"/>
            <a:ext cx="4883815" cy="1772508"/>
          </a:xfrm>
          <a:prstGeom prst="rect">
            <a:avLst/>
          </a:prstGeom>
        </p:spPr>
      </p:pic>
    </p:spTree>
    <p:extLst>
      <p:ext uri="{BB962C8B-B14F-4D97-AF65-F5344CB8AC3E}">
        <p14:creationId xmlns:p14="http://schemas.microsoft.com/office/powerpoint/2010/main" val="387383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1A086F-804E-4FB3-8947-B3796A150395}"/>
              </a:ext>
            </a:extLst>
          </p:cNvPr>
          <p:cNvPicPr>
            <a:picLocks noChangeAspect="1"/>
          </p:cNvPicPr>
          <p:nvPr/>
        </p:nvPicPr>
        <p:blipFill>
          <a:blip r:embed="rId2"/>
          <a:stretch>
            <a:fillRect/>
          </a:stretch>
        </p:blipFill>
        <p:spPr>
          <a:xfrm>
            <a:off x="511580" y="439096"/>
            <a:ext cx="2596863" cy="2634228"/>
          </a:xfrm>
          <a:prstGeom prst="rect">
            <a:avLst/>
          </a:prstGeom>
        </p:spPr>
      </p:pic>
      <p:sp>
        <p:nvSpPr>
          <p:cNvPr id="5" name="Rectangle 4">
            <a:extLst>
              <a:ext uri="{FF2B5EF4-FFF2-40B4-BE49-F238E27FC236}">
                <a16:creationId xmlns:a16="http://schemas.microsoft.com/office/drawing/2014/main" id="{879AEEC6-F0F3-42FB-99FA-49C4279EB3EB}"/>
              </a:ext>
            </a:extLst>
          </p:cNvPr>
          <p:cNvSpPr/>
          <p:nvPr/>
        </p:nvSpPr>
        <p:spPr>
          <a:xfrm>
            <a:off x="594830" y="3073324"/>
            <a:ext cx="2596863" cy="954107"/>
          </a:xfrm>
          <a:prstGeom prst="rect">
            <a:avLst/>
          </a:prstGeom>
        </p:spPr>
        <p:txBody>
          <a:bodyPr wrap="square">
            <a:spAutoFit/>
          </a:bodyPr>
          <a:lstStyle/>
          <a:p>
            <a:pPr algn="ctr"/>
            <a:r>
              <a:rPr lang="en-US" sz="1400" b="0" i="0" dirty="0">
                <a:solidFill>
                  <a:srgbClr val="000000"/>
                </a:solidFill>
                <a:effectLst/>
              </a:rPr>
              <a:t>Calculate mean of points assigned to centroid (2 here). Update new centroid positions to mean (</a:t>
            </a:r>
            <a:r>
              <a:rPr lang="en-US" sz="1400" b="0" i="0" dirty="0" err="1">
                <a:solidFill>
                  <a:srgbClr val="000000"/>
                </a:solidFill>
                <a:effectLst/>
              </a:rPr>
              <a:t>ie</a:t>
            </a:r>
            <a:r>
              <a:rPr lang="en-US" sz="1400" b="0" i="0" dirty="0">
                <a:solidFill>
                  <a:srgbClr val="000000"/>
                </a:solidFill>
                <a:effectLst/>
              </a:rPr>
              <a:t>: geometric center).</a:t>
            </a:r>
            <a:endParaRPr lang="en-US" sz="1400" dirty="0"/>
          </a:p>
        </p:txBody>
      </p:sp>
      <p:sp>
        <p:nvSpPr>
          <p:cNvPr id="6" name="TextBox 5">
            <a:extLst>
              <a:ext uri="{FF2B5EF4-FFF2-40B4-BE49-F238E27FC236}">
                <a16:creationId xmlns:a16="http://schemas.microsoft.com/office/drawing/2014/main" id="{3184ABF2-AEAD-4F37-861F-D55946C1C954}"/>
              </a:ext>
            </a:extLst>
          </p:cNvPr>
          <p:cNvSpPr txBox="1"/>
          <p:nvPr/>
        </p:nvSpPr>
        <p:spPr>
          <a:xfrm>
            <a:off x="1334471" y="69764"/>
            <a:ext cx="772071" cy="369332"/>
          </a:xfrm>
          <a:prstGeom prst="rect">
            <a:avLst/>
          </a:prstGeom>
          <a:noFill/>
        </p:spPr>
        <p:txBody>
          <a:bodyPr wrap="none" rtlCol="0">
            <a:spAutoFit/>
          </a:bodyPr>
          <a:lstStyle/>
          <a:p>
            <a:r>
              <a:rPr lang="en-US" dirty="0"/>
              <a:t>Step 4</a:t>
            </a:r>
          </a:p>
        </p:txBody>
      </p:sp>
      <p:graphicFrame>
        <p:nvGraphicFramePr>
          <p:cNvPr id="7" name="Table 6">
            <a:extLst>
              <a:ext uri="{FF2B5EF4-FFF2-40B4-BE49-F238E27FC236}">
                <a16:creationId xmlns:a16="http://schemas.microsoft.com/office/drawing/2014/main" id="{31423024-F979-44BE-959C-B9854C067BC2}"/>
              </a:ext>
            </a:extLst>
          </p:cNvPr>
          <p:cNvGraphicFramePr>
            <a:graphicFrameLocks noGrp="1"/>
          </p:cNvGraphicFramePr>
          <p:nvPr>
            <p:extLst>
              <p:ext uri="{D42A27DB-BD31-4B8C-83A1-F6EECF244321}">
                <p14:modId xmlns:p14="http://schemas.microsoft.com/office/powerpoint/2010/main" val="31349159"/>
              </p:ext>
            </p:extLst>
          </p:nvPr>
        </p:nvGraphicFramePr>
        <p:xfrm>
          <a:off x="3963742" y="1207570"/>
          <a:ext cx="3053371" cy="1097280"/>
        </p:xfrm>
        <a:graphic>
          <a:graphicData uri="http://schemas.openxmlformats.org/drawingml/2006/table">
            <a:tbl>
              <a:tblPr/>
              <a:tblGrid>
                <a:gridCol w="3053371">
                  <a:extLst>
                    <a:ext uri="{9D8B030D-6E8A-4147-A177-3AD203B41FA5}">
                      <a16:colId xmlns:a16="http://schemas.microsoft.com/office/drawing/2014/main" val="3020776257"/>
                    </a:ext>
                  </a:extLst>
                </a:gridCol>
              </a:tblGrid>
              <a:tr h="0">
                <a:tc>
                  <a:txBody>
                    <a:bodyPr/>
                    <a:lstStyle/>
                    <a:p>
                      <a:pPr algn="ctr" fontAlgn="t"/>
                      <a:r>
                        <a:rPr lang="en-US" sz="1400" dirty="0">
                          <a:effectLst/>
                        </a:rPr>
                        <a:t>Repeat step 2-4, updating class membership based on centroid distance.</a:t>
                      </a:r>
                    </a:p>
                  </a:txBody>
                  <a:tcPr>
                    <a:lnL>
                      <a:noFill/>
                    </a:lnL>
                    <a:lnR>
                      <a:noFill/>
                    </a:lnR>
                    <a:lnT>
                      <a:noFill/>
                    </a:lnT>
                    <a:lnB>
                      <a:noFill/>
                    </a:lnB>
                  </a:tcPr>
                </a:tc>
                <a:extLst>
                  <a:ext uri="{0D108BD9-81ED-4DB2-BD59-A6C34878D82A}">
                    <a16:rowId xmlns:a16="http://schemas.microsoft.com/office/drawing/2014/main" val="3587129888"/>
                  </a:ext>
                </a:extLst>
              </a:tr>
              <a:tr h="0">
                <a:tc>
                  <a:txBody>
                    <a:bodyPr/>
                    <a:lstStyle/>
                    <a:p>
                      <a:endParaRPr lang="en-US" dirty="0"/>
                    </a:p>
                  </a:txBody>
                  <a:tcPr>
                    <a:lnT>
                      <a:noFill/>
                    </a:lnT>
                  </a:tcPr>
                </a:tc>
                <a:extLst>
                  <a:ext uri="{0D108BD9-81ED-4DB2-BD59-A6C34878D82A}">
                    <a16:rowId xmlns:a16="http://schemas.microsoft.com/office/drawing/2014/main" val="3131000244"/>
                  </a:ext>
                </a:extLst>
              </a:tr>
            </a:tbl>
          </a:graphicData>
        </a:graphic>
      </p:graphicFrame>
      <p:pic>
        <p:nvPicPr>
          <p:cNvPr id="8" name="Picture 7">
            <a:extLst>
              <a:ext uri="{FF2B5EF4-FFF2-40B4-BE49-F238E27FC236}">
                <a16:creationId xmlns:a16="http://schemas.microsoft.com/office/drawing/2014/main" id="{638A3F23-6F44-4B50-BD34-F1BAD5B8F9DC}"/>
              </a:ext>
            </a:extLst>
          </p:cNvPr>
          <p:cNvPicPr>
            <a:picLocks noChangeAspect="1"/>
          </p:cNvPicPr>
          <p:nvPr/>
        </p:nvPicPr>
        <p:blipFill>
          <a:blip r:embed="rId3"/>
          <a:stretch>
            <a:fillRect/>
          </a:stretch>
        </p:blipFill>
        <p:spPr>
          <a:xfrm>
            <a:off x="7872412" y="324605"/>
            <a:ext cx="3174972" cy="3174972"/>
          </a:xfrm>
          <a:prstGeom prst="rect">
            <a:avLst/>
          </a:prstGeom>
        </p:spPr>
      </p:pic>
      <p:sp>
        <p:nvSpPr>
          <p:cNvPr id="9" name="Rectangle 8">
            <a:extLst>
              <a:ext uri="{FF2B5EF4-FFF2-40B4-BE49-F238E27FC236}">
                <a16:creationId xmlns:a16="http://schemas.microsoft.com/office/drawing/2014/main" id="{42D23BC6-1D62-4394-8110-188253857DCB}"/>
              </a:ext>
            </a:extLst>
          </p:cNvPr>
          <p:cNvSpPr/>
          <p:nvPr/>
        </p:nvSpPr>
        <p:spPr>
          <a:xfrm>
            <a:off x="7935541" y="3550377"/>
            <a:ext cx="3597177" cy="738664"/>
          </a:xfrm>
          <a:prstGeom prst="rect">
            <a:avLst/>
          </a:prstGeom>
        </p:spPr>
        <p:txBody>
          <a:bodyPr wrap="square">
            <a:spAutoFit/>
          </a:bodyPr>
          <a:lstStyle/>
          <a:p>
            <a:pPr algn="ctr"/>
            <a:r>
              <a:rPr lang="en-US" sz="1400" b="0" i="0" dirty="0">
                <a:solidFill>
                  <a:srgbClr val="000000"/>
                </a:solidFill>
                <a:effectLst/>
              </a:rPr>
              <a:t>Convergence is met once all points no longer change to a new class (defined by closest centroid distance).</a:t>
            </a:r>
            <a:endParaRPr lang="en-US" sz="1400" dirty="0"/>
          </a:p>
        </p:txBody>
      </p:sp>
      <p:sp>
        <p:nvSpPr>
          <p:cNvPr id="10" name="TextBox 9">
            <a:extLst>
              <a:ext uri="{FF2B5EF4-FFF2-40B4-BE49-F238E27FC236}">
                <a16:creationId xmlns:a16="http://schemas.microsoft.com/office/drawing/2014/main" id="{0FF068D1-7780-42B3-B81E-589F29CF0AF8}"/>
              </a:ext>
            </a:extLst>
          </p:cNvPr>
          <p:cNvSpPr txBox="1"/>
          <p:nvPr/>
        </p:nvSpPr>
        <p:spPr>
          <a:xfrm>
            <a:off x="9043763" y="0"/>
            <a:ext cx="465192" cy="369332"/>
          </a:xfrm>
          <a:prstGeom prst="rect">
            <a:avLst/>
          </a:prstGeom>
          <a:noFill/>
        </p:spPr>
        <p:txBody>
          <a:bodyPr wrap="none" rtlCol="0">
            <a:spAutoFit/>
          </a:bodyPr>
          <a:lstStyle/>
          <a:p>
            <a:r>
              <a:rPr lang="en-US" dirty="0"/>
              <a:t>Fin</a:t>
            </a:r>
          </a:p>
        </p:txBody>
      </p:sp>
      <p:sp>
        <p:nvSpPr>
          <p:cNvPr id="11" name="Rectangle 10">
            <a:extLst>
              <a:ext uri="{FF2B5EF4-FFF2-40B4-BE49-F238E27FC236}">
                <a16:creationId xmlns:a16="http://schemas.microsoft.com/office/drawing/2014/main" id="{35CE363B-F8BC-4646-8D86-C085EEC6865F}"/>
              </a:ext>
            </a:extLst>
          </p:cNvPr>
          <p:cNvSpPr/>
          <p:nvPr/>
        </p:nvSpPr>
        <p:spPr>
          <a:xfrm>
            <a:off x="3153724" y="4811301"/>
            <a:ext cx="4950009" cy="369332"/>
          </a:xfrm>
          <a:prstGeom prst="rect">
            <a:avLst/>
          </a:prstGeom>
        </p:spPr>
        <p:txBody>
          <a:bodyPr wrap="none">
            <a:spAutoFit/>
          </a:bodyPr>
          <a:lstStyle/>
          <a:p>
            <a:r>
              <a:rPr lang="en-US" dirty="0">
                <a:hlinkClick r:id="rId4"/>
              </a:rPr>
              <a:t>https://www.youtube.com/watch?v=_aWzGGNrcic</a:t>
            </a:r>
            <a:endParaRPr lang="en-US" dirty="0"/>
          </a:p>
        </p:txBody>
      </p:sp>
    </p:spTree>
    <p:extLst>
      <p:ext uri="{BB962C8B-B14F-4D97-AF65-F5344CB8AC3E}">
        <p14:creationId xmlns:p14="http://schemas.microsoft.com/office/powerpoint/2010/main" val="406043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06BBE1-4987-4D84-AE16-925D68928286}"/>
              </a:ext>
            </a:extLst>
          </p:cNvPr>
          <p:cNvPicPr>
            <a:picLocks noChangeAspect="1"/>
          </p:cNvPicPr>
          <p:nvPr/>
        </p:nvPicPr>
        <p:blipFill>
          <a:blip r:embed="rId2"/>
          <a:stretch>
            <a:fillRect/>
          </a:stretch>
        </p:blipFill>
        <p:spPr>
          <a:xfrm>
            <a:off x="1885196" y="1003890"/>
            <a:ext cx="8096668" cy="5053009"/>
          </a:xfrm>
          <a:prstGeom prst="rect">
            <a:avLst/>
          </a:prstGeom>
        </p:spPr>
      </p:pic>
    </p:spTree>
    <p:extLst>
      <p:ext uri="{BB962C8B-B14F-4D97-AF65-F5344CB8AC3E}">
        <p14:creationId xmlns:p14="http://schemas.microsoft.com/office/powerpoint/2010/main" val="17289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F16FED-D2DF-4EB4-8254-564264DB458B}"/>
              </a:ext>
            </a:extLst>
          </p:cNvPr>
          <p:cNvSpPr/>
          <p:nvPr/>
        </p:nvSpPr>
        <p:spPr>
          <a:xfrm>
            <a:off x="1142665" y="543754"/>
            <a:ext cx="6096000" cy="3016210"/>
          </a:xfrm>
          <a:prstGeom prst="rect">
            <a:avLst/>
          </a:prstGeom>
        </p:spPr>
        <p:txBody>
          <a:bodyPr>
            <a:spAutoFit/>
          </a:bodyPr>
          <a:lstStyle/>
          <a:p>
            <a:r>
              <a:rPr lang="en-US" sz="3200" b="0" i="0" u="none" strike="noStrike" baseline="0" dirty="0">
                <a:solidFill>
                  <a:srgbClr val="222222"/>
                </a:solidFill>
                <a:latin typeface="Karla-Regular"/>
              </a:rPr>
              <a:t>Use Cases</a:t>
            </a:r>
          </a:p>
          <a:p>
            <a:endParaRPr lang="en-US" sz="3200" b="0" i="0" u="none" strike="noStrike" baseline="0" dirty="0">
              <a:solidFill>
                <a:srgbClr val="222222"/>
              </a:solidFill>
              <a:latin typeface="Karla-Regular"/>
            </a:endParaRPr>
          </a:p>
          <a:p>
            <a:r>
              <a:rPr lang="en-US" dirty="0">
                <a:solidFill>
                  <a:srgbClr val="222222"/>
                </a:solidFill>
                <a:latin typeface="Karla-Regular"/>
              </a:rPr>
              <a:t>K-Means is widely used for many applications.</a:t>
            </a:r>
          </a:p>
          <a:p>
            <a:r>
              <a:rPr lang="en-US" dirty="0">
                <a:solidFill>
                  <a:srgbClr val="222222"/>
                </a:solidFill>
                <a:latin typeface="Karla-Regular"/>
              </a:rPr>
              <a:t>Image Segmentation</a:t>
            </a:r>
          </a:p>
          <a:p>
            <a:r>
              <a:rPr lang="en-US" dirty="0">
                <a:solidFill>
                  <a:srgbClr val="222222"/>
                </a:solidFill>
                <a:latin typeface="Karla-Regular"/>
              </a:rPr>
              <a:t>Clustering Gene Segmentation Data</a:t>
            </a:r>
          </a:p>
          <a:p>
            <a:r>
              <a:rPr lang="en-US" dirty="0">
                <a:solidFill>
                  <a:srgbClr val="222222"/>
                </a:solidFill>
                <a:latin typeface="Karla-Regular"/>
              </a:rPr>
              <a:t>News Article Clustering</a:t>
            </a:r>
          </a:p>
          <a:p>
            <a:r>
              <a:rPr lang="en-US" dirty="0">
                <a:solidFill>
                  <a:srgbClr val="222222"/>
                </a:solidFill>
                <a:latin typeface="Karla-Regular"/>
              </a:rPr>
              <a:t>Clustering Languages</a:t>
            </a:r>
          </a:p>
          <a:p>
            <a:r>
              <a:rPr lang="en-US" dirty="0">
                <a:solidFill>
                  <a:srgbClr val="222222"/>
                </a:solidFill>
                <a:latin typeface="Karla-Regular"/>
              </a:rPr>
              <a:t>Species Clustering</a:t>
            </a:r>
          </a:p>
          <a:p>
            <a:r>
              <a:rPr lang="en-US" dirty="0">
                <a:solidFill>
                  <a:srgbClr val="222222"/>
                </a:solidFill>
                <a:latin typeface="Karla-Regular"/>
              </a:rPr>
              <a:t>Anomaly Detection</a:t>
            </a:r>
            <a:endParaRPr lang="en-US" dirty="0"/>
          </a:p>
        </p:txBody>
      </p:sp>
      <p:pic>
        <p:nvPicPr>
          <p:cNvPr id="5" name="Picture 4">
            <a:extLst>
              <a:ext uri="{FF2B5EF4-FFF2-40B4-BE49-F238E27FC236}">
                <a16:creationId xmlns:a16="http://schemas.microsoft.com/office/drawing/2014/main" id="{307FE617-3DF5-4E38-92DB-A4A45E740555}"/>
              </a:ext>
            </a:extLst>
          </p:cNvPr>
          <p:cNvPicPr>
            <a:picLocks noChangeAspect="1"/>
          </p:cNvPicPr>
          <p:nvPr/>
        </p:nvPicPr>
        <p:blipFill>
          <a:blip r:embed="rId2"/>
          <a:stretch>
            <a:fillRect/>
          </a:stretch>
        </p:blipFill>
        <p:spPr>
          <a:xfrm>
            <a:off x="868431" y="3838165"/>
            <a:ext cx="6315793" cy="2127590"/>
          </a:xfrm>
          <a:prstGeom prst="rect">
            <a:avLst/>
          </a:prstGeom>
        </p:spPr>
      </p:pic>
    </p:spTree>
    <p:extLst>
      <p:ext uri="{BB962C8B-B14F-4D97-AF65-F5344CB8AC3E}">
        <p14:creationId xmlns:p14="http://schemas.microsoft.com/office/powerpoint/2010/main" val="256825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A947D3-6ABE-4AA1-93E4-CAB434A6CEF8}"/>
              </a:ext>
            </a:extLst>
          </p:cNvPr>
          <p:cNvPicPr>
            <a:picLocks noChangeAspect="1"/>
          </p:cNvPicPr>
          <p:nvPr/>
        </p:nvPicPr>
        <p:blipFill>
          <a:blip r:embed="rId2"/>
          <a:stretch>
            <a:fillRect/>
          </a:stretch>
        </p:blipFill>
        <p:spPr>
          <a:xfrm>
            <a:off x="343169" y="390736"/>
            <a:ext cx="7868463" cy="890230"/>
          </a:xfrm>
          <a:prstGeom prst="rect">
            <a:avLst/>
          </a:prstGeom>
        </p:spPr>
      </p:pic>
      <p:pic>
        <p:nvPicPr>
          <p:cNvPr id="5" name="Picture 4">
            <a:extLst>
              <a:ext uri="{FF2B5EF4-FFF2-40B4-BE49-F238E27FC236}">
                <a16:creationId xmlns:a16="http://schemas.microsoft.com/office/drawing/2014/main" id="{64C6B94B-BAF0-44F2-843E-CE4C37340170}"/>
              </a:ext>
            </a:extLst>
          </p:cNvPr>
          <p:cNvPicPr>
            <a:picLocks noChangeAspect="1"/>
          </p:cNvPicPr>
          <p:nvPr/>
        </p:nvPicPr>
        <p:blipFill>
          <a:blip r:embed="rId3"/>
          <a:stretch>
            <a:fillRect/>
          </a:stretch>
        </p:blipFill>
        <p:spPr>
          <a:xfrm>
            <a:off x="447128" y="1090854"/>
            <a:ext cx="7484385" cy="5686787"/>
          </a:xfrm>
          <a:prstGeom prst="rect">
            <a:avLst/>
          </a:prstGeom>
        </p:spPr>
      </p:pic>
    </p:spTree>
    <p:extLst>
      <p:ext uri="{BB962C8B-B14F-4D97-AF65-F5344CB8AC3E}">
        <p14:creationId xmlns:p14="http://schemas.microsoft.com/office/powerpoint/2010/main" val="139148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A764A9-3746-46B4-B862-D8B98B550E96}"/>
              </a:ext>
            </a:extLst>
          </p:cNvPr>
          <p:cNvPicPr>
            <a:picLocks noChangeAspect="1"/>
          </p:cNvPicPr>
          <p:nvPr/>
        </p:nvPicPr>
        <p:blipFill>
          <a:blip r:embed="rId2"/>
          <a:stretch>
            <a:fillRect/>
          </a:stretch>
        </p:blipFill>
        <p:spPr>
          <a:xfrm>
            <a:off x="2353703" y="938348"/>
            <a:ext cx="6935312" cy="5660358"/>
          </a:xfrm>
          <a:prstGeom prst="rect">
            <a:avLst/>
          </a:prstGeom>
        </p:spPr>
      </p:pic>
      <p:sp>
        <p:nvSpPr>
          <p:cNvPr id="5" name="Rectangle 4">
            <a:extLst>
              <a:ext uri="{FF2B5EF4-FFF2-40B4-BE49-F238E27FC236}">
                <a16:creationId xmlns:a16="http://schemas.microsoft.com/office/drawing/2014/main" id="{17F3E047-D5E8-4FC0-9DFD-E21C5788612B}"/>
              </a:ext>
            </a:extLst>
          </p:cNvPr>
          <p:cNvSpPr/>
          <p:nvPr/>
        </p:nvSpPr>
        <p:spPr>
          <a:xfrm>
            <a:off x="438643" y="259294"/>
            <a:ext cx="3121367" cy="369332"/>
          </a:xfrm>
          <a:prstGeom prst="rect">
            <a:avLst/>
          </a:prstGeom>
        </p:spPr>
        <p:txBody>
          <a:bodyPr wrap="none">
            <a:spAutoFit/>
          </a:bodyPr>
          <a:lstStyle/>
          <a:p>
            <a:r>
              <a:rPr lang="en-US" b="1" i="0" dirty="0">
                <a:solidFill>
                  <a:srgbClr val="000000"/>
                </a:solidFill>
                <a:effectLst/>
                <a:latin typeface="Helvetica Neue"/>
              </a:rPr>
              <a:t>K-Means: a visual example</a:t>
            </a:r>
          </a:p>
        </p:txBody>
      </p:sp>
    </p:spTree>
    <p:extLst>
      <p:ext uri="{BB962C8B-B14F-4D97-AF65-F5344CB8AC3E}">
        <p14:creationId xmlns:p14="http://schemas.microsoft.com/office/powerpoint/2010/main" val="452442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765</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vt:lpstr>
      <vt:lpstr>Calibri</vt:lpstr>
      <vt:lpstr>Calibri Light</vt:lpstr>
      <vt:lpstr>circular-book</vt:lpstr>
      <vt:lpstr>Helvetica Neue</vt:lpstr>
      <vt:lpstr>Karla-Italic</vt:lpstr>
      <vt:lpstr>Karla-Regular</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Amine Mehablia</dc:creator>
  <cp:lastModifiedBy>Amine Mehablia</cp:lastModifiedBy>
  <cp:revision>33</cp:revision>
  <dcterms:created xsi:type="dcterms:W3CDTF">2019-11-02T07:28:18Z</dcterms:created>
  <dcterms:modified xsi:type="dcterms:W3CDTF">2019-12-04T06:48:43Z</dcterms:modified>
</cp:coreProperties>
</file>