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4b7e07254_2_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44b7e07254_2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c8d522b2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c8d522b2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8d522b2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c8d522b2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c8d522b2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c8d522b2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c8d522b2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c8d522b2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c8d522b2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c8d522b2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8d522b2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8d522b2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8d522b2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c8d522b2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c8d522b2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c8d522b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c8d522b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c8d522b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04362115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04362115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a692e9c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a692e9c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c8d522b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c8d522b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c8d522b2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c8d522b2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c8d522b2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c8d522b2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c8d522b2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c8d522b2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c8d522b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c8d522b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c8d522b2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c8d522b2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c8d522b2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c8d522b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94000" y="18113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Moss">
  <p:cSld name="Section Header Moss">
    <p:bg>
      <p:bgPr>
        <a:solidFill>
          <a:schemeClr val="accen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Sea Green">
  <p:cSld name="Section Header Sea Green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Coral">
  <p:cSld name="Section Header Coral">
    <p:bg>
      <p:bgPr>
        <a:solidFill>
          <a:schemeClr val="accent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old">
  <p:cSld name="Section Header Gold"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None/>
              <a:defRPr b="1" i="0" sz="27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Aqua 1">
  <p:cSld name="Section Header Aqua_1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776288" y="32229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805575" y="40524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s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31050" y="1023175"/>
            <a:ext cx="7161000" cy="3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2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1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4472325" y="1162300"/>
            <a:ext cx="33441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31050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2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397775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2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horizontal image">
  <p:cSld name="Two Content Blocks + 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/>
        </p:nvSpPr>
        <p:spPr>
          <a:xfrm>
            <a:off x="718800" y="1024875"/>
            <a:ext cx="77502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531050" y="1395225"/>
            <a:ext cx="81630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2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Row list + image">
  <p:cSld name="Two Content Blocks + Picture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531050" y="1395225"/>
            <a:ext cx="47223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2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list">
  <p:cSld name="Two Content Blocks + Picture_2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535276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531050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2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3" type="subTitle"/>
          </p:nvPr>
        </p:nvSpPr>
        <p:spPr>
          <a:xfrm>
            <a:off x="535276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4" type="body"/>
          </p:nvPr>
        </p:nvSpPr>
        <p:spPr>
          <a:xfrm>
            <a:off x="531050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2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5" type="subTitle"/>
          </p:nvPr>
        </p:nvSpPr>
        <p:spPr>
          <a:xfrm>
            <a:off x="4810401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6" type="body"/>
          </p:nvPr>
        </p:nvSpPr>
        <p:spPr>
          <a:xfrm>
            <a:off x="4806175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2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7" type="subTitle"/>
          </p:nvPr>
        </p:nvSpPr>
        <p:spPr>
          <a:xfrm>
            <a:off x="4810401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8" type="body"/>
          </p:nvPr>
        </p:nvSpPr>
        <p:spPr>
          <a:xfrm>
            <a:off x="4806175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2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list">
  <p:cSld name="Two Content Blocks + Picture_2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3" name="Google Shape;43;p8"/>
          <p:cNvSpPr txBox="1"/>
          <p:nvPr/>
        </p:nvSpPr>
        <p:spPr>
          <a:xfrm>
            <a:off x="1149250" y="3624025"/>
            <a:ext cx="238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531050" y="13952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2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subTitle"/>
          </p:nvPr>
        </p:nvSpPr>
        <p:spPr>
          <a:xfrm>
            <a:off x="534700" y="28620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4" type="body"/>
          </p:nvPr>
        </p:nvSpPr>
        <p:spPr>
          <a:xfrm>
            <a:off x="531050" y="33390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2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4623956"/>
            <a:ext cx="91440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19275" y="2366963"/>
            <a:ext cx="55054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Navy" type="secHead">
  <p:cSld name="SECTION_HEADER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484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4853" y="273844"/>
            <a:ext cx="8354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/>
        </p:nvSpPr>
        <p:spPr>
          <a:xfrm>
            <a:off x="114300" y="4844350"/>
            <a:ext cx="2095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ECE 194N/594N</a:t>
            </a:r>
            <a:endParaRPr sz="1100"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025800" y="4844350"/>
            <a:ext cx="1951327" cy="146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i.org/10.1088/1757-899X/310/1/012096" TargetMode="External"/><Relationship Id="rId4" Type="http://schemas.openxmlformats.org/officeDocument/2006/relationships/hyperlink" Target="https://doi.org/10.1007/978-3-319-46726-9_27" TargetMode="External"/><Relationship Id="rId5" Type="http://schemas.openxmlformats.org/officeDocument/2006/relationships/hyperlink" Target="https://doi.org/10.5683/SP/WLW4ZT" TargetMode="External"/><Relationship Id="rId6" Type="http://schemas.openxmlformats.org/officeDocument/2006/relationships/hyperlink" Target="https://doi.org/10.5683/SP/YEM3RA" TargetMode="External"/><Relationship Id="rId7" Type="http://schemas.openxmlformats.org/officeDocument/2006/relationships/hyperlink" Target="https://doi.org/10.5683/SP/MBMQG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7809" y="1154296"/>
            <a:ext cx="8452118" cy="6919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/>
              <a:t>Identification of Age-related Macular Degeneration among Retinal Images obtained via Optical Coherence Tomography</a:t>
            </a:r>
            <a:endParaRPr b="1" i="0" sz="2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394000" y="18113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"/>
              <a:t>By Rami Dabit and Terry Wang</a:t>
            </a:r>
            <a:endParaRPr b="0" i="0" sz="2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94000" y="162250"/>
            <a:ext cx="2095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03</a:t>
            </a:r>
            <a:r>
              <a:rPr lang="en" sz="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/15/23</a:t>
            </a:r>
            <a:endParaRPr sz="11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17800" y="4841750"/>
            <a:ext cx="3495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ECE 194N/594N</a:t>
            </a:r>
            <a:endParaRPr sz="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Shape Characteristics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531050" y="1023175"/>
            <a:ext cx="82182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Using our own implemented algorithms, we then measure two properties of the </a:t>
            </a:r>
            <a:r>
              <a:rPr lang="en"/>
              <a:t>extracted</a:t>
            </a:r>
            <a:r>
              <a:rPr lang="en"/>
              <a:t> IS/OS band: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</a:t>
            </a:r>
            <a:r>
              <a:rPr lang="en"/>
              <a:t>contour</a:t>
            </a:r>
            <a:r>
              <a:rPr lang="en"/>
              <a:t> thickness along the 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largest length of discontinuity in contour line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50" y="2886350"/>
            <a:ext cx="7315201" cy="173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Machine Learning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531050" y="1023175"/>
            <a:ext cx="82182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Modified support vector classifier from scikit-learn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Two variations of SVC: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using linear kernel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Find a best-fit line using normal OCT data and classify points deviating from the straight line as disturbed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using radial basis function (RBF)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Point-to-point distance method using </a:t>
            </a:r>
            <a:r>
              <a:rPr lang="en"/>
              <a:t>Euclidean</a:t>
            </a:r>
            <a:r>
              <a:rPr lang="en"/>
              <a:t> or L</a:t>
            </a:r>
            <a:r>
              <a:rPr baseline="-25000" lang="en"/>
              <a:t>2</a:t>
            </a:r>
            <a:r>
              <a:rPr lang="en"/>
              <a:t>-norm between point pairs, classifying distant points as belonging to different classes: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750" y="3741625"/>
            <a:ext cx="25241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Machine Learning: Input Data, Metrics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531050" y="1149000"/>
            <a:ext cx="71610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363 total labeled images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Train on 80% of datapoints,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eserve 20% for testing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50" y="1023173"/>
            <a:ext cx="6448902" cy="200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188" y="2119963"/>
            <a:ext cx="3753802" cy="3023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Results: Learning via Linear SVC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375" y="1322532"/>
            <a:ext cx="7071360" cy="290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050" y="818040"/>
            <a:ext cx="6655908" cy="4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1175" y="4324040"/>
            <a:ext cx="2681753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Results: Learning via RBF SVC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375" y="1322532"/>
            <a:ext cx="7071360" cy="290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225" y="819915"/>
            <a:ext cx="6673528" cy="40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0438" y="4325940"/>
            <a:ext cx="2403097" cy="42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VI. SVC Directly on Image Samples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531050" y="1023175"/>
            <a:ext cx="82182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Alternative to classifying extracted IS/OS contour shapes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Directly dealing with the image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Contains much more information for learning, considering that the IS/OS layer is one of 10 layers present in the retina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397775" y="798576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RBF kernel: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530352" y="795850"/>
            <a:ext cx="34932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kernel:</a:t>
            </a:r>
            <a:endParaRPr/>
          </a:p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VI. Results: SVC Directly on Image Samples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52" y="1252675"/>
            <a:ext cx="3579019" cy="279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264" y="1252675"/>
            <a:ext cx="3579019" cy="279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350" y="4150750"/>
            <a:ext cx="2844877" cy="429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8763" y="4150750"/>
            <a:ext cx="262065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VII. </a:t>
            </a:r>
            <a:r>
              <a:rPr lang="en"/>
              <a:t>Future Directions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531050" y="1023175"/>
            <a:ext cx="82182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Try landmark extraction via reinforcement learning as proposed by Ghesu et al. (2016)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IS/OS contours are far from perfect, and more layers of the retina may be extracted for better classification results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Refine our implemented algorithms which compute thickness and discontinuity in the IS/OS shape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Explore other landmarks such as large quantities of drusen or cellular debris deposits underneath the retina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Indicator</a:t>
            </a:r>
            <a:r>
              <a:rPr lang="en"/>
              <a:t> of high risk for macular disease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idx="4294967295"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531050" y="1023175"/>
            <a:ext cx="7161000" cy="3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Arabi, Punal M., Nanditha Krishna, V. Ashwini, and H. M. Prathibha. "Identification of age-related macular degeneration using oct images." In </a:t>
            </a:r>
            <a:r>
              <a:rPr i="1"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IOP Conference Series: Materials Science and Engineering,</a:t>
            </a: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vol. 310, no. 1, p. 012096. IOP Publishing, 2018.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</a:t>
            </a: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Ghesu, Florin C., Bogdan Georgescu, Tommaso Mansi, Dominik Neumann, Joachim Hornegger, and Dorin Comaniciu. "An artificial agent for anatomical landmark detection in medical images." In </a:t>
            </a:r>
            <a:r>
              <a:rPr i="1"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Medical Image Computing and Computer-Assisted Intervention-MICCAI 2016: 19th International Conference, Athens, Greece, October 17-21, 2016, Proceedings, Part III 19,</a:t>
            </a: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pp. 229-237. Springer International Publishing, 2016.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Gholami, Peyman; Roy, Priyanka; Lakshminarayanan, Vasudevan, 2018, "Normal Retinal OCT images", https://doi.org/10.5683/SP/WLW4ZT, Borealis, V1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[4]</a:t>
            </a: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Gholami, Peyman; Roy, Priyanka; Lakshminarayanan, Vasudevan, 2018, "Age-related Macular Degeneration Retinal OCT images", https://doi.org/10.5683/SP/YEM3RA, Borealis, V1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[5]</a:t>
            </a: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Gholami, Peyman; Roy, Priyanka; Lakshminarayanan, Vasudevan, 2018, "Macular Hole Retinal OCT images", https://doi.org/10.5683/SP/MBMQGD, Borealis, V1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317800" y="4841750"/>
            <a:ext cx="3495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ECE 194N/594N</a:t>
            </a:r>
            <a:endParaRPr sz="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09" name="Google Shape;209;p34"/>
          <p:cNvSpPr txBox="1"/>
          <p:nvPr>
            <p:ph idx="1" type="subTitle"/>
          </p:nvPr>
        </p:nvSpPr>
        <p:spPr>
          <a:xfrm>
            <a:off x="394000" y="1811325"/>
            <a:ext cx="8452200" cy="39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317800" y="4841750"/>
            <a:ext cx="3495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ECE 194N/594N</a:t>
            </a:r>
            <a:endParaRPr sz="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31050" y="1023175"/>
            <a:ext cx="82182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Age-related macular degeneration (AMD) is an eye disease and leading cause of vision loss for older adults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AMD affects approximately 1-in-10 Americans aged 50+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50" y="2260923"/>
            <a:ext cx="8463498" cy="211175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85750" y="4529200"/>
            <a:ext cx="3495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entury Gothic"/>
                <a:ea typeface="Century Gothic"/>
                <a:cs typeface="Century Gothic"/>
                <a:sym typeface="Century Gothic"/>
              </a:rPr>
              <a:t>Image credits: Bionic Vision Lab @ UCSB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31050" y="1023175"/>
            <a:ext cx="82182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Optical Coherence Tomography introduced in 1991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used imaging modality which bounces light waves at different depths within the eye to reconstruct a profile or slice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Limited literature available on AMD identification given retinal OCT image slices: one paper on Google Scholar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"Identification of age-related macular degeneration using oct images." by Arabi et al. (2018)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for Landmark Extraction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31050" y="1023175"/>
            <a:ext cx="34932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Arabi et al. (2018)</a:t>
            </a:r>
            <a:endParaRPr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 Gaussian filter to grayscale OCT images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Enhance via contrast stretching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Threshold retina</a:t>
            </a:r>
            <a:r>
              <a:rPr lang="en" sz="1600"/>
              <a:t>l</a:t>
            </a:r>
            <a:r>
              <a:rPr lang="en" sz="1600"/>
              <a:t> foreground from darker background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Divide image into 8 sub-images or quadrants, and classify based on the mean pixel value in each</a:t>
            </a:r>
            <a:endParaRPr sz="1600"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397775" y="1023175"/>
            <a:ext cx="34932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Ghesu et al. (2016)</a:t>
            </a:r>
            <a:endParaRPr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"An artificial agent for anatomical landmark detection in medical images."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Reinforcement learning for image parsing with feature extraction via deep learning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well suited for retinal scans such as macular hole, which include discontinuities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Approach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531050" y="1023175"/>
            <a:ext cx="82182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Given some sets of </a:t>
            </a:r>
            <a:r>
              <a:rPr b="1" lang="en"/>
              <a:t>retinal OCT image data</a:t>
            </a:r>
            <a:r>
              <a:rPr lang="en"/>
              <a:t>, is it possible to computationally aid ophthalmologists in tasks such as identification of age-related macular degeneration using anatomical </a:t>
            </a:r>
            <a:r>
              <a:rPr b="1" lang="en"/>
              <a:t>landmark detection</a:t>
            </a:r>
            <a:r>
              <a:rPr lang="en"/>
              <a:t> and </a:t>
            </a:r>
            <a:r>
              <a:rPr b="1" lang="en"/>
              <a:t>shape analysis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Our approach: extract and analyze the inner and outer segment junction or IS/OS line for each retinal image to characterize unhealthy scans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nner and Outer Segment Junction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50" y="1345211"/>
            <a:ext cx="8463498" cy="211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313050" y="3613488"/>
            <a:ext cx="3495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entury Gothic"/>
                <a:ea typeface="Century Gothic"/>
                <a:cs typeface="Century Gothic"/>
                <a:sym typeface="Century Gothic"/>
              </a:rPr>
              <a:t>Image credits: Bionic Vision Lab @ UCSB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 </a:t>
            </a:r>
            <a:r>
              <a:rPr lang="en"/>
              <a:t>Preprocessing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531050" y="1023175"/>
            <a:ext cx="82182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Read in 3 datasets from OCTID corresponding to healthy adult retinas (206), retinas with AMD (55), and retinas with a macular hole (102).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dataset size of 363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Resize images from the AMD dataset to 750x500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Remove dark background from images to enhance visibility of the retina shape and convert from BGR to RGB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IS/OS Line Extraction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531050" y="1023175"/>
            <a:ext cx="82182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</a:t>
            </a:r>
            <a:r>
              <a:rPr lang="en"/>
              <a:t>nner/outer segment of photoreceptors may be disturbed, indicating AMD or presence of a macular hole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as an anatomical landmark using OpenCV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Convert RGB images to grayscale and use a binary threshold to detect any “hyper-reflective” bands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Iterate through the detected contours and compute the area of the band, extracting only the contour with maximum area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IS/OS Line Extraction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50" y="1023175"/>
            <a:ext cx="7315201" cy="173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50" y="2886350"/>
            <a:ext cx="7315201" cy="173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 Santa Barbara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