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2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B2E-E105-A2F3-3656-50208731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0723E-9854-EB56-575F-A4995BB8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C2D5-1840-F270-95D9-4FD32DB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D4D98-E739-E739-6255-3EDA4770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87DC-6B6B-C70B-7FEB-D0AD0EB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5408-00DB-7587-EF2A-20E0D07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C5F6F-7682-DE57-B355-5E6A4CCDA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DB66-AA1D-35A3-30F6-7F7CA778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09B4-9DA8-F540-8714-8F9D42DD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A2F4-BCA5-CCCE-833D-4FFBAD54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681B1-745A-6EFA-DDD0-64F0F0229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476CE-5BDF-D2C5-102A-893A7708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96C4-DC00-910A-AB98-8044A96A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7472-4F21-88AA-B541-EFB596D1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1AD9-2ACF-95A4-BA20-2477CC95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4101-397E-E58A-AC2C-ADD2D18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8FA-3599-4CE2-A8A7-F1E040C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3FE9-988A-4790-B2F8-941148C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247E-E47A-E087-73D2-9DA90E76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EA7E-7F29-6F82-8302-2A6A7B2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3743-08A6-7038-91D2-809FB54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D9F8-C9E5-10CA-E7A5-4A61451F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AED1-7E67-9DEF-297A-F55ED1E5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140B-74B8-3392-D3EC-4AB091A6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E10C-AAE4-7D2E-1D86-D040CA38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2CEC-4FAD-C2A6-D4E5-050C646B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1B77-9CEC-88E3-D4FC-52A75F6F9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89A80-E4FF-2AC9-916E-ACB15F87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76494-A4CF-8AD8-FB96-1AE8E3C3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2012-053E-45AF-ABF2-900795F2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377F-24CE-E0CD-591C-415601B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4CC0-B232-FEA9-E542-C738B2CF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BDCA-6471-0B43-B2D2-1B86F16D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001B-4AC2-4EB5-E5B6-ED62B344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9FE5-008D-6B5C-E2BD-48C6EBE1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F6C6D-91E4-F162-47BB-F4AD91D05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BC979-1287-7610-3B86-118810FC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5533D-5277-9D4E-B0EF-19ED152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1E495-0AFF-59AC-9C49-840127A8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C3C4-A549-C0F1-A029-403F0D9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D0516-50A7-0938-962A-869581B7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F715A-59EE-3AF2-7820-F319D25F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E6567-DA76-9E64-8070-16FC3E27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18893-CF79-552C-B16D-8FD3C74F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EC8A8-AABD-97EB-3C4D-2E89D29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4FB5-F3CC-B8CA-6542-15A21277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01AA-350F-3FF3-29A1-7EFCAE07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2056-60DE-F7C5-D2B1-C10123C8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D941B-84AC-6C6F-AB2D-D5777F59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7E450-C97F-EB6D-A5C3-819F0CDD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05D4-8B6E-B1E9-FBFC-4188A2C8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BF44-2CE5-D262-EA1E-C0D71437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91-5D1C-2342-23C1-60C1677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E302A-C6DE-0D2D-E762-40A27ED13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6AF22-867E-0859-3F3D-4CA0D14B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89922-6842-998D-DB48-EEFE74AF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013D-945C-1CF0-BD4D-ABE29AA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AFA8B-0B43-8D91-BBA1-17CAED67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EC0C8-E43A-E07D-0A5E-99D95453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DCC0-87DF-8AAB-A725-09881B5D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F0CE-7B47-0C47-781D-A8442699B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D425-5305-478A-A2A0-A4A2669247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2D8F-9F5C-99C8-B089-C1949783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A015-6DA0-A19B-800C-E2314F2E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3ED2-4932-4B12-8BCE-F9798A65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card-greeting-watercolor-2698364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0DBD-048A-8268-57A5-CFAFF4BB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5771-7CEB-9AB2-9873-0574366BB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E14C3DF-F42A-AAFD-D225-37602A2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585896DD-7A54-E7D1-1C4D-C8E1D29F50E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0ABD46E0-9E1F-CC61-0FD1-AB038EA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78" y="0"/>
            <a:ext cx="6073422" cy="82296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76E53929-59EA-B247-5D38-1F2F3DE8CE2B}"/>
              </a:ext>
            </a:extLst>
          </p:cNvPr>
          <p:cNvSpPr/>
          <p:nvPr/>
        </p:nvSpPr>
        <p:spPr>
          <a:xfrm>
            <a:off x="288759" y="2440186"/>
            <a:ext cx="802204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Introduction to Women Empowerment</a:t>
            </a:r>
            <a:endParaRPr lang="en-US" sz="5249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ECD82D5-7A69-1B2D-E015-8CE2F2C12E11}"/>
              </a:ext>
            </a:extLst>
          </p:cNvPr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Women empowerment is the process of creating an environment where women can make effective decisions and take control over their lives.</a:t>
            </a:r>
            <a:endParaRPr lang="en-US" sz="175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C8D19228-9619-4A70-C21D-CAB9B072810C}"/>
              </a:ext>
            </a:extLst>
          </p:cNvPr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0F12B12-3666-45A0-B5BB-4BBFA828D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844BD1C9-87BA-5CB6-73F3-81010C6583CC}"/>
              </a:ext>
            </a:extLst>
          </p:cNvPr>
          <p:cNvSpPr/>
          <p:nvPr/>
        </p:nvSpPr>
        <p:spPr>
          <a:xfrm>
            <a:off x="1299686" y="5400556"/>
            <a:ext cx="235815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by Mohini Bhardwaj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421683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8EC9-94A5-6372-642B-5E803B2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E514-794E-4D99-65CF-A803D033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352E40F8-8731-4E34-DA63-9862DF7A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18F079F-CFF2-6BFE-6D56-B76313D3E93D}"/>
              </a:ext>
            </a:extLst>
          </p:cNvPr>
          <p:cNvSpPr/>
          <p:nvPr/>
        </p:nvSpPr>
        <p:spPr>
          <a:xfrm>
            <a:off x="-112890" y="756402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FA952A2-74DC-09F2-0B5F-D9E3A573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546" y="546101"/>
            <a:ext cx="5669447" cy="82296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3341251D-9492-7159-483B-3C07A9F34B26}"/>
              </a:ext>
            </a:extLst>
          </p:cNvPr>
          <p:cNvSpPr/>
          <p:nvPr/>
        </p:nvSpPr>
        <p:spPr>
          <a:xfrm>
            <a:off x="5832909" y="1762601"/>
            <a:ext cx="7102746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Supporting Women Empowerment Initiatives</a:t>
            </a:r>
            <a:endParaRPr lang="en-US" sz="5249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DE8D503-D63F-2C42-F974-0F7618E726A5}"/>
              </a:ext>
            </a:extLst>
          </p:cNvPr>
          <p:cNvSpPr/>
          <p:nvPr/>
        </p:nvSpPr>
        <p:spPr>
          <a:xfrm>
            <a:off x="5919537" y="4350619"/>
            <a:ext cx="8597973" cy="2117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It's time to take action in supporting women's empowerment initiatives. By advocating for gender equality in all aspects of life, we can create a more inclusive and equitable society.</a:t>
            </a: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B3BA76-A2D9-1E91-217C-C50E5B7F9E2A}"/>
              </a:ext>
            </a:extLst>
          </p:cNvPr>
          <p:cNvSpPr/>
          <p:nvPr/>
        </p:nvSpPr>
        <p:spPr>
          <a:xfrm>
            <a:off x="5919537" y="5476774"/>
            <a:ext cx="7108163" cy="835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Together, let's challenge stereotypes and promote opportunities for women to thrive, contributing to a better future for all.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544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7E2F1-CA95-F2F6-94D1-C98664605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9109" y="301657"/>
            <a:ext cx="11887199" cy="59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D442-076B-4752-F999-7A145D77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D9C8-C5C6-E5E1-0E9D-EB4DAED3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F91C721-0082-4206-2AE2-56EA41E5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8D4993AB-5673-06FE-B558-6F8509E9FFB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71E36D0-E1E2-B58E-2BC5-0DDBC4F4E2D9}"/>
              </a:ext>
            </a:extLst>
          </p:cNvPr>
          <p:cNvSpPr/>
          <p:nvPr/>
        </p:nvSpPr>
        <p:spPr>
          <a:xfrm>
            <a:off x="2624376" y="935236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Importance of Women Empowerment in Society</a:t>
            </a:r>
            <a:endParaRPr lang="en-US" sz="4374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B4868BA3-D591-18AC-5314-92C576AA3CDC}"/>
              </a:ext>
            </a:extLst>
          </p:cNvPr>
          <p:cNvSpPr/>
          <p:nvPr/>
        </p:nvSpPr>
        <p:spPr>
          <a:xfrm>
            <a:off x="2624376" y="2997518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6E7BAE4-DAD4-9BCF-4C45-0DB4D4B63C55}"/>
              </a:ext>
            </a:extLst>
          </p:cNvPr>
          <p:cNvSpPr/>
          <p:nvPr/>
        </p:nvSpPr>
        <p:spPr>
          <a:xfrm>
            <a:off x="3235285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Equal Opportunities</a:t>
            </a:r>
            <a:endParaRPr lang="en-US" sz="2187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42D4672-F5F3-0C3C-8CD8-66C0B6CF98CB}"/>
              </a:ext>
            </a:extLst>
          </p:cNvPr>
          <p:cNvSpPr/>
          <p:nvPr/>
        </p:nvSpPr>
        <p:spPr>
          <a:xfrm>
            <a:off x="3235285" y="3498652"/>
            <a:ext cx="3968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Women empowerment ensures that women have the same opportunities as men in education, career, and leadership.</a:t>
            </a:r>
            <a:endParaRPr lang="en-US" sz="1750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C368063C-1B21-FD0B-B9AF-3722852D11A7}"/>
              </a:ext>
            </a:extLst>
          </p:cNvPr>
          <p:cNvSpPr/>
          <p:nvPr/>
        </p:nvSpPr>
        <p:spPr>
          <a:xfrm>
            <a:off x="7426285" y="2997518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B9C89C8-132F-7AC7-4049-7B59BD5470DF}"/>
              </a:ext>
            </a:extLst>
          </p:cNvPr>
          <p:cNvSpPr/>
          <p:nvPr/>
        </p:nvSpPr>
        <p:spPr>
          <a:xfrm>
            <a:off x="8037195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Social Development</a:t>
            </a:r>
            <a:endParaRPr lang="en-US" sz="2187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A77B422-2C75-1781-B3A0-5B2D4CA49725}"/>
              </a:ext>
            </a:extLst>
          </p:cNvPr>
          <p:cNvSpPr/>
          <p:nvPr/>
        </p:nvSpPr>
        <p:spPr>
          <a:xfrm>
            <a:off x="8037195" y="3498652"/>
            <a:ext cx="396882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Empowering women leads to the overall development of society by leveraging the talents and abilities of half the population.</a:t>
            </a:r>
            <a:endParaRPr lang="en-US" sz="1750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A752FE2E-01C1-21F1-EDBC-EDDE2B72BE03}"/>
              </a:ext>
            </a:extLst>
          </p:cNvPr>
          <p:cNvSpPr/>
          <p:nvPr/>
        </p:nvSpPr>
        <p:spPr>
          <a:xfrm>
            <a:off x="2624376" y="537162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88BE2642-665E-BCC0-11CE-E7F02FA026A4}"/>
              </a:ext>
            </a:extLst>
          </p:cNvPr>
          <p:cNvSpPr/>
          <p:nvPr/>
        </p:nvSpPr>
        <p:spPr>
          <a:xfrm>
            <a:off x="3235285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Reduced Poverty</a:t>
            </a:r>
            <a:endParaRPr lang="en-US" sz="2187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362465A9-1608-ADB2-D4AD-077C6CB00111}"/>
              </a:ext>
            </a:extLst>
          </p:cNvPr>
          <p:cNvSpPr/>
          <p:nvPr/>
        </p:nvSpPr>
        <p:spPr>
          <a:xfrm>
            <a:off x="3235285" y="5872758"/>
            <a:ext cx="396882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When women are empowered, it contributes to poverty reduction by enabling them to earn independently and support their families.</a:t>
            </a:r>
            <a:endParaRPr lang="en-US" sz="1750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23BC61E5-A8D4-B634-B1A4-DEA8AD4B2998}"/>
              </a:ext>
            </a:extLst>
          </p:cNvPr>
          <p:cNvSpPr/>
          <p:nvPr/>
        </p:nvSpPr>
        <p:spPr>
          <a:xfrm>
            <a:off x="7426285" y="537162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ECD5F5AF-B701-7890-9B81-0C5CD877A257}"/>
              </a:ext>
            </a:extLst>
          </p:cNvPr>
          <p:cNvSpPr/>
          <p:nvPr/>
        </p:nvSpPr>
        <p:spPr>
          <a:xfrm>
            <a:off x="8037195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Healthy Communities</a:t>
            </a:r>
            <a:endParaRPr lang="en-US" sz="2187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B58AA956-B1FB-A4A3-A846-38242143324C}"/>
              </a:ext>
            </a:extLst>
          </p:cNvPr>
          <p:cNvSpPr/>
          <p:nvPr/>
        </p:nvSpPr>
        <p:spPr>
          <a:xfrm>
            <a:off x="8037195" y="5872758"/>
            <a:ext cx="3968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Empowered women have a positive impact on the health and well-being of their families and communities.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1010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EE15-B48F-6F57-6437-6B634DDB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ABD1-13C1-DA7B-C4DA-BA67A7FB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6DDB2B4-98C6-5047-30A2-B8516E60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E7563C49-8435-26F2-D55D-F948C881BE7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6F75D2-E496-E77E-BF1E-7656033F22A9}"/>
              </a:ext>
            </a:extLst>
          </p:cNvPr>
          <p:cNvSpPr/>
          <p:nvPr/>
        </p:nvSpPr>
        <p:spPr>
          <a:xfrm>
            <a:off x="2624376" y="1583650"/>
            <a:ext cx="6885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Faced by Women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CAE35B5-98D6-549F-A702-4F8210D4FE13}"/>
              </a:ext>
            </a:extLst>
          </p:cNvPr>
          <p:cNvSpPr/>
          <p:nvPr/>
        </p:nvSpPr>
        <p:spPr>
          <a:xfrm>
            <a:off x="2624376" y="2833449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Gender Pay Gap</a:t>
            </a:r>
            <a:endParaRPr lang="en-US" sz="2187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D6D0491-7417-5BD6-7F98-58C3EDF34735}"/>
              </a:ext>
            </a:extLst>
          </p:cNvPr>
          <p:cNvSpPr/>
          <p:nvPr/>
        </p:nvSpPr>
        <p:spPr>
          <a:xfrm>
            <a:off x="2624376" y="3402806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Women often earn less than men for the same work, impacting financial stability.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A1B32CF4-2294-D5EC-03A3-874ADF00E47D}"/>
              </a:ext>
            </a:extLst>
          </p:cNvPr>
          <p:cNvSpPr/>
          <p:nvPr/>
        </p:nvSpPr>
        <p:spPr>
          <a:xfrm>
            <a:off x="2624376" y="4668917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gap widens for women of color, leading to economic disparities.</a:t>
            </a: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0AF2F304-0131-FB89-0C98-785D3C1E0F3A}"/>
              </a:ext>
            </a:extLst>
          </p:cNvPr>
          <p:cNvSpPr/>
          <p:nvPr/>
        </p:nvSpPr>
        <p:spPr>
          <a:xfrm>
            <a:off x="5939433" y="2833449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Lack of Leadership Opportunities</a:t>
            </a:r>
            <a:endParaRPr lang="en-US" sz="2187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F39D53DF-2668-C353-B28E-CC4A7C545D9C}"/>
              </a:ext>
            </a:extLst>
          </p:cNvPr>
          <p:cNvSpPr/>
          <p:nvPr/>
        </p:nvSpPr>
        <p:spPr>
          <a:xfrm>
            <a:off x="5939433" y="3749993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Women face barriers to advancing into leadership roles in various fields.</a:t>
            </a:r>
            <a:endParaRPr lang="en-US" sz="175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89333543-804E-6167-B03E-690559A0AA1C}"/>
              </a:ext>
            </a:extLst>
          </p:cNvPr>
          <p:cNvSpPr/>
          <p:nvPr/>
        </p:nvSpPr>
        <p:spPr>
          <a:xfrm>
            <a:off x="5939433" y="5016103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Unconscious bias and stereotypes can hinder career progression.</a:t>
            </a:r>
            <a:endParaRPr lang="en-US" sz="175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CFAE1657-CFE8-AE69-AEAB-7D32E28FF44E}"/>
              </a:ext>
            </a:extLst>
          </p:cNvPr>
          <p:cNvSpPr/>
          <p:nvPr/>
        </p:nvSpPr>
        <p:spPr>
          <a:xfrm>
            <a:off x="9254490" y="2833449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Work-Life Balance</a:t>
            </a:r>
            <a:endParaRPr lang="en-US" sz="2187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E48FFF49-732A-2444-88A2-0A9CA798F5AE}"/>
              </a:ext>
            </a:extLst>
          </p:cNvPr>
          <p:cNvSpPr/>
          <p:nvPr/>
        </p:nvSpPr>
        <p:spPr>
          <a:xfrm>
            <a:off x="9254490" y="3402806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Women often struggle to juggle professional responsibilities with family duties.</a:t>
            </a:r>
            <a:endParaRPr lang="en-US" sz="175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CBFFFF4C-075A-322D-3595-8BB9A3747767}"/>
              </a:ext>
            </a:extLst>
          </p:cNvPr>
          <p:cNvSpPr/>
          <p:nvPr/>
        </p:nvSpPr>
        <p:spPr>
          <a:xfrm>
            <a:off x="9254490" y="5024318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in accessing affordable childcare and support affect career growth.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58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6963-0EAF-EA8F-EA70-47EE9327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179D-6CC2-7B9D-8428-C078841F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19A0D7-4CEE-BD7C-30AC-3CC07E15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07814C95-BF77-0D5E-4AE4-2FF8372407B1}"/>
              </a:ext>
            </a:extLst>
          </p:cNvPr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96C69A9-FCB5-B92C-D9A7-4A3C303AAA0A}"/>
              </a:ext>
            </a:extLst>
          </p:cNvPr>
          <p:cNvSpPr/>
          <p:nvPr/>
        </p:nvSpPr>
        <p:spPr>
          <a:xfrm>
            <a:off x="2738795" y="596027"/>
            <a:ext cx="9152811" cy="1354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4"/>
              </a:lnSpc>
              <a:buNone/>
            </a:pPr>
            <a:r>
              <a:rPr lang="en-US" sz="426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Examples of successful women empowerment initiatives</a:t>
            </a:r>
            <a:endParaRPr lang="en-US" sz="4267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64E2DF3-1A74-94FB-EFBA-2B8757CE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95" y="2384465"/>
            <a:ext cx="2834164" cy="1751528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6548CCE4-8AA4-0657-80CE-893DD7130314}"/>
              </a:ext>
            </a:extLst>
          </p:cNvPr>
          <p:cNvSpPr/>
          <p:nvPr/>
        </p:nvSpPr>
        <p:spPr>
          <a:xfrm>
            <a:off x="2738795" y="4406860"/>
            <a:ext cx="2762131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Microfinance Programs</a:t>
            </a:r>
            <a:endParaRPr lang="en-US" sz="2134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7B34FE-FD60-C5A6-2F06-FAE85D64DBEE}"/>
              </a:ext>
            </a:extLst>
          </p:cNvPr>
          <p:cNvSpPr/>
          <p:nvPr/>
        </p:nvSpPr>
        <p:spPr>
          <a:xfrm>
            <a:off x="2738795" y="4875609"/>
            <a:ext cx="2834164" cy="2080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Initiatives providing financial support and entrepreneurship training to women in developing countries, leading to economic independence and community development.</a:t>
            </a:r>
            <a:endParaRPr lang="en-US" sz="1707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71DDD8B8-DFC5-7C8A-106E-0E056192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118" y="2384465"/>
            <a:ext cx="2834164" cy="1751528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231A023F-F59B-25DA-CB2F-69DE73F2E0FC}"/>
              </a:ext>
            </a:extLst>
          </p:cNvPr>
          <p:cNvSpPr/>
          <p:nvPr/>
        </p:nvSpPr>
        <p:spPr>
          <a:xfrm>
            <a:off x="5898118" y="4406860"/>
            <a:ext cx="2834164" cy="6774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Girls' Education Programs</a:t>
            </a:r>
            <a:endParaRPr lang="en-US" sz="2134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225932AD-BEB8-B4C1-D04D-94FDBA7588F0}"/>
              </a:ext>
            </a:extLst>
          </p:cNvPr>
          <p:cNvSpPr/>
          <p:nvPr/>
        </p:nvSpPr>
        <p:spPr>
          <a:xfrm>
            <a:off x="5898118" y="5214342"/>
            <a:ext cx="2834164" cy="1734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Efforts focused on promoting access to quality education for girls, enabling them to acquire knowledge and skills for a brighter future.</a:t>
            </a:r>
            <a:endParaRPr lang="en-US" sz="1707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446E2EAD-2186-9E8E-5254-D64EAB2ED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442" y="2384465"/>
            <a:ext cx="2834164" cy="1751528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07BBC7FE-3767-2BCE-84F9-6D63BF5E460F}"/>
              </a:ext>
            </a:extLst>
          </p:cNvPr>
          <p:cNvSpPr/>
          <p:nvPr/>
        </p:nvSpPr>
        <p:spPr>
          <a:xfrm>
            <a:off x="9057442" y="4406860"/>
            <a:ext cx="2834164" cy="1016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Leadership Development Workshops</a:t>
            </a:r>
            <a:endParaRPr lang="en-US" sz="2134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BDCD83D6-EF4A-4EB3-5B8A-2D62A0346D20}"/>
              </a:ext>
            </a:extLst>
          </p:cNvPr>
          <p:cNvSpPr/>
          <p:nvPr/>
        </p:nvSpPr>
        <p:spPr>
          <a:xfrm>
            <a:off x="9057442" y="5553075"/>
            <a:ext cx="2834164" cy="2080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170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Programs that equip women with leadership skills, promoting their participation across sectors and creating role models for future generations.</a:t>
            </a:r>
            <a:endParaRPr lang="en-US" sz="1707" dirty="0"/>
          </a:p>
        </p:txBody>
      </p:sp>
    </p:spTree>
    <p:extLst>
      <p:ext uri="{BB962C8B-B14F-4D97-AF65-F5344CB8AC3E}">
        <p14:creationId xmlns:p14="http://schemas.microsoft.com/office/powerpoint/2010/main" val="5142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96B-5C4D-7525-4B79-F07158E7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3FD6-7B6E-1E5B-455B-7A5C4FFB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063DCE1-3D61-74DF-3656-874ED5C9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12CC2E2-9282-00DB-EC7F-7DA40D6B6CC4}"/>
              </a:ext>
            </a:extLst>
          </p:cNvPr>
          <p:cNvSpPr/>
          <p:nvPr/>
        </p:nvSpPr>
        <p:spPr>
          <a:xfrm>
            <a:off x="90311" y="53102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9A604EB-255D-0344-1F92-EAF2220E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90312" y="0"/>
            <a:ext cx="5472539" cy="82296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722A5712-6E1A-FAF4-9E6A-BE8C6D486CC6}"/>
              </a:ext>
            </a:extLst>
          </p:cNvPr>
          <p:cNvSpPr/>
          <p:nvPr/>
        </p:nvSpPr>
        <p:spPr>
          <a:xfrm>
            <a:off x="6310489" y="1751528"/>
            <a:ext cx="7486712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Women Empowerment for Individuals and Communities</a:t>
            </a:r>
            <a:endParaRPr lang="en-US" sz="4374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86E414A2-CA8D-BFFC-B126-886401E2CF85}"/>
              </a:ext>
            </a:extLst>
          </p:cNvPr>
          <p:cNvSpPr/>
          <p:nvPr/>
        </p:nvSpPr>
        <p:spPr>
          <a:xfrm>
            <a:off x="6674999" y="4167902"/>
            <a:ext cx="7122201" cy="259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Increased Economic Opportunities: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Empowered women contribute to household income and economic growth.</a:t>
            </a: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ABE95BB6-718E-5922-34FB-941C96615557}"/>
              </a:ext>
            </a:extLst>
          </p:cNvPr>
          <p:cNvSpPr/>
          <p:nvPr/>
        </p:nvSpPr>
        <p:spPr>
          <a:xfrm>
            <a:off x="6675001" y="496752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Empowerment of Future Generations: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Empowered women raise empowered children, creating a positive cycle.</a:t>
            </a:r>
            <a:endParaRPr lang="en-US" sz="17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153FB555-27AC-8FBB-E621-56F5FD9AF4A8}"/>
              </a:ext>
            </a:extLst>
          </p:cNvPr>
          <p:cNvSpPr/>
          <p:nvPr/>
        </p:nvSpPr>
        <p:spPr>
          <a:xfrm>
            <a:off x="6675001" y="576714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Community Development: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Women empowerment leads to stronger, more resilient communities.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779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4CE-9FF2-89E6-AC78-951668EE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A7A8-2806-298D-DFE1-75078A98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03076D9-1A19-234F-255A-1950C7EA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E1A67E8-18B9-0484-8AF7-4E7E4070D1A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4304ADEE-E3D7-2704-1AA6-31503760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3F9A563D-E831-320E-83B8-100FE00F597E}"/>
              </a:ext>
            </a:extLst>
          </p:cNvPr>
          <p:cNvSpPr/>
          <p:nvPr/>
        </p:nvSpPr>
        <p:spPr>
          <a:xfrm>
            <a:off x="833199" y="9336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Strategies for promoting women empowerment</a:t>
            </a:r>
            <a:endParaRPr lang="en-US" sz="4374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F331BCCC-F424-680C-31FA-6D3CF19B4474}"/>
              </a:ext>
            </a:extLst>
          </p:cNvPr>
          <p:cNvSpPr/>
          <p:nvPr/>
        </p:nvSpPr>
        <p:spPr>
          <a:xfrm>
            <a:off x="1144310" y="2655689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/>
        </p:spPr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EE4F8BF1-84C4-9212-8724-0ECDEF4BD167}"/>
              </a:ext>
            </a:extLst>
          </p:cNvPr>
          <p:cNvSpPr/>
          <p:nvPr/>
        </p:nvSpPr>
        <p:spPr>
          <a:xfrm>
            <a:off x="1416427" y="305698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/>
        </p:spPr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596F65A9-FB5D-0BF3-CAE8-37C0D7772744}"/>
              </a:ext>
            </a:extLst>
          </p:cNvPr>
          <p:cNvSpPr/>
          <p:nvPr/>
        </p:nvSpPr>
        <p:spPr>
          <a:xfrm>
            <a:off x="916484" y="28292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AC58316E-829A-F7DE-537B-4F564EA9646F}"/>
              </a:ext>
            </a:extLst>
          </p:cNvPr>
          <p:cNvSpPr/>
          <p:nvPr/>
        </p:nvSpPr>
        <p:spPr>
          <a:xfrm>
            <a:off x="1107579" y="2870954"/>
            <a:ext cx="1177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574732A-6929-9E3C-714B-2B243156E6D3}"/>
              </a:ext>
            </a:extLst>
          </p:cNvPr>
          <p:cNvSpPr/>
          <p:nvPr/>
        </p:nvSpPr>
        <p:spPr>
          <a:xfrm>
            <a:off x="2388513" y="2877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Educational Initiatives</a:t>
            </a:r>
            <a:endParaRPr lang="en-US" sz="2187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9471E185-33B8-6B5E-8AC8-B1805F205CF5}"/>
              </a:ext>
            </a:extLst>
          </p:cNvPr>
          <p:cNvSpPr/>
          <p:nvPr/>
        </p:nvSpPr>
        <p:spPr>
          <a:xfrm>
            <a:off x="2388513" y="335827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programs to ensure equal access to education for women and girls.</a:t>
            </a:r>
            <a:endParaRPr lang="en-US" sz="1750" dirty="0"/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F4783D65-585F-9B79-A6E6-D85911F3F872}"/>
              </a:ext>
            </a:extLst>
          </p:cNvPr>
          <p:cNvSpPr/>
          <p:nvPr/>
        </p:nvSpPr>
        <p:spPr>
          <a:xfrm>
            <a:off x="1416427" y="455932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/>
        </p:spPr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DB67AFD7-4735-D68C-3DAD-53AF1F4F5744}"/>
              </a:ext>
            </a:extLst>
          </p:cNvPr>
          <p:cNvSpPr/>
          <p:nvPr/>
        </p:nvSpPr>
        <p:spPr>
          <a:xfrm>
            <a:off x="916484" y="4331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1BC7F69D-5ADA-8435-421A-478B36C293E2}"/>
              </a:ext>
            </a:extLst>
          </p:cNvPr>
          <p:cNvSpPr/>
          <p:nvPr/>
        </p:nvSpPr>
        <p:spPr>
          <a:xfrm>
            <a:off x="1074599" y="4373285"/>
            <a:ext cx="183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5DB02513-F6BD-A9C6-2AF5-5CD63E877D47}"/>
              </a:ext>
            </a:extLst>
          </p:cNvPr>
          <p:cNvSpPr/>
          <p:nvPr/>
        </p:nvSpPr>
        <p:spPr>
          <a:xfrm>
            <a:off x="2388513" y="4380190"/>
            <a:ext cx="30628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Economic Empowerment</a:t>
            </a:r>
            <a:endParaRPr lang="en-US" sz="2187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11831DE9-AF71-0509-0268-80EA777BBEC2}"/>
              </a:ext>
            </a:extLst>
          </p:cNvPr>
          <p:cNvSpPr/>
          <p:nvPr/>
        </p:nvSpPr>
        <p:spPr>
          <a:xfrm>
            <a:off x="2388513" y="486060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entrepreneurship, microfinance, and job training programs for women.</a:t>
            </a:r>
            <a:endParaRPr lang="en-US" sz="1750" dirty="0"/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ACDD0552-49D8-AA1D-0E57-6980EAC04BBB}"/>
              </a:ext>
            </a:extLst>
          </p:cNvPr>
          <p:cNvSpPr/>
          <p:nvPr/>
        </p:nvSpPr>
        <p:spPr>
          <a:xfrm>
            <a:off x="1416427" y="60616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922022"/>
          </a:solidFill>
          <a:ln/>
        </p:spPr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26AD0DA0-A90C-C3E7-BC36-18C4EB655C0C}"/>
              </a:ext>
            </a:extLst>
          </p:cNvPr>
          <p:cNvSpPr/>
          <p:nvPr/>
        </p:nvSpPr>
        <p:spPr>
          <a:xfrm>
            <a:off x="916484" y="58339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B1C131F1-1614-C9BA-1DFE-F7EF91A2B33F}"/>
              </a:ext>
            </a:extLst>
          </p:cNvPr>
          <p:cNvSpPr/>
          <p:nvPr/>
        </p:nvSpPr>
        <p:spPr>
          <a:xfrm>
            <a:off x="1077932" y="5875615"/>
            <a:ext cx="17704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23BF1DA3-0D37-B5CC-B5A2-F93F3159EBB6}"/>
              </a:ext>
            </a:extLst>
          </p:cNvPr>
          <p:cNvSpPr/>
          <p:nvPr/>
        </p:nvSpPr>
        <p:spPr>
          <a:xfrm>
            <a:off x="2388513" y="58825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Legal Reforms</a:t>
            </a:r>
            <a:endParaRPr lang="en-US" sz="2187" dirty="0"/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50DE0405-B131-7F20-574E-2643119673C0}"/>
              </a:ext>
            </a:extLst>
          </p:cNvPr>
          <p:cNvSpPr/>
          <p:nvPr/>
        </p:nvSpPr>
        <p:spPr>
          <a:xfrm>
            <a:off x="2388513" y="636293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Advocate for legal changes to ensure gender equality and protection of women's rights.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489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FC1-BFBE-3F38-F9FA-FC06A613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52E4-C46D-E5C3-C9FE-E0D18BC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F14F750-296A-70AE-18BE-B626F4A8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B8C956F2-ECFB-FB69-14A0-7FDF75CFD0B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75C0A91-EBBC-2DAC-2416-FFE7BEF827F4}"/>
              </a:ext>
            </a:extLst>
          </p:cNvPr>
          <p:cNvSpPr/>
          <p:nvPr/>
        </p:nvSpPr>
        <p:spPr>
          <a:xfrm>
            <a:off x="2624376" y="907375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Role of Education in Empowering Women</a:t>
            </a:r>
            <a:endParaRPr lang="en-US" sz="4374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D0465F22-8FDB-7246-A8F9-B9B9035199E3}"/>
              </a:ext>
            </a:extLst>
          </p:cNvPr>
          <p:cNvSpPr/>
          <p:nvPr/>
        </p:nvSpPr>
        <p:spPr>
          <a:xfrm>
            <a:off x="2624376" y="2740462"/>
            <a:ext cx="4579739" cy="2353389"/>
          </a:xfrm>
          <a:prstGeom prst="roundRect">
            <a:avLst>
              <a:gd name="adj" fmla="val 42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3556891-987A-F1E4-F895-5987D393537A}"/>
              </a:ext>
            </a:extLst>
          </p:cNvPr>
          <p:cNvSpPr/>
          <p:nvPr/>
        </p:nvSpPr>
        <p:spPr>
          <a:xfrm>
            <a:off x="2854166" y="2970252"/>
            <a:ext cx="2933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 to Opportunities</a:t>
            </a:r>
            <a:endParaRPr lang="en-US" sz="2187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464C3FB-413E-8C6B-2B41-0F0EF592FB1B}"/>
              </a:ext>
            </a:extLst>
          </p:cNvPr>
          <p:cNvSpPr/>
          <p:nvPr/>
        </p:nvSpPr>
        <p:spPr>
          <a:xfrm>
            <a:off x="2854166" y="3450669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Education opens doors to better job prospects, leadership roles, and economic independence for women.</a:t>
            </a:r>
            <a:endParaRPr lang="en-US" sz="1750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AE74B44D-DC78-F253-6A3A-49CF2E426481}"/>
              </a:ext>
            </a:extLst>
          </p:cNvPr>
          <p:cNvSpPr/>
          <p:nvPr/>
        </p:nvSpPr>
        <p:spPr>
          <a:xfrm>
            <a:off x="7426285" y="2740462"/>
            <a:ext cx="4579739" cy="2353389"/>
          </a:xfrm>
          <a:prstGeom prst="roundRect">
            <a:avLst>
              <a:gd name="adj" fmla="val 42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876D142D-C15E-184B-C96F-5F88B6C42129}"/>
              </a:ext>
            </a:extLst>
          </p:cNvPr>
          <p:cNvSpPr/>
          <p:nvPr/>
        </p:nvSpPr>
        <p:spPr>
          <a:xfrm>
            <a:off x="7656076" y="2970252"/>
            <a:ext cx="4120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Empowerment for Decision-Making</a:t>
            </a:r>
            <a:endParaRPr lang="en-US" sz="2187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CE033D-A73A-6349-B294-561602189089}"/>
              </a:ext>
            </a:extLst>
          </p:cNvPr>
          <p:cNvSpPr/>
          <p:nvPr/>
        </p:nvSpPr>
        <p:spPr>
          <a:xfrm>
            <a:off x="7656076" y="3797856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Education equips women with the knowledge and confidence to make informed choices about their lives.</a:t>
            </a:r>
            <a:endParaRPr lang="en-US" sz="1750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1EF7FD2C-A5BF-FB59-68BF-1A7BB0AB0161}"/>
              </a:ext>
            </a:extLst>
          </p:cNvPr>
          <p:cNvSpPr/>
          <p:nvPr/>
        </p:nvSpPr>
        <p:spPr>
          <a:xfrm>
            <a:off x="2624376" y="5316022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896A2810-075B-ADB8-6187-EC404F2EA02E}"/>
              </a:ext>
            </a:extLst>
          </p:cNvPr>
          <p:cNvSpPr/>
          <p:nvPr/>
        </p:nvSpPr>
        <p:spPr>
          <a:xfrm>
            <a:off x="2854166" y="55458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Health and Well-being</a:t>
            </a:r>
            <a:endParaRPr lang="en-US" sz="2187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39B574EB-1CD0-BBF9-5BDC-DEA5AB2E4416}"/>
              </a:ext>
            </a:extLst>
          </p:cNvPr>
          <p:cNvSpPr/>
          <p:nvPr/>
        </p:nvSpPr>
        <p:spPr>
          <a:xfrm>
            <a:off x="2854166" y="6026229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Educated women are more likely to make healthy choices for themselves and their families.</a:t>
            </a:r>
            <a:endParaRPr lang="en-US" sz="1750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C65EB068-7ED1-546D-5DBE-46FF81E419CF}"/>
              </a:ext>
            </a:extLst>
          </p:cNvPr>
          <p:cNvSpPr/>
          <p:nvPr/>
        </p:nvSpPr>
        <p:spPr>
          <a:xfrm>
            <a:off x="7426285" y="5316022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432C1EFD-34A5-B27E-C511-1D669ED14EBB}"/>
              </a:ext>
            </a:extLst>
          </p:cNvPr>
          <p:cNvSpPr/>
          <p:nvPr/>
        </p:nvSpPr>
        <p:spPr>
          <a:xfrm>
            <a:off x="7656076" y="5545812"/>
            <a:ext cx="39352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Social and Political Participation</a:t>
            </a:r>
            <a:endParaRPr lang="en-US" sz="2187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DCC8BCC1-7838-4A4A-6B6A-A9C03A807D9C}"/>
              </a:ext>
            </a:extLst>
          </p:cNvPr>
          <p:cNvSpPr/>
          <p:nvPr/>
        </p:nvSpPr>
        <p:spPr>
          <a:xfrm>
            <a:off x="7656076" y="6026229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Education encourages women to actively engage in social and political spheres, contributing to societal progress.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6389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761F-0196-8CAE-63B0-58363AFB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87A9-06BA-364C-0B23-7A2A2388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BA040CF-5D3F-A707-61B0-A5592519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F388B15-F48F-4427-620B-734718D0F6F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95477AF-E3C3-7F16-3B48-4481001C2C06}"/>
              </a:ext>
            </a:extLst>
          </p:cNvPr>
          <p:cNvSpPr/>
          <p:nvPr/>
        </p:nvSpPr>
        <p:spPr>
          <a:xfrm>
            <a:off x="2624376" y="1879521"/>
            <a:ext cx="91740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Empowering Women in the Workplace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9AE9019-1805-CC21-956F-68DA0E7DB1E9}"/>
              </a:ext>
            </a:extLst>
          </p:cNvPr>
          <p:cNvSpPr/>
          <p:nvPr/>
        </p:nvSpPr>
        <p:spPr>
          <a:xfrm>
            <a:off x="2624376" y="3107055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Empowering women in the workplace involves creating a supportive and inclusive environment where women have equal opportunities for growth and leadership.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003F97C-A885-4DE2-49A5-878A63ECF967}"/>
              </a:ext>
            </a:extLst>
          </p:cNvPr>
          <p:cNvSpPr/>
          <p:nvPr/>
        </p:nvSpPr>
        <p:spPr>
          <a:xfrm>
            <a:off x="2624376" y="4728567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Companies can empower women by implementing fair hiring practices, offering leadership training, and promoting work-life balance.</a:t>
            </a:r>
            <a:endParaRPr lang="en-US" sz="1750" dirty="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5ACAE098-8231-1FCC-873F-C347679C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157061"/>
            <a:ext cx="4419838" cy="23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AAB4-A0DE-FD83-417C-73F8C4F2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2082-C7C6-F92E-8763-3124FF78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2DC33D2-102E-FD8B-50F1-F4785FB8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4E535505-D81D-AEAA-5800-25FABAE684B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1B0B9FD-799C-07D4-608C-6702F0D75D9F}"/>
              </a:ext>
            </a:extLst>
          </p:cNvPr>
          <p:cNvSpPr/>
          <p:nvPr/>
        </p:nvSpPr>
        <p:spPr>
          <a:xfrm>
            <a:off x="2624376" y="191393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Overcoming Gender Stereotypes and Biases</a:t>
            </a:r>
            <a:endParaRPr lang="en-US" sz="4374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B911AC5-8C70-2DB8-255F-1E8929A9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76" y="3747016"/>
            <a:ext cx="444341" cy="44434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5963957C-93DC-16F9-A1FE-EB92642AF299}"/>
              </a:ext>
            </a:extLst>
          </p:cNvPr>
          <p:cNvSpPr/>
          <p:nvPr/>
        </p:nvSpPr>
        <p:spPr>
          <a:xfrm>
            <a:off x="2624376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Breaking Stereotypes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4DA513F-7B6E-1DE5-5794-8C8CCA7F99C9}"/>
              </a:ext>
            </a:extLst>
          </p:cNvPr>
          <p:cNvSpPr/>
          <p:nvPr/>
        </p:nvSpPr>
        <p:spPr>
          <a:xfrm>
            <a:off x="2624376" y="4893945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Empowering women involves breaking stereotypes that limit their potential.</a:t>
            </a:r>
            <a:endParaRPr lang="en-US" sz="17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CE74E6E8-AF63-A5DD-4AAF-A2791AFD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38" y="3747016"/>
            <a:ext cx="444341" cy="444341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B0FA730C-7ADD-2B99-A4F1-D184785DF68C}"/>
              </a:ext>
            </a:extLst>
          </p:cNvPr>
          <p:cNvSpPr/>
          <p:nvPr/>
        </p:nvSpPr>
        <p:spPr>
          <a:xfrm>
            <a:off x="5862638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Gender Equality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4BEB850F-B4EB-F3FD-C011-FDF726863E73}"/>
              </a:ext>
            </a:extLst>
          </p:cNvPr>
          <p:cNvSpPr/>
          <p:nvPr/>
        </p:nvSpPr>
        <p:spPr>
          <a:xfrm>
            <a:off x="5862638" y="4893945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Promoting gender equality is essential for overcoming biases and discrimination.</a:t>
            </a:r>
            <a:endParaRPr lang="en-US" sz="175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ACE43D38-CB26-2FE1-18A5-489768ACA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899" y="3747016"/>
            <a:ext cx="444341" cy="444341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26F814BC-09C3-83FA-A459-44178083ADC1}"/>
              </a:ext>
            </a:extLst>
          </p:cNvPr>
          <p:cNvSpPr/>
          <p:nvPr/>
        </p:nvSpPr>
        <p:spPr>
          <a:xfrm>
            <a:off x="9100899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Inclusive Environment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BAF1B338-0A29-059D-ED7F-FF9183733942}"/>
              </a:ext>
            </a:extLst>
          </p:cNvPr>
          <p:cNvSpPr/>
          <p:nvPr/>
        </p:nvSpPr>
        <p:spPr>
          <a:xfrm>
            <a:off x="9100899" y="4893945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Creating an inclusive environment helps mitigate the impact of biases on women.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061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Barlow</vt:lpstr>
      <vt:lpstr>Barlow, sans-serif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vampair07@outlook.com</dc:creator>
  <cp:lastModifiedBy>vampair07@outlook.com</cp:lastModifiedBy>
  <cp:revision>1</cp:revision>
  <dcterms:created xsi:type="dcterms:W3CDTF">2024-03-01T10:26:31Z</dcterms:created>
  <dcterms:modified xsi:type="dcterms:W3CDTF">2024-03-01T10:27:03Z</dcterms:modified>
</cp:coreProperties>
</file>