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be122b39e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be122b39e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further investigate rider habits by month, I decided to look at the mean length of trips taken each month. Here we can see that the main interesting difference between rider types is that casual riders do have variation in their ride lengths, with a max difference of about 10 minutes between March/May and November, while member tend to have fairly uniform ride lengths, with a max difference of 2 or 3 minutes.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be122b39e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be122b39e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better understand if there was any notable difference between the locations where users were taking trips, I decided to look at the most popular start and end stations for each group. Here we can see the top 5 most used stations for casual riders and members. First, we can notice that there is no overlap between the stations used by each rider type, indicating that the riders DO have geographically distinct use patterns. It is also clear that casual riders start their trips at Streeter Dr &amp; Grand Ave double the amount of time of any other bike station. Member usage is, </a:t>
            </a:r>
            <a:r>
              <a:rPr lang="en"/>
              <a:t>generally, more even across their top five, but there is still a peak at Kingsbury St &amp; Kinzie 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be122b39e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be122b39e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looked at end stations, to see which were the most popular. They follow the same trends as the start stations do, with Streeter Dr &amp; Grand Ave being the most used station for casual users by two times, and member usage being relatively uniform across their top 5. To understand what this data mean, I decided to map the stations and compare their locations.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e122b39e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be122b39e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see the top 5 most popular bike stations for both casual and member riders. The map on the left shows all 10 stations, and the one on the right is a zoomed in version of the city center, where 9 of the 10 stations are located. These maps show us that, in general, casual riders are taking trips more towards the eastern part of the city, where the lake and attractions are, whereas members take trips </a:t>
            </a:r>
            <a:r>
              <a:rPr lang="en"/>
              <a:t>more</a:t>
            </a:r>
            <a:r>
              <a:rPr lang="en"/>
              <a:t> in the interior of the city and near the University.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be122b39e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be122b39e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based on these data, I turn to my conclusions.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be122b39e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be122b39e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of all, we can make some generalizations about rider habits. Casual riders prefer Electric Bikes over all others, and also use Docked Bikes. They also tend to ride more often and longer on weekends and in the summer. Members, on the other hand, don’t exhibit a preference in terms of Electric/Classic bikes, but don’t use Docked bikes. They ride essentially equally through the week, with their peak use in the early fall.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be122b39e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be122b39e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terms of location, we can say that casual users use stations near the lake and close to attractions, with a strong preference for the Streeter Dr &amp; Grand Ave. station, while members use interior and University stations more often, and with no clear top preference.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be122b39e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be122b39e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of this information suggests that casual users may represent visitors to the city or residents who use Cyclictic bikes primarily in their leisure time, while members, who use bikes more uniformly, may be commuters, such as workers or students.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be122b39e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be122b39e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based on all of the above analysis, my recommendations for future advertising campaigns would be as follows. In order to reach the target audience, or casual riders, it will be important to focus print ads on coastal areas near attractions, and especially near Streeter Dr. &amp; Grand Ave. This is where most casual riders take their trips. In advertisements, using summertime and leisure </a:t>
            </a:r>
            <a:r>
              <a:rPr lang="en"/>
              <a:t>activity</a:t>
            </a:r>
            <a:r>
              <a:rPr lang="en"/>
              <a:t> imagery could be appealing to casual users, as it seems they have preference for </a:t>
            </a:r>
            <a:r>
              <a:rPr lang="en"/>
              <a:t>summer</a:t>
            </a:r>
            <a:r>
              <a:rPr lang="en"/>
              <a:t> and weekends. Finally, if possible, I would recommend putting ads on the electric bikes, as casual users use them more than classics. These three strategies should be able to more effectively target casual users and help convert them to members.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be122b39e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be122b39e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time, and with that I’ll take any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be122b39e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be122b39e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be122b39e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be122b39e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be122b39e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be122b39e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be122b39e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be122b39e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be122b39e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be122b39e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conducted analysis of different factors of bicycle usage, comparing between rider types. First, I looked at what kind of bicycle the riders used. Here we could see three main differences between casual riders and members. First, we can see that </a:t>
            </a:r>
            <a:r>
              <a:rPr lang="en"/>
              <a:t>members</a:t>
            </a:r>
            <a:r>
              <a:rPr lang="en"/>
              <a:t> seem to </a:t>
            </a:r>
            <a:r>
              <a:rPr lang="en"/>
              <a:t>take</a:t>
            </a:r>
            <a:r>
              <a:rPr lang="en"/>
              <a:t> more rides overall than casual riders. Secondly, we see that members use classic and electric bikes at about the same rate, while casual riders use </a:t>
            </a:r>
            <a:r>
              <a:rPr lang="en"/>
              <a:t>electric</a:t>
            </a:r>
            <a:r>
              <a:rPr lang="en"/>
              <a:t> bikes more than classic. Finally, we can see that casual riders use the docked bike, while members do not seem to use that kind of bicycle.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be122b39e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e122b39e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decided to look at how different kinds of riders used Cyclistic’s bicycles. Specifically, I wanted to know if there was any difference in their daily usage patterns. Here we can see a graph that shows us the number of rides taken per day, on average, for both rider types. There is a clear difference casual riders and members: casual riders tend to take more rides on the weekend and later on in the week, peaking on Saturday while members tend to take more rides during the week, hitting their peak on Wed and Thu.</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be122b39e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be122b39e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delve deeper into riders’ daily usage habits, I decided to look at the mean lengths of rides taken each day. I found that both casual riders and members tend to take longer rides on the weekend, but, as we can see, casual users have about a six minute difference between longest and shortest ride, while members only have a difference of about 2 or 3 minutes.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be122b39e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be122b39e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Zooming out from daily usage trends, I wanted to see if there were any interesting differences in rider usage per month. Here we have a graph showing the total number of rides taken each month by each rider type. We can see that both groups do have seasonal differences, but there is a bit of variance between them. Notice that the casual rider takes more rides in the summer, peaking in July, while the member has a slight shift later in the year, peaking with max number of rides in August. It’s significant to note, also, that in January and February, there is a very low number of casual users taking rides, while there are still some members riding.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 Id="rId5" Type="http://schemas.openxmlformats.org/officeDocument/2006/relationships/slide" Target="/ppt/slid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Discovering Differences Between Bicycle Users</a:t>
            </a:r>
            <a:endParaRPr/>
          </a:p>
        </p:txBody>
      </p:sp>
      <p:sp>
        <p:nvSpPr>
          <p:cNvPr id="65" name="Google Shape;65;p13"/>
          <p:cNvSpPr txBox="1"/>
          <p:nvPr>
            <p:ph idx="1" type="subTitle"/>
          </p:nvPr>
        </p:nvSpPr>
        <p:spPr>
          <a:xfrm>
            <a:off x="311700" y="1878550"/>
            <a:ext cx="4670700" cy="738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 case study of </a:t>
            </a:r>
            <a:r>
              <a:rPr b="1" lang="en"/>
              <a:t>Cyclistic: Dec 2021 - Nov 2022</a:t>
            </a:r>
            <a:endParaRPr b="1"/>
          </a:p>
          <a:p>
            <a:pPr indent="0" lvl="0" marL="0" rtl="0" algn="l">
              <a:spcBef>
                <a:spcPts val="0"/>
              </a:spcBef>
              <a:spcAft>
                <a:spcPts val="0"/>
              </a:spcAft>
              <a:buNone/>
            </a:pPr>
            <a:r>
              <a:rPr lang="en"/>
              <a:t>By </a:t>
            </a:r>
            <a:r>
              <a:rPr b="1" lang="en"/>
              <a:t>Tyler McKechnie</a:t>
            </a:r>
            <a:endParaRPr b="1"/>
          </a:p>
          <a:p>
            <a:pPr indent="0" lvl="0" marL="0" rtl="0" algn="l">
              <a:spcBef>
                <a:spcPts val="0"/>
              </a:spcBef>
              <a:spcAft>
                <a:spcPts val="0"/>
              </a:spcAft>
              <a:buNone/>
            </a:pPr>
            <a:r>
              <a:rPr lang="en"/>
              <a:t>Presented </a:t>
            </a:r>
            <a:r>
              <a:rPr b="1" lang="en"/>
              <a:t>Dec 21, 2022</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300" y="500925"/>
            <a:ext cx="45795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Monthly Usage </a:t>
            </a:r>
            <a:r>
              <a:rPr lang="en" sz="2400"/>
              <a:t>(cont’d)</a:t>
            </a:r>
            <a:endParaRPr sz="2400"/>
          </a:p>
        </p:txBody>
      </p:sp>
      <p:sp>
        <p:nvSpPr>
          <p:cNvPr id="128" name="Google Shape;128;p22"/>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9" name="Google Shape;129;p22"/>
          <p:cNvSpPr txBox="1"/>
          <p:nvPr>
            <p:ph idx="1" type="subTitle"/>
          </p:nvPr>
        </p:nvSpPr>
        <p:spPr>
          <a:xfrm>
            <a:off x="304800" y="1283775"/>
            <a:ext cx="3704400" cy="33285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sz="1800"/>
              <a:t>Casual riders’ ride length varies widely</a:t>
            </a:r>
            <a:endParaRPr sz="1800"/>
          </a:p>
          <a:p>
            <a:pPr indent="-342900" lvl="0" marL="457200" rtl="0" algn="l">
              <a:lnSpc>
                <a:spcPct val="150000"/>
              </a:lnSpc>
              <a:spcBef>
                <a:spcPts val="0"/>
              </a:spcBef>
              <a:spcAft>
                <a:spcPts val="0"/>
              </a:spcAft>
              <a:buSzPts val="1800"/>
              <a:buChar char="●"/>
            </a:pPr>
            <a:r>
              <a:rPr lang="en" sz="1800"/>
              <a:t>Casual riders’ ride length peaks in March/May and falls off in November</a:t>
            </a:r>
            <a:endParaRPr sz="1800"/>
          </a:p>
          <a:p>
            <a:pPr indent="-342900" lvl="0" marL="457200" rtl="0" algn="l">
              <a:lnSpc>
                <a:spcPct val="150000"/>
              </a:lnSpc>
              <a:spcBef>
                <a:spcPts val="0"/>
              </a:spcBef>
              <a:spcAft>
                <a:spcPts val="0"/>
              </a:spcAft>
              <a:buSzPts val="1800"/>
              <a:buChar char="●"/>
            </a:pPr>
            <a:r>
              <a:rPr lang="en" sz="1800"/>
              <a:t>Members have relatively uniform ride lengths</a:t>
            </a:r>
            <a:endParaRPr sz="1800"/>
          </a:p>
        </p:txBody>
      </p:sp>
      <p:pic>
        <p:nvPicPr>
          <p:cNvPr id="130" name="Google Shape;130;p22"/>
          <p:cNvPicPr preferRelativeResize="0"/>
          <p:nvPr/>
        </p:nvPicPr>
        <p:blipFill>
          <a:blip r:embed="rId3">
            <a:alphaModFix/>
          </a:blip>
          <a:stretch>
            <a:fillRect/>
          </a:stretch>
        </p:blipFill>
        <p:spPr>
          <a:xfrm>
            <a:off x="4566285" y="1283775"/>
            <a:ext cx="4579478" cy="2575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0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000"/>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1000"/>
                                        <p:tgtEl>
                                          <p:spTgt spid="12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300" y="500925"/>
            <a:ext cx="45795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Trip Location</a:t>
            </a:r>
            <a:endParaRPr sz="2400"/>
          </a:p>
        </p:txBody>
      </p:sp>
      <p:sp>
        <p:nvSpPr>
          <p:cNvPr id="136" name="Google Shape;136;p23"/>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7" name="Google Shape;137;p23"/>
          <p:cNvSpPr txBox="1"/>
          <p:nvPr>
            <p:ph idx="1" type="subTitle"/>
          </p:nvPr>
        </p:nvSpPr>
        <p:spPr>
          <a:xfrm>
            <a:off x="304800" y="1283775"/>
            <a:ext cx="3704400" cy="33285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sz="1800"/>
              <a:t>No overlap between groups’ Top 5 Start Stations</a:t>
            </a:r>
            <a:endParaRPr sz="1800"/>
          </a:p>
          <a:p>
            <a:pPr indent="-342900" lvl="0" marL="457200" rtl="0" algn="l">
              <a:lnSpc>
                <a:spcPct val="150000"/>
              </a:lnSpc>
              <a:spcBef>
                <a:spcPts val="0"/>
              </a:spcBef>
              <a:spcAft>
                <a:spcPts val="0"/>
              </a:spcAft>
              <a:buSzPts val="1800"/>
              <a:buChar char="●"/>
            </a:pPr>
            <a:r>
              <a:rPr lang="en" sz="1800"/>
              <a:t>Casual riders start trips at Streeter Dr. &amp; Grand Ave. 2x as often as anywhere else</a:t>
            </a:r>
            <a:endParaRPr sz="1800"/>
          </a:p>
          <a:p>
            <a:pPr indent="-342900" lvl="0" marL="457200" rtl="0" algn="l">
              <a:lnSpc>
                <a:spcPct val="150000"/>
              </a:lnSpc>
              <a:spcBef>
                <a:spcPts val="0"/>
              </a:spcBef>
              <a:spcAft>
                <a:spcPts val="0"/>
              </a:spcAft>
              <a:buSzPts val="1800"/>
              <a:buChar char="●"/>
            </a:pPr>
            <a:r>
              <a:rPr lang="en" sz="1800"/>
              <a:t>Members have relatively uniform preferences</a:t>
            </a:r>
            <a:endParaRPr sz="1800"/>
          </a:p>
        </p:txBody>
      </p:sp>
      <p:pic>
        <p:nvPicPr>
          <p:cNvPr id="138" name="Google Shape;138;p23"/>
          <p:cNvPicPr preferRelativeResize="0"/>
          <p:nvPr/>
        </p:nvPicPr>
        <p:blipFill>
          <a:blip r:embed="rId3">
            <a:alphaModFix/>
          </a:blip>
          <a:stretch>
            <a:fillRect/>
          </a:stretch>
        </p:blipFill>
        <p:spPr>
          <a:xfrm>
            <a:off x="4566300" y="2575950"/>
            <a:ext cx="4579459" cy="2575950"/>
          </a:xfrm>
          <a:prstGeom prst="rect">
            <a:avLst/>
          </a:prstGeom>
          <a:noFill/>
          <a:ln>
            <a:noFill/>
          </a:ln>
        </p:spPr>
      </p:pic>
      <p:pic>
        <p:nvPicPr>
          <p:cNvPr id="139" name="Google Shape;139;p23"/>
          <p:cNvPicPr preferRelativeResize="0"/>
          <p:nvPr/>
        </p:nvPicPr>
        <p:blipFill>
          <a:blip r:embed="rId4">
            <a:alphaModFix/>
          </a:blip>
          <a:stretch>
            <a:fillRect/>
          </a:stretch>
        </p:blipFill>
        <p:spPr>
          <a:xfrm>
            <a:off x="4566296" y="0"/>
            <a:ext cx="4579454" cy="2575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10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1000"/>
                                        <p:tgtEl>
                                          <p:spTgt spid="1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Effect filter="fade" transition="in">
                                      <p:cBhvr>
                                        <p:cTn dur="1000"/>
                                        <p:tgtEl>
                                          <p:spTgt spid="13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300" y="500925"/>
            <a:ext cx="45795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Trip Location </a:t>
            </a:r>
            <a:r>
              <a:rPr lang="en" sz="2400"/>
              <a:t>(cont’d)</a:t>
            </a:r>
            <a:endParaRPr sz="2400"/>
          </a:p>
        </p:txBody>
      </p:sp>
      <p:sp>
        <p:nvSpPr>
          <p:cNvPr id="145" name="Google Shape;145;p24"/>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6" name="Google Shape;146;p24"/>
          <p:cNvSpPr txBox="1"/>
          <p:nvPr>
            <p:ph idx="1" type="subTitle"/>
          </p:nvPr>
        </p:nvSpPr>
        <p:spPr>
          <a:xfrm>
            <a:off x="304800" y="1283775"/>
            <a:ext cx="3704400" cy="33285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sz="1800"/>
              <a:t>End Station trends are similar to those of Start Station</a:t>
            </a:r>
            <a:endParaRPr sz="1800"/>
          </a:p>
          <a:p>
            <a:pPr indent="0" lvl="0" marL="0" rtl="0" algn="l">
              <a:lnSpc>
                <a:spcPct val="150000"/>
              </a:lnSpc>
              <a:spcBef>
                <a:spcPts val="0"/>
              </a:spcBef>
              <a:spcAft>
                <a:spcPts val="0"/>
              </a:spcAft>
              <a:buNone/>
            </a:pPr>
            <a:r>
              <a:t/>
            </a:r>
            <a:endParaRPr sz="1800"/>
          </a:p>
        </p:txBody>
      </p:sp>
      <p:pic>
        <p:nvPicPr>
          <p:cNvPr id="147" name="Google Shape;147;p24"/>
          <p:cNvPicPr preferRelativeResize="0"/>
          <p:nvPr/>
        </p:nvPicPr>
        <p:blipFill>
          <a:blip r:embed="rId3">
            <a:alphaModFix/>
          </a:blip>
          <a:stretch>
            <a:fillRect/>
          </a:stretch>
        </p:blipFill>
        <p:spPr>
          <a:xfrm>
            <a:off x="4566296" y="0"/>
            <a:ext cx="4579466" cy="2575950"/>
          </a:xfrm>
          <a:prstGeom prst="rect">
            <a:avLst/>
          </a:prstGeom>
          <a:noFill/>
          <a:ln>
            <a:noFill/>
          </a:ln>
        </p:spPr>
      </p:pic>
      <p:pic>
        <p:nvPicPr>
          <p:cNvPr id="148" name="Google Shape;148;p24"/>
          <p:cNvPicPr preferRelativeResize="0"/>
          <p:nvPr/>
        </p:nvPicPr>
        <p:blipFill>
          <a:blip r:embed="rId4">
            <a:alphaModFix/>
          </a:blip>
          <a:stretch>
            <a:fillRect/>
          </a:stretch>
        </p:blipFill>
        <p:spPr>
          <a:xfrm>
            <a:off x="4566300" y="2550525"/>
            <a:ext cx="4579450" cy="25759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1000"/>
                                        <p:tgtEl>
                                          <p:spTgt spid="1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1000"/>
                                        <p:tgtEl>
                                          <p:spTgt spid="14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300" y="500925"/>
            <a:ext cx="45795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Trip Location </a:t>
            </a:r>
            <a:r>
              <a:rPr lang="en" sz="2400"/>
              <a:t>(cont’d)</a:t>
            </a:r>
            <a:endParaRPr sz="2400"/>
          </a:p>
        </p:txBody>
      </p:sp>
      <p:sp>
        <p:nvSpPr>
          <p:cNvPr id="154" name="Google Shape;154;p25"/>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5" name="Google Shape;155;p25"/>
          <p:cNvSpPr txBox="1"/>
          <p:nvPr>
            <p:ph idx="1" type="subTitle"/>
          </p:nvPr>
        </p:nvSpPr>
        <p:spPr>
          <a:xfrm>
            <a:off x="304800" y="1283775"/>
            <a:ext cx="3704400" cy="33285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sz="1800"/>
              <a:t>Most riders take trips in the city center</a:t>
            </a:r>
            <a:endParaRPr sz="1800"/>
          </a:p>
          <a:p>
            <a:pPr indent="-342900" lvl="0" marL="457200" rtl="0" algn="l">
              <a:lnSpc>
                <a:spcPct val="150000"/>
              </a:lnSpc>
              <a:spcBef>
                <a:spcPts val="0"/>
              </a:spcBef>
              <a:spcAft>
                <a:spcPts val="0"/>
              </a:spcAft>
              <a:buSzPts val="1800"/>
              <a:buChar char="●"/>
            </a:pPr>
            <a:r>
              <a:rPr lang="en" sz="1800"/>
              <a:t>Casual riders take trips along the coast, near popular attractions</a:t>
            </a:r>
            <a:endParaRPr sz="1800"/>
          </a:p>
        </p:txBody>
      </p:sp>
      <p:pic>
        <p:nvPicPr>
          <p:cNvPr id="156" name="Google Shape;156;p25"/>
          <p:cNvPicPr preferRelativeResize="0"/>
          <p:nvPr/>
        </p:nvPicPr>
        <p:blipFill rotWithShape="1">
          <a:blip r:embed="rId3">
            <a:alphaModFix/>
          </a:blip>
          <a:srcRect b="8192" l="59486" r="20705" t="27095"/>
          <a:stretch/>
        </p:blipFill>
        <p:spPr>
          <a:xfrm>
            <a:off x="4572000" y="907500"/>
            <a:ext cx="1811227" cy="3328501"/>
          </a:xfrm>
          <a:prstGeom prst="rect">
            <a:avLst/>
          </a:prstGeom>
          <a:noFill/>
          <a:ln>
            <a:noFill/>
          </a:ln>
        </p:spPr>
      </p:pic>
      <p:pic>
        <p:nvPicPr>
          <p:cNvPr id="157" name="Google Shape;157;p25"/>
          <p:cNvPicPr preferRelativeResize="0"/>
          <p:nvPr/>
        </p:nvPicPr>
        <p:blipFill rotWithShape="1">
          <a:blip r:embed="rId4">
            <a:alphaModFix/>
          </a:blip>
          <a:srcRect b="9821" l="46364" r="25297" t="24133"/>
          <a:stretch/>
        </p:blipFill>
        <p:spPr>
          <a:xfrm>
            <a:off x="6605052" y="907500"/>
            <a:ext cx="2538950" cy="3328501"/>
          </a:xfrm>
          <a:prstGeom prst="rect">
            <a:avLst/>
          </a:prstGeom>
          <a:noFill/>
          <a:ln>
            <a:noFill/>
          </a:ln>
        </p:spPr>
      </p:pic>
      <p:pic>
        <p:nvPicPr>
          <p:cNvPr id="158" name="Google Shape;158;p25"/>
          <p:cNvPicPr preferRelativeResize="0"/>
          <p:nvPr/>
        </p:nvPicPr>
        <p:blipFill rotWithShape="1">
          <a:blip r:embed="rId5">
            <a:alphaModFix/>
          </a:blip>
          <a:srcRect b="46021" l="91696" r="0" t="44812"/>
          <a:stretch/>
        </p:blipFill>
        <p:spPr>
          <a:xfrm>
            <a:off x="8384725" y="1150700"/>
            <a:ext cx="759274" cy="471474"/>
          </a:xfrm>
          <a:prstGeom prst="rect">
            <a:avLst/>
          </a:prstGeom>
          <a:noFill/>
          <a:ln>
            <a:noFill/>
          </a:ln>
        </p:spPr>
      </p:pic>
      <p:grpSp>
        <p:nvGrpSpPr>
          <p:cNvPr id="159" name="Google Shape;159;p25"/>
          <p:cNvGrpSpPr/>
          <p:nvPr/>
        </p:nvGrpSpPr>
        <p:grpSpPr>
          <a:xfrm>
            <a:off x="5814903" y="500920"/>
            <a:ext cx="2082245" cy="284007"/>
            <a:chOff x="5836075" y="461000"/>
            <a:chExt cx="1493398" cy="168901"/>
          </a:xfrm>
        </p:grpSpPr>
        <p:pic>
          <p:nvPicPr>
            <p:cNvPr id="160" name="Google Shape;160;p25"/>
            <p:cNvPicPr preferRelativeResize="0"/>
            <p:nvPr/>
          </p:nvPicPr>
          <p:blipFill rotWithShape="1">
            <a:blip r:embed="rId6">
              <a:alphaModFix/>
            </a:blip>
            <a:srcRect b="96230" l="53430" r="36265" t="485"/>
            <a:stretch/>
          </p:blipFill>
          <p:spPr>
            <a:xfrm>
              <a:off x="5836075" y="461000"/>
              <a:ext cx="942202" cy="168901"/>
            </a:xfrm>
            <a:prstGeom prst="rect">
              <a:avLst/>
            </a:prstGeom>
            <a:noFill/>
            <a:ln>
              <a:noFill/>
            </a:ln>
          </p:spPr>
        </p:pic>
        <p:pic>
          <p:nvPicPr>
            <p:cNvPr id="161" name="Google Shape;161;p25"/>
            <p:cNvPicPr preferRelativeResize="0"/>
            <p:nvPr/>
          </p:nvPicPr>
          <p:blipFill rotWithShape="1">
            <a:blip r:embed="rId6">
              <a:alphaModFix/>
            </a:blip>
            <a:srcRect b="96230" l="67210" r="26761" t="485"/>
            <a:stretch/>
          </p:blipFill>
          <p:spPr>
            <a:xfrm>
              <a:off x="6778275" y="461000"/>
              <a:ext cx="551198" cy="168901"/>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50" y="831175"/>
            <a:ext cx="5334900" cy="124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t>Conclusion</a:t>
            </a:r>
            <a:endParaRPr sz="4000"/>
          </a:p>
        </p:txBody>
      </p:sp>
      <p:sp>
        <p:nvSpPr>
          <p:cNvPr id="167" name="Google Shape;167;p26"/>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Rider Habits</a:t>
            </a:r>
            <a:endParaRPr/>
          </a:p>
        </p:txBody>
      </p:sp>
      <p:sp>
        <p:nvSpPr>
          <p:cNvPr id="173" name="Google Shape;173;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Casual</a:t>
            </a:r>
            <a:endParaRPr sz="1800"/>
          </a:p>
          <a:p>
            <a:pPr indent="-342900" lvl="0" marL="457200" rtl="0" algn="l">
              <a:spcBef>
                <a:spcPts val="1200"/>
              </a:spcBef>
              <a:spcAft>
                <a:spcPts val="0"/>
              </a:spcAft>
              <a:buSzPts val="1800"/>
              <a:buChar char="●"/>
            </a:pPr>
            <a:r>
              <a:rPr lang="en" sz="1800"/>
              <a:t>Prefers Electric Bikes</a:t>
            </a:r>
            <a:endParaRPr sz="1800"/>
          </a:p>
          <a:p>
            <a:pPr indent="-342900" lvl="0" marL="457200" rtl="0" algn="l">
              <a:spcBef>
                <a:spcPts val="0"/>
              </a:spcBef>
              <a:spcAft>
                <a:spcPts val="0"/>
              </a:spcAft>
              <a:buSzPts val="1800"/>
              <a:buChar char="●"/>
            </a:pPr>
            <a:r>
              <a:rPr lang="en" sz="1800"/>
              <a:t>Uses Docked Bikes</a:t>
            </a:r>
            <a:endParaRPr sz="1800"/>
          </a:p>
          <a:p>
            <a:pPr indent="-342900" lvl="0" marL="457200" rtl="0" algn="l">
              <a:spcBef>
                <a:spcPts val="0"/>
              </a:spcBef>
              <a:spcAft>
                <a:spcPts val="0"/>
              </a:spcAft>
              <a:buSzPts val="1800"/>
              <a:buChar char="●"/>
            </a:pPr>
            <a:r>
              <a:rPr lang="en" sz="1800"/>
              <a:t>Rides more often and longer on weekends and in summer</a:t>
            </a:r>
            <a:endParaRPr sz="1800"/>
          </a:p>
          <a:p>
            <a:pPr indent="0" lvl="0" marL="0" rtl="0" algn="l">
              <a:spcBef>
                <a:spcPts val="1200"/>
              </a:spcBef>
              <a:spcAft>
                <a:spcPts val="0"/>
              </a:spcAft>
              <a:buNone/>
            </a:pPr>
            <a:r>
              <a:rPr lang="en" sz="1800"/>
              <a:t>Member</a:t>
            </a:r>
            <a:endParaRPr sz="1800"/>
          </a:p>
          <a:p>
            <a:pPr indent="-342900" lvl="0" marL="457200" rtl="0" algn="l">
              <a:spcBef>
                <a:spcPts val="1200"/>
              </a:spcBef>
              <a:spcAft>
                <a:spcPts val="0"/>
              </a:spcAft>
              <a:buSzPts val="1800"/>
              <a:buChar char="●"/>
            </a:pPr>
            <a:r>
              <a:rPr lang="en" sz="1800"/>
              <a:t>No Electric/Classic preference</a:t>
            </a:r>
            <a:endParaRPr sz="1800"/>
          </a:p>
          <a:p>
            <a:pPr indent="-342900" lvl="0" marL="457200" rtl="0" algn="l">
              <a:spcBef>
                <a:spcPts val="0"/>
              </a:spcBef>
              <a:spcAft>
                <a:spcPts val="0"/>
              </a:spcAft>
              <a:buSzPts val="1800"/>
              <a:buChar char="●"/>
            </a:pPr>
            <a:r>
              <a:rPr lang="en" sz="1800"/>
              <a:t>Does not use Docked Bikes</a:t>
            </a:r>
            <a:endParaRPr sz="1800"/>
          </a:p>
          <a:p>
            <a:pPr indent="-342900" lvl="0" marL="457200" rtl="0" algn="l">
              <a:spcBef>
                <a:spcPts val="0"/>
              </a:spcBef>
              <a:spcAft>
                <a:spcPts val="0"/>
              </a:spcAft>
              <a:buSzPts val="1800"/>
              <a:buChar char="●"/>
            </a:pPr>
            <a:r>
              <a:rPr lang="en" sz="1800"/>
              <a:t>Rides equally throughout week, peak use in fall</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Rider Habits </a:t>
            </a:r>
            <a:r>
              <a:rPr lang="en" sz="2400"/>
              <a:t>(cont’d)</a:t>
            </a:r>
            <a:endParaRPr sz="2400"/>
          </a:p>
        </p:txBody>
      </p:sp>
      <p:sp>
        <p:nvSpPr>
          <p:cNvPr id="179" name="Google Shape;179;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Casual</a:t>
            </a:r>
            <a:endParaRPr sz="1800"/>
          </a:p>
          <a:p>
            <a:pPr indent="-342900" lvl="0" marL="457200" rtl="0" algn="l">
              <a:spcBef>
                <a:spcPts val="1200"/>
              </a:spcBef>
              <a:spcAft>
                <a:spcPts val="0"/>
              </a:spcAft>
              <a:buSzPts val="1800"/>
              <a:buChar char="●"/>
            </a:pPr>
            <a:r>
              <a:rPr lang="en" sz="1800"/>
              <a:t>Uses coastal stations near attractions</a:t>
            </a:r>
            <a:endParaRPr sz="1800"/>
          </a:p>
          <a:p>
            <a:pPr indent="-342900" lvl="0" marL="457200" rtl="0" algn="l">
              <a:spcBef>
                <a:spcPts val="0"/>
              </a:spcBef>
              <a:spcAft>
                <a:spcPts val="0"/>
              </a:spcAft>
              <a:buSzPts val="1800"/>
              <a:buChar char="●"/>
            </a:pPr>
            <a:r>
              <a:rPr lang="en" sz="1800"/>
              <a:t>Strong preference for </a:t>
            </a:r>
            <a:r>
              <a:rPr lang="en" sz="1800"/>
              <a:t>Streeter Dr. &amp; Grand Ave.</a:t>
            </a:r>
            <a:endParaRPr sz="1800"/>
          </a:p>
          <a:p>
            <a:pPr indent="0" lvl="0" marL="0" rtl="0" algn="l">
              <a:spcBef>
                <a:spcPts val="1200"/>
              </a:spcBef>
              <a:spcAft>
                <a:spcPts val="0"/>
              </a:spcAft>
              <a:buNone/>
            </a:pPr>
            <a:r>
              <a:rPr lang="en" sz="1800"/>
              <a:t>Member</a:t>
            </a:r>
            <a:endParaRPr sz="1800"/>
          </a:p>
          <a:p>
            <a:pPr indent="-342900" lvl="0" marL="457200" rtl="0" algn="l">
              <a:spcBef>
                <a:spcPts val="1200"/>
              </a:spcBef>
              <a:spcAft>
                <a:spcPts val="0"/>
              </a:spcAft>
              <a:buSzPts val="1800"/>
              <a:buChar char="●"/>
            </a:pPr>
            <a:r>
              <a:rPr lang="en" sz="1800"/>
              <a:t>Uses interior and University stations</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Rider Profiles</a:t>
            </a:r>
            <a:endParaRPr sz="2400"/>
          </a:p>
        </p:txBody>
      </p:sp>
      <p:sp>
        <p:nvSpPr>
          <p:cNvPr id="185" name="Google Shape;185;p2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Casual</a:t>
            </a:r>
            <a:endParaRPr sz="1800"/>
          </a:p>
          <a:p>
            <a:pPr indent="-342900" lvl="0" marL="457200" rtl="0" algn="l">
              <a:spcBef>
                <a:spcPts val="1200"/>
              </a:spcBef>
              <a:spcAft>
                <a:spcPts val="0"/>
              </a:spcAft>
              <a:buSzPts val="1800"/>
              <a:buChar char="●"/>
            </a:pPr>
            <a:r>
              <a:rPr lang="en" sz="1800"/>
              <a:t>May represent visitors to the city or residents at leisure time</a:t>
            </a:r>
            <a:endParaRPr sz="1800"/>
          </a:p>
          <a:p>
            <a:pPr indent="0" lvl="0" marL="0" rtl="0" algn="l">
              <a:spcBef>
                <a:spcPts val="1200"/>
              </a:spcBef>
              <a:spcAft>
                <a:spcPts val="0"/>
              </a:spcAft>
              <a:buNone/>
            </a:pPr>
            <a:r>
              <a:rPr lang="en" sz="1800"/>
              <a:t>Member</a:t>
            </a:r>
            <a:endParaRPr sz="1800"/>
          </a:p>
          <a:p>
            <a:pPr indent="-342900" lvl="0" marL="457200" rtl="0" algn="l">
              <a:spcBef>
                <a:spcPts val="1200"/>
              </a:spcBef>
              <a:spcAft>
                <a:spcPts val="0"/>
              </a:spcAft>
              <a:buSzPts val="1800"/>
              <a:buChar char="●"/>
            </a:pPr>
            <a:r>
              <a:rPr lang="en" sz="1800"/>
              <a:t>May represent commuters, such as workers or students</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a:t>
            </a:r>
            <a:endParaRPr sz="2400"/>
          </a:p>
        </p:txBody>
      </p:sp>
      <p:sp>
        <p:nvSpPr>
          <p:cNvPr id="191" name="Google Shape;191;p30"/>
          <p:cNvSpPr txBox="1"/>
          <p:nvPr>
            <p:ph idx="1" type="body"/>
          </p:nvPr>
        </p:nvSpPr>
        <p:spPr>
          <a:xfrm>
            <a:off x="4632750" y="59617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To reach target audience:</a:t>
            </a:r>
            <a:endParaRPr sz="1800"/>
          </a:p>
          <a:p>
            <a:pPr indent="-342900" lvl="0" marL="457200" rtl="0" algn="l">
              <a:spcBef>
                <a:spcPts val="1800"/>
              </a:spcBef>
              <a:spcAft>
                <a:spcPts val="0"/>
              </a:spcAft>
              <a:buSzPts val="1800"/>
              <a:buChar char="●"/>
            </a:pPr>
            <a:r>
              <a:rPr lang="en" sz="1800"/>
              <a:t>Focus print </a:t>
            </a:r>
            <a:r>
              <a:rPr lang="en" sz="1800"/>
              <a:t>advertising</a:t>
            </a:r>
            <a:r>
              <a:rPr lang="en" sz="1800"/>
              <a:t> on </a:t>
            </a:r>
            <a:r>
              <a:rPr b="1" lang="en" sz="1800"/>
              <a:t>coastal areas</a:t>
            </a:r>
            <a:r>
              <a:rPr lang="en" sz="1800"/>
              <a:t>, near attractions (</a:t>
            </a:r>
            <a:r>
              <a:rPr b="1" lang="en" sz="1800"/>
              <a:t>especially Streeter Dr. &amp; Grand Ave.</a:t>
            </a:r>
            <a:r>
              <a:rPr lang="en" sz="1800"/>
              <a:t>) </a:t>
            </a:r>
            <a:endParaRPr sz="1800"/>
          </a:p>
          <a:p>
            <a:pPr indent="-342900" lvl="0" marL="457200" rtl="0" algn="l">
              <a:spcBef>
                <a:spcPts val="1800"/>
              </a:spcBef>
              <a:spcAft>
                <a:spcPts val="0"/>
              </a:spcAft>
              <a:buSzPts val="1800"/>
              <a:buChar char="●"/>
            </a:pPr>
            <a:r>
              <a:rPr lang="en" sz="1800"/>
              <a:t>Emphasize </a:t>
            </a:r>
            <a:r>
              <a:rPr b="1" lang="en" sz="1800"/>
              <a:t>summertime and leisure activities</a:t>
            </a:r>
            <a:r>
              <a:rPr lang="en" sz="1800"/>
              <a:t> in </a:t>
            </a:r>
            <a:r>
              <a:rPr lang="en" sz="1800"/>
              <a:t>ad visuals</a:t>
            </a:r>
            <a:endParaRPr sz="1800"/>
          </a:p>
          <a:p>
            <a:pPr indent="-342900" lvl="0" marL="457200" rtl="0" algn="l">
              <a:spcBef>
                <a:spcPts val="1800"/>
              </a:spcBef>
              <a:spcAft>
                <a:spcPts val="1800"/>
              </a:spcAft>
              <a:buSzPts val="1800"/>
              <a:buChar char="●"/>
            </a:pPr>
            <a:r>
              <a:rPr lang="en" sz="1800"/>
              <a:t>Advertise on </a:t>
            </a:r>
            <a:r>
              <a:rPr b="1" lang="en" sz="1800"/>
              <a:t>electric bikes</a:t>
            </a: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1000"/>
                                        <p:tgtEl>
                                          <p:spTgt spid="1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Effect filter="fade" transition="in">
                                      <p:cBhvr>
                                        <p:cTn dur="1000"/>
                                        <p:tgtEl>
                                          <p:spTgt spid="1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animEffect filter="fade" transition="in">
                                      <p:cBhvr>
                                        <p:cTn dur="1000"/>
                                        <p:tgtEl>
                                          <p:spTgt spid="1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animEffect filter="fade" transition="in">
                                      <p:cBhvr>
                                        <p:cTn dur="1000"/>
                                        <p:tgtEl>
                                          <p:spTgt spid="19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50" y="831175"/>
            <a:ext cx="5334900" cy="124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t>Questions?</a:t>
            </a:r>
            <a:endParaRPr sz="4000"/>
          </a:p>
        </p:txBody>
      </p:sp>
      <p:sp>
        <p:nvSpPr>
          <p:cNvPr id="197" name="Google Shape;197;p3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71" name="Google Shape;71;p14"/>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u="sng">
                <a:hlinkClick action="ppaction://hlinksldjump" r:id="rId3"/>
              </a:rPr>
              <a:t>Business Question</a:t>
            </a:r>
            <a:endParaRPr sz="2500"/>
          </a:p>
          <a:p>
            <a:pPr indent="-387350" lvl="0" marL="457200" rtl="0" algn="l">
              <a:spcBef>
                <a:spcPts val="0"/>
              </a:spcBef>
              <a:spcAft>
                <a:spcPts val="0"/>
              </a:spcAft>
              <a:buSzPts val="2500"/>
              <a:buChar char="●"/>
            </a:pPr>
            <a:r>
              <a:rPr lang="en" sz="2500" u="sng">
                <a:hlinkClick action="ppaction://hlinksldjump" r:id="rId4"/>
              </a:rPr>
              <a:t>Data Findings</a:t>
            </a:r>
            <a:endParaRPr sz="2500"/>
          </a:p>
          <a:p>
            <a:pPr indent="-387350" lvl="0" marL="457200" rtl="0" algn="l">
              <a:spcBef>
                <a:spcPts val="0"/>
              </a:spcBef>
              <a:spcAft>
                <a:spcPts val="0"/>
              </a:spcAft>
              <a:buSzPts val="2500"/>
              <a:buChar char="●"/>
            </a:pPr>
            <a:r>
              <a:rPr lang="en" sz="2500" u="sng">
                <a:hlinkClick action="ppaction://hlinksldjump" r:id="rId5"/>
              </a:rPr>
              <a:t>Conclusion</a:t>
            </a:r>
            <a:endParaRPr sz="2500"/>
          </a:p>
        </p:txBody>
      </p:sp>
      <p:sp>
        <p:nvSpPr>
          <p:cNvPr id="72" name="Google Shape;72;p1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50" y="831175"/>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Business question</a:t>
            </a:r>
            <a:endParaRPr sz="4000"/>
          </a:p>
        </p:txBody>
      </p:sp>
      <p:sp>
        <p:nvSpPr>
          <p:cNvPr id="78" name="Google Shape;78;p15"/>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84" name="Google Shape;84;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Identify the </a:t>
            </a:r>
            <a:r>
              <a:rPr lang="en" sz="1800">
                <a:solidFill>
                  <a:srgbClr val="3D85C6"/>
                </a:solidFill>
              </a:rPr>
              <a:t>differences in bicycle use </a:t>
            </a:r>
            <a:r>
              <a:rPr lang="en" sz="1800"/>
              <a:t>between </a:t>
            </a:r>
            <a:r>
              <a:rPr lang="en" sz="1800">
                <a:solidFill>
                  <a:srgbClr val="CC4125"/>
                </a:solidFill>
              </a:rPr>
              <a:t>rider types</a:t>
            </a:r>
            <a:r>
              <a:rPr lang="en" sz="1800"/>
              <a:t> of Cyclistic, in order to focus </a:t>
            </a:r>
            <a:r>
              <a:rPr lang="en" sz="1800">
                <a:solidFill>
                  <a:srgbClr val="A64D79"/>
                </a:solidFill>
              </a:rPr>
              <a:t>future marketing campaigns</a:t>
            </a:r>
            <a:r>
              <a:rPr lang="en" sz="1800"/>
              <a:t> that will convert </a:t>
            </a:r>
            <a:r>
              <a:rPr lang="en" sz="1800">
                <a:solidFill>
                  <a:srgbClr val="E69138"/>
                </a:solidFill>
              </a:rPr>
              <a:t>casual users to members</a:t>
            </a:r>
            <a:r>
              <a:rPr lang="en" sz="1800"/>
              <a: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50" y="831175"/>
            <a:ext cx="5334900" cy="124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t>Data Findings</a:t>
            </a:r>
            <a:endParaRPr sz="4000"/>
          </a:p>
        </p:txBody>
      </p:sp>
      <p:sp>
        <p:nvSpPr>
          <p:cNvPr id="90" name="Google Shape;90;p17"/>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Bicycle Type</a:t>
            </a:r>
            <a:endParaRPr/>
          </a:p>
        </p:txBody>
      </p:sp>
      <p:sp>
        <p:nvSpPr>
          <p:cNvPr id="96" name="Google Shape;96;p18"/>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7" name="Google Shape;97;p18"/>
          <p:cNvSpPr txBox="1"/>
          <p:nvPr>
            <p:ph idx="1" type="subTitle"/>
          </p:nvPr>
        </p:nvSpPr>
        <p:spPr>
          <a:xfrm>
            <a:off x="304800" y="1283775"/>
            <a:ext cx="3704400" cy="33285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sz="1800"/>
              <a:t>Members use Electric and Classic Bikes about equally</a:t>
            </a:r>
            <a:endParaRPr sz="1800"/>
          </a:p>
          <a:p>
            <a:pPr indent="-342900" lvl="0" marL="457200" rtl="0" algn="l">
              <a:lnSpc>
                <a:spcPct val="150000"/>
              </a:lnSpc>
              <a:spcBef>
                <a:spcPts val="0"/>
              </a:spcBef>
              <a:spcAft>
                <a:spcPts val="0"/>
              </a:spcAft>
              <a:buSzPts val="1800"/>
              <a:buChar char="●"/>
            </a:pPr>
            <a:r>
              <a:rPr lang="en" sz="1800"/>
              <a:t>Casual riders use </a:t>
            </a:r>
            <a:r>
              <a:rPr lang="en" sz="1800"/>
              <a:t>Electric Bikes more than Classic Bikes</a:t>
            </a:r>
            <a:endParaRPr sz="1800"/>
          </a:p>
          <a:p>
            <a:pPr indent="-342900" lvl="0" marL="457200" rtl="0" algn="l">
              <a:lnSpc>
                <a:spcPct val="150000"/>
              </a:lnSpc>
              <a:spcBef>
                <a:spcPts val="0"/>
              </a:spcBef>
              <a:spcAft>
                <a:spcPts val="0"/>
              </a:spcAft>
              <a:buSzPts val="1800"/>
              <a:buChar char="●"/>
            </a:pPr>
            <a:r>
              <a:rPr lang="en" sz="1800"/>
              <a:t>Casual riders use Docked Bikes, while Members do not.</a:t>
            </a:r>
            <a:endParaRPr sz="1800"/>
          </a:p>
        </p:txBody>
      </p:sp>
      <p:pic>
        <p:nvPicPr>
          <p:cNvPr id="98" name="Google Shape;98;p18"/>
          <p:cNvPicPr preferRelativeResize="0"/>
          <p:nvPr/>
        </p:nvPicPr>
        <p:blipFill>
          <a:blip r:embed="rId3">
            <a:alphaModFix/>
          </a:blip>
          <a:stretch>
            <a:fillRect/>
          </a:stretch>
        </p:blipFill>
        <p:spPr>
          <a:xfrm>
            <a:off x="4566275" y="1283763"/>
            <a:ext cx="4579500" cy="2575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Daily Usage</a:t>
            </a:r>
            <a:endParaRPr/>
          </a:p>
        </p:txBody>
      </p:sp>
      <p:sp>
        <p:nvSpPr>
          <p:cNvPr id="104" name="Google Shape;104;p1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5" name="Google Shape;105;p19"/>
          <p:cNvSpPr txBox="1"/>
          <p:nvPr>
            <p:ph idx="1" type="subTitle"/>
          </p:nvPr>
        </p:nvSpPr>
        <p:spPr>
          <a:xfrm>
            <a:off x="304800" y="1283775"/>
            <a:ext cx="3704400" cy="33285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sz="1800"/>
              <a:t>Casual riders take more rides on the weekend, peaking on Saturday</a:t>
            </a:r>
            <a:endParaRPr sz="1800"/>
          </a:p>
          <a:p>
            <a:pPr indent="-342900" lvl="0" marL="457200" rtl="0" algn="l">
              <a:lnSpc>
                <a:spcPct val="150000"/>
              </a:lnSpc>
              <a:spcBef>
                <a:spcPts val="0"/>
              </a:spcBef>
              <a:spcAft>
                <a:spcPts val="0"/>
              </a:spcAft>
              <a:buSzPts val="1800"/>
              <a:buChar char="●"/>
            </a:pPr>
            <a:r>
              <a:rPr lang="en" sz="1800"/>
              <a:t>Members take more rides during the week, peaking on Thursday</a:t>
            </a:r>
            <a:endParaRPr sz="1800"/>
          </a:p>
        </p:txBody>
      </p:sp>
      <p:pic>
        <p:nvPicPr>
          <p:cNvPr id="106" name="Google Shape;106;p19"/>
          <p:cNvPicPr preferRelativeResize="0"/>
          <p:nvPr/>
        </p:nvPicPr>
        <p:blipFill>
          <a:blip r:embed="rId3">
            <a:alphaModFix/>
          </a:blip>
          <a:stretch>
            <a:fillRect/>
          </a:stretch>
        </p:blipFill>
        <p:spPr>
          <a:xfrm>
            <a:off x="4566269" y="1283763"/>
            <a:ext cx="4579505" cy="2575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300" y="500925"/>
            <a:ext cx="37869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Daily Usage </a:t>
            </a:r>
            <a:r>
              <a:rPr lang="en" sz="2400"/>
              <a:t>(cont’d)</a:t>
            </a:r>
            <a:endParaRPr sz="2400"/>
          </a:p>
        </p:txBody>
      </p:sp>
      <p:sp>
        <p:nvSpPr>
          <p:cNvPr id="112" name="Google Shape;112;p20"/>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3" name="Google Shape;113;p20"/>
          <p:cNvSpPr txBox="1"/>
          <p:nvPr>
            <p:ph idx="1" type="subTitle"/>
          </p:nvPr>
        </p:nvSpPr>
        <p:spPr>
          <a:xfrm>
            <a:off x="304800" y="1283775"/>
            <a:ext cx="3704400" cy="33285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sz="1800"/>
              <a:t>Casual riders take longer rides on the weekend</a:t>
            </a:r>
            <a:endParaRPr sz="1800"/>
          </a:p>
          <a:p>
            <a:pPr indent="-342900" lvl="0" marL="457200" rtl="0" algn="l">
              <a:lnSpc>
                <a:spcPct val="150000"/>
              </a:lnSpc>
              <a:spcBef>
                <a:spcPts val="0"/>
              </a:spcBef>
              <a:spcAft>
                <a:spcPts val="0"/>
              </a:spcAft>
              <a:buSzPts val="1800"/>
              <a:buChar char="●"/>
            </a:pPr>
            <a:r>
              <a:rPr lang="en" sz="1800"/>
              <a:t>Members also take more rides on the weekend, but lengths vary less</a:t>
            </a:r>
            <a:endParaRPr sz="1800"/>
          </a:p>
        </p:txBody>
      </p:sp>
      <p:pic>
        <p:nvPicPr>
          <p:cNvPr id="114" name="Google Shape;114;p20"/>
          <p:cNvPicPr preferRelativeResize="0"/>
          <p:nvPr/>
        </p:nvPicPr>
        <p:blipFill>
          <a:blip r:embed="rId3">
            <a:alphaModFix/>
          </a:blip>
          <a:stretch>
            <a:fillRect/>
          </a:stretch>
        </p:blipFill>
        <p:spPr>
          <a:xfrm>
            <a:off x="4566275" y="1283763"/>
            <a:ext cx="4579500" cy="2575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animEffect filter="fade" transition="in">
                                      <p:cBhvr>
                                        <p:cTn dur="1000"/>
                                        <p:tgtEl>
                                          <p:spTgt spid="1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animEffect filter="fade" transition="in">
                                      <p:cBhvr>
                                        <p:cTn dur="1000"/>
                                        <p:tgtEl>
                                          <p:spTgt spid="11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300" y="500925"/>
            <a:ext cx="37869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Month</a:t>
            </a:r>
            <a:r>
              <a:rPr lang="en"/>
              <a:t>ly Usage</a:t>
            </a:r>
            <a:endParaRPr/>
          </a:p>
        </p:txBody>
      </p:sp>
      <p:sp>
        <p:nvSpPr>
          <p:cNvPr id="120" name="Google Shape;120;p21"/>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1" name="Google Shape;121;p21"/>
          <p:cNvSpPr txBox="1"/>
          <p:nvPr>
            <p:ph idx="1" type="subTitle"/>
          </p:nvPr>
        </p:nvSpPr>
        <p:spPr>
          <a:xfrm>
            <a:off x="304800" y="1283775"/>
            <a:ext cx="3704400" cy="33285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sz="1800"/>
              <a:t>Both groups have seasonal differences</a:t>
            </a:r>
            <a:endParaRPr sz="1800"/>
          </a:p>
          <a:p>
            <a:pPr indent="-342900" lvl="0" marL="457200" rtl="0" algn="l">
              <a:lnSpc>
                <a:spcPct val="150000"/>
              </a:lnSpc>
              <a:spcBef>
                <a:spcPts val="0"/>
              </a:spcBef>
              <a:spcAft>
                <a:spcPts val="0"/>
              </a:spcAft>
              <a:buSzPts val="1800"/>
              <a:buChar char="●"/>
            </a:pPr>
            <a:r>
              <a:rPr lang="en" sz="1800"/>
              <a:t>Casual riders’ rides peak in July, and fall off drastically in January and February</a:t>
            </a:r>
            <a:endParaRPr sz="1800"/>
          </a:p>
          <a:p>
            <a:pPr indent="-342900" lvl="0" marL="457200" rtl="0" algn="l">
              <a:lnSpc>
                <a:spcPct val="150000"/>
              </a:lnSpc>
              <a:spcBef>
                <a:spcPts val="0"/>
              </a:spcBef>
              <a:spcAft>
                <a:spcPts val="0"/>
              </a:spcAft>
              <a:buSzPts val="1800"/>
              <a:buChar char="●"/>
            </a:pPr>
            <a:r>
              <a:rPr lang="en" sz="1800"/>
              <a:t>Members peak in August</a:t>
            </a:r>
            <a:endParaRPr sz="1800"/>
          </a:p>
        </p:txBody>
      </p:sp>
      <p:pic>
        <p:nvPicPr>
          <p:cNvPr id="122" name="Google Shape;122;p21"/>
          <p:cNvPicPr preferRelativeResize="0"/>
          <p:nvPr/>
        </p:nvPicPr>
        <p:blipFill>
          <a:blip r:embed="rId3">
            <a:alphaModFix/>
          </a:blip>
          <a:stretch>
            <a:fillRect/>
          </a:stretch>
        </p:blipFill>
        <p:spPr>
          <a:xfrm>
            <a:off x="4566275" y="1283764"/>
            <a:ext cx="4579500" cy="25759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0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0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1000"/>
                                        <p:tgtEl>
                                          <p:spTgt spid="12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