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8" r:id="rId4"/>
    <p:sldId id="269" r:id="rId5"/>
    <p:sldId id="270" r:id="rId6"/>
    <p:sldId id="292" r:id="rId7"/>
    <p:sldId id="281" r:id="rId8"/>
    <p:sldId id="282" r:id="rId9"/>
    <p:sldId id="283" r:id="rId10"/>
    <p:sldId id="284" r:id="rId11"/>
    <p:sldId id="285" r:id="rId12"/>
    <p:sldId id="287" r:id="rId13"/>
    <p:sldId id="286" r:id="rId14"/>
    <p:sldId id="288" r:id="rId15"/>
    <p:sldId id="289" r:id="rId16"/>
    <p:sldId id="290" r:id="rId17"/>
    <p:sldId id="291" r:id="rId18"/>
    <p:sldId id="293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AC4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10" autoAdjust="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3D74B-8181-9E47-B262-BF6B24075518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B30B4-81D3-564D-9FDD-F7B4ED2E8E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8009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9CCE6-9D6C-437B-A91D-6E34E7CA9AA6}" type="datetimeFigureOut">
              <a:rPr lang="en-GB" smtClean="0"/>
              <a:pPr/>
              <a:t>30/10/2012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A1190-87DC-4B5C-8CE5-09C00471F9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727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A1190-87DC-4B5C-8CE5-09C00471F9C4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\\10.81.0.101\t6-bernadine\SCB-SG\SCB LOCAL\SCB Jobs\Marketing Services\10377 PowerPoint Template\PPT\VIB Fram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219200" y="1066800"/>
            <a:ext cx="10363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\\10.81.0.101\t6-bernadine\SCB-SG\SCB LOCAL\SCB Guidelines, Logos, Toolkits and Templates\Logos\SCB Logos\Stacked Logo\SCB logo.tif"/>
          <p:cNvPicPr>
            <a:picLocks noChangeAspect="1" noChangeArrowheads="1"/>
          </p:cNvPicPr>
          <p:nvPr/>
        </p:nvPicPr>
        <p:blipFill>
          <a:blip r:embed="rId3" cstate="print"/>
          <a:srcRect t="25497" b="24593"/>
          <a:stretch>
            <a:fillRect/>
          </a:stretch>
        </p:blipFill>
        <p:spPr bwMode="auto">
          <a:xfrm>
            <a:off x="7491413" y="444500"/>
            <a:ext cx="1266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229600" y="6446838"/>
            <a:ext cx="3810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>
              <a:defRPr/>
            </a:pPr>
            <a:fld id="{711C1972-0BE7-4728-B890-EEC84C4D0324}" type="slidenum">
              <a:rPr lang="en-US" sz="1200">
                <a:solidFill>
                  <a:srgbClr val="898989"/>
                </a:solidFill>
              </a:rPr>
              <a:pPr algn="r">
                <a:defRPr/>
              </a:pPr>
              <a:t>‹#›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962526" y="3898231"/>
            <a:ext cx="7772400" cy="1338513"/>
          </a:xfrm>
        </p:spPr>
        <p:txBody>
          <a:bodyPr/>
          <a:lstStyle>
            <a:lvl1pPr algn="r">
              <a:defRPr sz="4000" b="1">
                <a:solidFill>
                  <a:srgbClr val="56C93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2346158" y="5257800"/>
            <a:ext cx="6400800" cy="381000"/>
          </a:xfrm>
        </p:spPr>
        <p:txBody>
          <a:bodyPr/>
          <a:lstStyle>
            <a:lvl1pPr marL="0" indent="0" algn="r">
              <a:buNone/>
              <a:defRPr sz="1800" b="1">
                <a:solidFill>
                  <a:srgbClr val="56C9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fld id="{B0A601E0-B207-446C-8309-835F9C569A6C}" type="datetimeFigureOut">
              <a:rPr lang="en-GB" smtClean="0"/>
              <a:pPr/>
              <a:t>30/10/2012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\\10.81.0.101\t6-bernadine\SCB-SG\SCB LOCAL\SCB Jobs\Marketing Services\10377 PowerPoint Template\PPT\Trustmark2.jpg"/>
          <p:cNvPicPr>
            <a:picLocks noChangeAspect="1" noChangeArrowheads="1"/>
          </p:cNvPicPr>
          <p:nvPr/>
        </p:nvPicPr>
        <p:blipFill>
          <a:blip r:embed="rId2" cstate="print"/>
          <a:srcRect t="1563" r="28629" b="3075"/>
          <a:stretch>
            <a:fillRect/>
          </a:stretch>
        </p:blipFill>
        <p:spPr bwMode="auto">
          <a:xfrm>
            <a:off x="6392863" y="1119188"/>
            <a:ext cx="2751137" cy="54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\\10.81.0.101\t6-bernadine\SCB-SG\SCB LOCAL\SCB Jobs\Marketing Services\10377 PowerPoint Template\PPT\VIB Fram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7879"/>
          <a:stretch>
            <a:fillRect/>
          </a:stretch>
        </p:blipFill>
        <p:spPr bwMode="auto">
          <a:xfrm>
            <a:off x="0" y="749300"/>
            <a:ext cx="9144000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\\10.81.0.101\t6-bernadine\SCB-SG\SCB LOCAL\SCB Guidelines, Logos, Toolkits and Templates\Logos\SCB Logos\Stacked Logo\SCB logo.tif"/>
          <p:cNvPicPr>
            <a:picLocks noChangeAspect="1" noChangeArrowheads="1"/>
          </p:cNvPicPr>
          <p:nvPr/>
        </p:nvPicPr>
        <p:blipFill>
          <a:blip r:embed="rId4" cstate="print"/>
          <a:srcRect t="25497" b="24593"/>
          <a:stretch>
            <a:fillRect/>
          </a:stretch>
        </p:blipFill>
        <p:spPr bwMode="auto">
          <a:xfrm>
            <a:off x="7491413" y="127000"/>
            <a:ext cx="1266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8229600" y="6446838"/>
            <a:ext cx="3810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>
              <a:defRPr/>
            </a:pPr>
            <a:fld id="{63F5F4A5-5DFC-412B-9208-48D1472F322C}" type="slidenum">
              <a:rPr lang="en-US" sz="1200">
                <a:solidFill>
                  <a:srgbClr val="898989"/>
                </a:solidFill>
              </a:rPr>
              <a:pPr algn="r">
                <a:defRPr/>
              </a:pPr>
              <a:t>‹#›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100"/>
            <a:ext cx="7760368" cy="401638"/>
          </a:xfrm>
        </p:spPr>
        <p:txBody>
          <a:bodyPr/>
          <a:lstStyle>
            <a:lvl1pPr algn="l">
              <a:defRPr sz="24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5630779" cy="4508500"/>
          </a:xfrm>
        </p:spPr>
        <p:txBody>
          <a:bodyPr/>
          <a:lstStyle>
            <a:lvl1pPr>
              <a:defRPr sz="20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fld id="{B0A601E0-B207-446C-8309-835F9C569A6C}" type="datetimeFigureOut">
              <a:rPr lang="en-GB" smtClean="0"/>
              <a:pPr/>
              <a:t>30/10/2012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\\10.81.0.101\t6-bernadine\SCB-SG\SCB LOCAL\SCB Jobs\Marketing Services\10377 PowerPoint Template\PPT\VIB Frame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7879"/>
          <a:stretch>
            <a:fillRect/>
          </a:stretch>
        </p:blipFill>
        <p:spPr bwMode="auto">
          <a:xfrm>
            <a:off x="0" y="1066800"/>
            <a:ext cx="9144000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\\10.81.0.101\t6-bernadine\SCB-SG\SCB LOCAL\SCB Jobs\Marketing Services\10377 PowerPoint Template\PPT\Trustmark2.jpg"/>
          <p:cNvPicPr>
            <a:picLocks noChangeAspect="1" noChangeArrowheads="1"/>
          </p:cNvPicPr>
          <p:nvPr userDrawn="1"/>
        </p:nvPicPr>
        <p:blipFill>
          <a:blip r:embed="rId3" cstate="print"/>
          <a:srcRect t="1563" r="28629" b="3075"/>
          <a:stretch>
            <a:fillRect/>
          </a:stretch>
        </p:blipFill>
        <p:spPr bwMode="auto">
          <a:xfrm>
            <a:off x="6392863" y="1208088"/>
            <a:ext cx="2751137" cy="54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\\10.81.0.101\t6-bernadine\SCB-SG\SCB LOCAL\SCB Guidelines, Logos, Toolkits and Templates\Logos\SCB Logos\Stacked Logo\SCB logo.tif"/>
          <p:cNvPicPr>
            <a:picLocks noChangeAspect="1" noChangeArrowheads="1"/>
          </p:cNvPicPr>
          <p:nvPr userDrawn="1"/>
        </p:nvPicPr>
        <p:blipFill>
          <a:blip r:embed="rId4" cstate="print"/>
          <a:srcRect t="25497" b="24593"/>
          <a:stretch>
            <a:fillRect/>
          </a:stretch>
        </p:blipFill>
        <p:spPr bwMode="auto">
          <a:xfrm>
            <a:off x="7491413" y="444500"/>
            <a:ext cx="1266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>
            <a:spLocks noGrp="1"/>
          </p:cNvSpPr>
          <p:nvPr userDrawn="1"/>
        </p:nvSpPr>
        <p:spPr bwMode="auto">
          <a:xfrm>
            <a:off x="8229600" y="6446838"/>
            <a:ext cx="3810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>
              <a:defRPr/>
            </a:pPr>
            <a:fld id="{FD7DA678-B929-43E2-B0CB-A53B2FB135C4}" type="slidenum">
              <a:rPr lang="en-US" sz="1200">
                <a:solidFill>
                  <a:srgbClr val="898989"/>
                </a:solidFill>
              </a:rPr>
              <a:pPr algn="r">
                <a:defRPr/>
              </a:pPr>
              <a:t>‹#›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27526" y="3212431"/>
            <a:ext cx="7772400" cy="1338513"/>
          </a:xfrm>
        </p:spPr>
        <p:txBody>
          <a:bodyPr/>
          <a:lstStyle>
            <a:lvl1pPr algn="l">
              <a:defRPr sz="3600" b="1">
                <a:solidFill>
                  <a:srgbClr val="56C93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9558" y="4622800"/>
            <a:ext cx="6400800" cy="381000"/>
          </a:xfrm>
        </p:spPr>
        <p:txBody>
          <a:bodyPr/>
          <a:lstStyle>
            <a:lvl1pPr marL="0" indent="0" algn="l">
              <a:buNone/>
              <a:defRPr sz="2000" b="1">
                <a:solidFill>
                  <a:srgbClr val="56C9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2426663-BAC1-4EFB-972A-AB05ECDE8F98}" type="datetime1">
              <a:rPr lang="en-US"/>
              <a:pPr>
                <a:defRPr/>
              </a:pPr>
              <a:t>10/30/2012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0A601E0-B207-446C-8309-835F9C569A6C}" type="datetimeFigureOut">
              <a:rPr lang="en-GB" smtClean="0"/>
              <a:pPr/>
              <a:t>30/10/2012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ABA0042D-C202-4D2E-ADA1-41A13D60781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56B840-5CF9-4584-B84A-7BB7ACB148AF}" type="datetime1">
              <a:rPr lang="en-US"/>
              <a:pPr>
                <a:defRPr/>
              </a:pPr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F6F108-BE85-4A09-AA5D-1D89BF6FE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apUI" TargetMode="External"/><Relationship Id="rId2" Type="http://schemas.openxmlformats.org/officeDocument/2006/relationships/hyperlink" Target="http://www.soapui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981200"/>
            <a:ext cx="9067800" cy="133851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2AAC48"/>
                </a:solidFill>
              </a:rPr>
              <a:t>SOAP UI – SOAP / REST Web Services</a:t>
            </a:r>
            <a:endParaRPr lang="en-GB" dirty="0">
              <a:solidFill>
                <a:srgbClr val="2AAC48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/ WSDL….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7696200" cy="4508500"/>
          </a:xfrm>
        </p:spPr>
        <p:txBody>
          <a:bodyPr/>
          <a:lstStyle/>
          <a:p>
            <a:r>
              <a:rPr lang="en-US" dirty="0" smtClean="0"/>
              <a:t>WSDL Refactoring</a:t>
            </a:r>
          </a:p>
          <a:p>
            <a:pPr lvl="1"/>
            <a:r>
              <a:rPr lang="en-GB" dirty="0" err="1" smtClean="0"/>
              <a:t>Refactor</a:t>
            </a:r>
            <a:r>
              <a:rPr lang="en-GB" dirty="0" smtClean="0"/>
              <a:t> Operations, </a:t>
            </a:r>
            <a:r>
              <a:rPr lang="en-US" dirty="0" smtClean="0"/>
              <a:t>will load and analyze the new WSDL and start the refactoring process by prompting for how to map old operations to new ones (if required)</a:t>
            </a:r>
          </a:p>
          <a:p>
            <a:pPr lvl="1"/>
            <a:r>
              <a:rPr lang="en-GB" dirty="0" smtClean="0"/>
              <a:t>Message Refactoring</a:t>
            </a:r>
          </a:p>
          <a:p>
            <a:pPr lvl="1"/>
            <a:r>
              <a:rPr lang="en-GB" dirty="0" smtClean="0"/>
              <a:t>Updating Test </a:t>
            </a:r>
            <a:r>
              <a:rPr lang="en-GB" dirty="0" err="1" smtClean="0"/>
              <a:t>XPath</a:t>
            </a:r>
            <a:endParaRPr lang="en-GB" dirty="0" smtClean="0"/>
          </a:p>
          <a:p>
            <a:pPr lvl="1"/>
            <a:endParaRPr lang="en-GB" b="1" dirty="0" smtClean="0"/>
          </a:p>
          <a:p>
            <a:r>
              <a:rPr lang="en-US" dirty="0" smtClean="0"/>
              <a:t>Supported Standards</a:t>
            </a:r>
          </a:p>
          <a:p>
            <a:pPr lvl="1"/>
            <a:r>
              <a:rPr lang="en-US" dirty="0" smtClean="0"/>
              <a:t>WS-Addressing is a standard for adding addressing information to SOAP Messages. </a:t>
            </a:r>
            <a:r>
              <a:rPr lang="en-US" dirty="0" err="1" smtClean="0"/>
              <a:t>soapUI</a:t>
            </a:r>
            <a:r>
              <a:rPr lang="en-US" dirty="0" smtClean="0"/>
              <a:t> allows you to easily add standard WS-Addressing headers by using the WS-A Tab for request messages.</a:t>
            </a:r>
          </a:p>
          <a:p>
            <a:pPr lvl="1"/>
            <a:r>
              <a:rPr lang="en-US" dirty="0" smtClean="0"/>
              <a:t>WS-</a:t>
            </a:r>
            <a:r>
              <a:rPr lang="en-US" dirty="0" err="1" smtClean="0"/>
              <a:t>ReliableMessaging</a:t>
            </a:r>
            <a:r>
              <a:rPr lang="en-US" dirty="0" smtClean="0"/>
              <a:t> is standard for ensuring delivery of requests to the destination service.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819400" y="2209799"/>
            <a:ext cx="11430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AAC4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REST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2AAC4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97300" y="2209800"/>
            <a:ext cx="28956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 smtClean="0">
                <a:solidFill>
                  <a:srgbClr val="2AAC48"/>
                </a:solidFill>
                <a:latin typeface="Arial" pitchFamily="34" charset="0"/>
                <a:ea typeface="+mj-ea"/>
                <a:cs typeface="Arial" pitchFamily="34" charset="0"/>
              </a:rPr>
              <a:t>ful</a:t>
            </a:r>
            <a:r>
              <a:rPr lang="en-US" sz="2400" b="1" dirty="0" smtClean="0">
                <a:solidFill>
                  <a:srgbClr val="2AAC48"/>
                </a:solidFill>
                <a:latin typeface="Arial" pitchFamily="34" charset="0"/>
                <a:ea typeface="+mj-ea"/>
                <a:cs typeface="Arial" pitchFamily="34" charset="0"/>
              </a:rPr>
              <a:t>-Web Services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2AAC4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7772400" cy="4508500"/>
          </a:xfrm>
        </p:spPr>
        <p:txBody>
          <a:bodyPr/>
          <a:lstStyle/>
          <a:p>
            <a:r>
              <a:rPr lang="en-US" dirty="0" smtClean="0"/>
              <a:t>Working with WADL</a:t>
            </a:r>
          </a:p>
          <a:p>
            <a:pPr lvl="1"/>
            <a:r>
              <a:rPr lang="en-US" dirty="0" err="1" smtClean="0"/>
              <a:t>soapUI</a:t>
            </a:r>
            <a:r>
              <a:rPr lang="en-US" dirty="0" smtClean="0"/>
              <a:t> supports extensive testing of REST services and their resources, representations, etc</a:t>
            </a:r>
            <a:endParaRPr lang="en-GB" b="1" dirty="0" smtClean="0"/>
          </a:p>
          <a:p>
            <a:pPr lvl="1"/>
            <a:r>
              <a:rPr lang="en-GB" dirty="0" smtClean="0"/>
              <a:t>Generating Documentation and Code</a:t>
            </a:r>
          </a:p>
          <a:p>
            <a:pPr lvl="1"/>
            <a:endParaRPr lang="en-GB" dirty="0" smtClean="0"/>
          </a:p>
          <a:p>
            <a:r>
              <a:rPr lang="en-GB" sz="1800" dirty="0" smtClean="0"/>
              <a:t>REST Resources and Methods</a:t>
            </a:r>
          </a:p>
          <a:p>
            <a:pPr lvl="1"/>
            <a:r>
              <a:rPr lang="en-US" dirty="0" smtClean="0"/>
              <a:t>A REST Service contains any number of resources available on their corresponding path. Resources themselves can have as many levels of child resources as desired; a child resources path will be the concatenation of all its parents’ path with its own.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7772400" cy="4508500"/>
          </a:xfrm>
        </p:spPr>
        <p:txBody>
          <a:bodyPr/>
          <a:lstStyle/>
          <a:p>
            <a:r>
              <a:rPr lang="en-GB" b="1" dirty="0" smtClean="0"/>
              <a:t>Understanding REST Parameters</a:t>
            </a:r>
          </a:p>
          <a:p>
            <a:pPr lvl="1"/>
            <a:r>
              <a:rPr lang="en-US" dirty="0" smtClean="0"/>
              <a:t> QUERY parameters are the most common type of parameter that is appended to the path of the URL when submitting a request.</a:t>
            </a:r>
          </a:p>
          <a:p>
            <a:pPr lvl="1"/>
            <a:r>
              <a:rPr lang="en-US" dirty="0" smtClean="0"/>
              <a:t>HEADER parameters are instead added as HTTP Headers to the outgoing request. Let’s define one at the Method level: </a:t>
            </a:r>
          </a:p>
          <a:p>
            <a:pPr lvl="1"/>
            <a:r>
              <a:rPr lang="en-US" dirty="0" smtClean="0"/>
              <a:t>TEMPLATE parameters are a flexible way of </a:t>
            </a:r>
            <a:r>
              <a:rPr lang="en-US" dirty="0" err="1" smtClean="0"/>
              <a:t>parameterizing</a:t>
            </a:r>
            <a:r>
              <a:rPr lang="en-US" dirty="0" smtClean="0"/>
              <a:t> the actual path of the request.  This comes in handy with twitter since it defines the response format as the extension of the search path (“.</a:t>
            </a:r>
            <a:r>
              <a:rPr lang="en-US" dirty="0" err="1" smtClean="0"/>
              <a:t>json</a:t>
            </a:r>
            <a:r>
              <a:rPr lang="en-US" dirty="0" smtClean="0"/>
              <a:t>” or “.atom”). </a:t>
            </a:r>
          </a:p>
          <a:p>
            <a:pPr lvl="1"/>
            <a:r>
              <a:rPr lang="en-US" dirty="0" smtClean="0"/>
              <a:t>MATRIX parameters are another way of defining parameters to be added to the actual path of the resource, but before the query string.</a:t>
            </a:r>
          </a:p>
          <a:p>
            <a:pPr lvl="1"/>
            <a:r>
              <a:rPr lang="en-US" dirty="0" smtClean="0"/>
              <a:t>Plain parameter.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229600" cy="4965700"/>
          </a:xfrm>
        </p:spPr>
        <p:txBody>
          <a:bodyPr/>
          <a:lstStyle/>
          <a:p>
            <a:r>
              <a:rPr lang="en-GB" b="1" dirty="0" smtClean="0"/>
              <a:t>Working with REST Requests</a:t>
            </a:r>
          </a:p>
          <a:p>
            <a:pPr lvl="1"/>
            <a:r>
              <a:rPr lang="en-GB" b="1" dirty="0" smtClean="0"/>
              <a:t>Request Editor Views</a:t>
            </a:r>
          </a:p>
          <a:p>
            <a:pPr lvl="1"/>
            <a:r>
              <a:rPr lang="en-GB" b="1" dirty="0" smtClean="0"/>
              <a:t>Request Message Tabs</a:t>
            </a:r>
          </a:p>
          <a:p>
            <a:pPr lvl="2"/>
            <a:r>
              <a:rPr lang="en-US" b="1" dirty="0" smtClean="0"/>
              <a:t>AUT, Headers, Attachments, </a:t>
            </a:r>
            <a:r>
              <a:rPr lang="en-GB" b="1" dirty="0" smtClean="0"/>
              <a:t>Representations</a:t>
            </a:r>
          </a:p>
          <a:p>
            <a:pPr lvl="1"/>
            <a:r>
              <a:rPr lang="en-GB" b="1" dirty="0" smtClean="0"/>
              <a:t>Response Message Views</a:t>
            </a:r>
          </a:p>
          <a:p>
            <a:pPr lvl="2"/>
            <a:r>
              <a:rPr lang="en-US" b="1" dirty="0" smtClean="0"/>
              <a:t>XML, JSON, HTML</a:t>
            </a:r>
          </a:p>
          <a:p>
            <a:pPr lvl="2"/>
            <a:endParaRPr lang="en-GB" b="1" dirty="0" smtClean="0"/>
          </a:p>
          <a:p>
            <a:r>
              <a:rPr lang="en-GB" b="1" dirty="0" smtClean="0"/>
              <a:t>REST Functional Testing</a:t>
            </a:r>
          </a:p>
          <a:p>
            <a:pPr lvl="1"/>
            <a:r>
              <a:rPr lang="en-US" dirty="0" smtClean="0"/>
              <a:t>Add a REST Request </a:t>
            </a:r>
            <a:r>
              <a:rPr lang="en-US" dirty="0" err="1" smtClean="0"/>
              <a:t>TestStep</a:t>
            </a:r>
            <a:r>
              <a:rPr lang="en-US" dirty="0" smtClean="0"/>
              <a:t> to a new or existing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lvl="1"/>
            <a:r>
              <a:rPr lang="en-US" dirty="0" smtClean="0"/>
              <a:t>Add Assertions to the </a:t>
            </a:r>
            <a:r>
              <a:rPr lang="en-US" dirty="0" err="1" smtClean="0"/>
              <a:t>TestStep</a:t>
            </a:r>
            <a:r>
              <a:rPr lang="en-US" dirty="0" smtClean="0"/>
              <a:t> that validate the response message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Rest Code Generation</a:t>
            </a:r>
          </a:p>
          <a:p>
            <a:pPr lvl="1"/>
            <a:r>
              <a:rPr lang="en-US" dirty="0" smtClean="0"/>
              <a:t>generate code for your </a:t>
            </a:r>
            <a:r>
              <a:rPr lang="en-US" dirty="0" err="1" smtClean="0"/>
              <a:t>webservice</a:t>
            </a:r>
            <a:r>
              <a:rPr lang="en-US" dirty="0" smtClean="0"/>
              <a:t> using the WADL2Java application.</a:t>
            </a:r>
          </a:p>
          <a:p>
            <a:pPr lvl="1"/>
            <a:endParaRPr lang="en-US" b="1" dirty="0" smtClean="0"/>
          </a:p>
          <a:p>
            <a:r>
              <a:rPr lang="en-GB" b="1" dirty="0" smtClean="0"/>
              <a:t>Mocking REST Services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SOAP UI: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Add WSDL / WADL</a:t>
            </a:r>
          </a:p>
          <a:p>
            <a:r>
              <a:rPr lang="en-US" dirty="0" smtClean="0"/>
              <a:t>Managing WSDL / WADL</a:t>
            </a:r>
          </a:p>
          <a:p>
            <a:r>
              <a:rPr lang="en-US" dirty="0" smtClean="0"/>
              <a:t>Create Test Suite</a:t>
            </a:r>
          </a:p>
          <a:p>
            <a:r>
              <a:rPr lang="en-US" dirty="0" smtClean="0"/>
              <a:t>Create Test Case</a:t>
            </a:r>
          </a:p>
          <a:p>
            <a:r>
              <a:rPr lang="en-US" dirty="0" smtClean="0"/>
              <a:t>Adding Steps to Test Case</a:t>
            </a:r>
          </a:p>
          <a:p>
            <a:r>
              <a:rPr lang="en-US" dirty="0" smtClean="0"/>
              <a:t>Adding Header</a:t>
            </a:r>
          </a:p>
          <a:p>
            <a:r>
              <a:rPr lang="en-US" dirty="0" smtClean="0"/>
              <a:t>Adding Assertions</a:t>
            </a:r>
          </a:p>
          <a:p>
            <a:r>
              <a:rPr lang="en-US" dirty="0" smtClean="0"/>
              <a:t>Creating and accessing custom properties</a:t>
            </a:r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SOAP UI…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Test steps</a:t>
            </a:r>
          </a:p>
          <a:p>
            <a:pPr lvl="1"/>
            <a:r>
              <a:rPr lang="en-US" dirty="0" smtClean="0"/>
              <a:t>SOAP Test Request</a:t>
            </a:r>
          </a:p>
          <a:p>
            <a:pPr lvl="1"/>
            <a:r>
              <a:rPr lang="en-US" dirty="0" smtClean="0"/>
              <a:t>Groovy Scripts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Property Transfer</a:t>
            </a:r>
          </a:p>
          <a:p>
            <a:pPr lvl="1"/>
            <a:r>
              <a:rPr lang="en-US" dirty="0" smtClean="0"/>
              <a:t>Conditional </a:t>
            </a:r>
            <a:r>
              <a:rPr lang="en-US" dirty="0" err="1" smtClean="0"/>
              <a:t>Goto</a:t>
            </a:r>
            <a:endParaRPr lang="en-US" dirty="0" smtClean="0"/>
          </a:p>
          <a:p>
            <a:pPr lvl="1"/>
            <a:r>
              <a:rPr lang="en-US" dirty="0" smtClean="0"/>
              <a:t>Delay</a:t>
            </a:r>
          </a:p>
          <a:p>
            <a:pPr lvl="1"/>
            <a:r>
              <a:rPr lang="en-US" dirty="0" smtClean="0"/>
              <a:t>Run Test Case</a:t>
            </a:r>
          </a:p>
          <a:p>
            <a:pPr lvl="1"/>
            <a:r>
              <a:rPr lang="en-US" dirty="0" smtClean="0"/>
              <a:t>REST Test Request</a:t>
            </a:r>
          </a:p>
          <a:p>
            <a:pPr lvl="1"/>
            <a:r>
              <a:rPr lang="en-US" dirty="0" smtClean="0"/>
              <a:t>HTTP Test Request</a:t>
            </a:r>
          </a:p>
          <a:p>
            <a:pPr lvl="1"/>
            <a:r>
              <a:rPr lang="en-US" dirty="0" smtClean="0"/>
              <a:t>Mock Test Response</a:t>
            </a:r>
          </a:p>
          <a:p>
            <a:pPr lvl="1"/>
            <a:r>
              <a:rPr lang="en-US" i="1" dirty="0" smtClean="0"/>
              <a:t>JDBC Request</a:t>
            </a:r>
          </a:p>
          <a:p>
            <a:pPr lvl="1"/>
            <a:r>
              <a:rPr lang="en-US" i="1" dirty="0" smtClean="0"/>
              <a:t>AMF Request</a:t>
            </a:r>
          </a:p>
          <a:p>
            <a:pPr lvl="1"/>
            <a:r>
              <a:rPr lang="en-US" dirty="0" smtClean="0"/>
              <a:t>Manual Test Step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Grabbed From: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5630779" cy="2146300"/>
          </a:xfrm>
        </p:spPr>
        <p:txBody>
          <a:bodyPr/>
          <a:lstStyle/>
          <a:p>
            <a:r>
              <a:rPr lang="en-GB" dirty="0" smtClean="0">
                <a:hlinkClick r:id="rId2"/>
              </a:rPr>
              <a:t>http://www.soapui.org/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http://en.wikipedia.org/wiki/SoapUI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0"/>
            <a:ext cx="7760368" cy="401638"/>
          </a:xfrm>
        </p:spPr>
        <p:txBody>
          <a:bodyPr/>
          <a:lstStyle/>
          <a:p>
            <a:pPr algn="ctr"/>
            <a:r>
              <a:rPr lang="en-US" dirty="0" smtClean="0"/>
              <a:t>(M)any Queries?</a:t>
            </a:r>
            <a:br>
              <a:rPr lang="en-US" dirty="0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7924800" cy="4660900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en-US" sz="2800" dirty="0" smtClean="0"/>
              <a:t>Introduction</a:t>
            </a:r>
          </a:p>
          <a:p>
            <a:pPr marL="0" indent="0">
              <a:lnSpc>
                <a:spcPct val="120000"/>
              </a:lnSpc>
            </a:pPr>
            <a:r>
              <a:rPr lang="en-US" sz="2800" dirty="0" smtClean="0"/>
              <a:t>Features</a:t>
            </a:r>
          </a:p>
          <a:p>
            <a:pPr marL="0" indent="0">
              <a:lnSpc>
                <a:spcPct val="120000"/>
              </a:lnSpc>
            </a:pPr>
            <a:r>
              <a:rPr lang="en-GB" sz="2800" dirty="0" smtClean="0"/>
              <a:t>Simple Object Access Protocol </a:t>
            </a:r>
            <a:endParaRPr lang="en-US" sz="2800" dirty="0" smtClean="0"/>
          </a:p>
          <a:p>
            <a:pPr marL="0" indent="0">
              <a:lnSpc>
                <a:spcPct val="120000"/>
              </a:lnSpc>
            </a:pPr>
            <a:r>
              <a:rPr lang="en-GB" sz="2800" dirty="0" err="1" smtClean="0"/>
              <a:t>REpresentational</a:t>
            </a:r>
            <a:r>
              <a:rPr lang="en-GB" sz="2800" dirty="0" smtClean="0"/>
              <a:t> State Transfer </a:t>
            </a:r>
          </a:p>
          <a:p>
            <a:pPr marL="0" indent="0">
              <a:lnSpc>
                <a:spcPct val="120000"/>
              </a:lnSpc>
            </a:pPr>
            <a:r>
              <a:rPr lang="en-US" sz="2800" dirty="0" smtClean="0"/>
              <a:t>Understanding usage of Tools</a:t>
            </a:r>
          </a:p>
          <a:p>
            <a:pPr marL="0" indent="0">
              <a:lnSpc>
                <a:spcPct val="120000"/>
              </a:lnSpc>
            </a:pPr>
            <a:r>
              <a:rPr lang="en-US" sz="2800" dirty="0" smtClean="0"/>
              <a:t>Experiencing SOAPUI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 smtClean="0"/>
          </a:p>
          <a:p>
            <a:pPr marL="0" indent="0">
              <a:lnSpc>
                <a:spcPct val="12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9699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153400" cy="4508500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		</a:t>
            </a:r>
          </a:p>
          <a:p>
            <a:pPr lvl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soapUI</a:t>
            </a:r>
            <a:r>
              <a:rPr lang="en-US" dirty="0" smtClean="0"/>
              <a:t> is a free and open source cross-platform Functional Testing solution. With an easy-to-use graphical interface, and enterprise-class features, </a:t>
            </a:r>
            <a:r>
              <a:rPr lang="en-US" dirty="0" err="1" smtClean="0"/>
              <a:t>soapUI</a:t>
            </a:r>
            <a:r>
              <a:rPr lang="en-US" dirty="0" smtClean="0"/>
              <a:t> allows you to easily and rapidly create and execute automated functional, regression, compliance, and load tests. In a single test environment, </a:t>
            </a:r>
            <a:r>
              <a:rPr lang="en-US" dirty="0" err="1" smtClean="0"/>
              <a:t>soapUI</a:t>
            </a:r>
            <a:r>
              <a:rPr lang="en-US" dirty="0" smtClean="0"/>
              <a:t> provides complete test coverage from SOAP and REST-based Web services, to JMS enterprise messaging layers, databases, Rich Internet Applications, and much more.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077200" cy="4508500"/>
          </a:xfrm>
        </p:spPr>
        <p:txBody>
          <a:bodyPr/>
          <a:lstStyle/>
          <a:p>
            <a:r>
              <a:rPr lang="en-US" dirty="0" smtClean="0"/>
              <a:t>Functional Testing	</a:t>
            </a:r>
          </a:p>
          <a:p>
            <a:r>
              <a:rPr lang="en-US" dirty="0" smtClean="0"/>
              <a:t>Service Simulation	</a:t>
            </a:r>
          </a:p>
          <a:p>
            <a:r>
              <a:rPr lang="en-US" dirty="0" smtClean="0"/>
              <a:t>Security testing	</a:t>
            </a:r>
          </a:p>
          <a:p>
            <a:r>
              <a:rPr lang="en-US" dirty="0" smtClean="0"/>
              <a:t>Load Testing</a:t>
            </a:r>
          </a:p>
          <a:p>
            <a:r>
              <a:rPr lang="en-US" dirty="0" smtClean="0"/>
              <a:t>Technology Support	</a:t>
            </a:r>
          </a:p>
          <a:p>
            <a:r>
              <a:rPr lang="en-US" dirty="0" smtClean="0"/>
              <a:t>Automation	</a:t>
            </a:r>
          </a:p>
          <a:p>
            <a:r>
              <a:rPr lang="en-US" dirty="0" smtClean="0"/>
              <a:t>Analytics	</a:t>
            </a:r>
          </a:p>
          <a:p>
            <a:r>
              <a:rPr lang="en-US" dirty="0" smtClean="0"/>
              <a:t>Recording</a:t>
            </a:r>
          </a:p>
          <a:p>
            <a:r>
              <a:rPr lang="en-US" dirty="0" smtClean="0"/>
              <a:t>Ecosystem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76200" y="1981200"/>
            <a:ext cx="9067800" cy="13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AAC4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SOAP / WSDL Web Services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2AAC4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/ WSDL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077200" cy="4508500"/>
          </a:xfrm>
        </p:spPr>
        <p:txBody>
          <a:bodyPr/>
          <a:lstStyle/>
          <a:p>
            <a:r>
              <a:rPr lang="en-US" dirty="0" smtClean="0"/>
              <a:t>Working with WSDLs</a:t>
            </a:r>
          </a:p>
          <a:p>
            <a:pPr lvl="1"/>
            <a:r>
              <a:rPr lang="en-US" dirty="0" smtClean="0"/>
              <a:t>WSDL files are central to testing SOAP-based services; they define the actual contract a service exposes and are required by </a:t>
            </a:r>
            <a:r>
              <a:rPr lang="en-US" dirty="0" err="1" smtClean="0"/>
              <a:t>soapUI</a:t>
            </a:r>
            <a:r>
              <a:rPr lang="en-US" dirty="0" smtClean="0"/>
              <a:t> to generate tests, messages, validations and </a:t>
            </a:r>
            <a:r>
              <a:rPr lang="en-US" dirty="0" err="1" smtClean="0"/>
              <a:t>MockServices</a:t>
            </a:r>
            <a:endParaRPr lang="en-US" dirty="0" smtClean="0"/>
          </a:p>
          <a:p>
            <a:pPr lvl="1"/>
            <a:r>
              <a:rPr lang="en-US" dirty="0" smtClean="0"/>
              <a:t>Validating the WSDL against the WS-I Basic Profile</a:t>
            </a:r>
          </a:p>
          <a:p>
            <a:pPr lvl="1"/>
            <a:r>
              <a:rPr lang="en-US" dirty="0" smtClean="0"/>
              <a:t>Generating Code for your WSDL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Operations and Requests</a:t>
            </a:r>
          </a:p>
          <a:p>
            <a:pPr lvl="1"/>
            <a:r>
              <a:rPr lang="en-US" dirty="0" smtClean="0"/>
              <a:t>WSDL, based Service exposes a number of operations, each have a request and response message format (both optional). It will be shown as nodes under the Service node in the project navigator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/ WSDL….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001000" cy="4508500"/>
          </a:xfrm>
        </p:spPr>
        <p:txBody>
          <a:bodyPr/>
          <a:lstStyle/>
          <a:p>
            <a:pPr lvl="1"/>
            <a:endParaRPr lang="en-US" dirty="0" smtClean="0"/>
          </a:p>
          <a:p>
            <a:r>
              <a:rPr lang="en-US" dirty="0" smtClean="0"/>
              <a:t>Working with Messages</a:t>
            </a:r>
          </a:p>
          <a:p>
            <a:pPr lvl="1"/>
            <a:r>
              <a:rPr lang="en-US" dirty="0" smtClean="0"/>
              <a:t>Request Messages, is standard text view of the underlying XML message.</a:t>
            </a:r>
          </a:p>
          <a:p>
            <a:pPr lvl="1"/>
            <a:r>
              <a:rPr lang="en-US" dirty="0" smtClean="0"/>
              <a:t>Provides support for validating and Formatting Request message.</a:t>
            </a:r>
          </a:p>
          <a:p>
            <a:pPr lvl="1"/>
            <a:r>
              <a:rPr lang="en-US" dirty="0" smtClean="0"/>
              <a:t>Insert data to the request</a:t>
            </a:r>
          </a:p>
          <a:p>
            <a:pPr lvl="1"/>
            <a:r>
              <a:rPr lang="en-US" dirty="0" smtClean="0"/>
              <a:t>XML – shows the XML content of the response message: 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Authenticating SOAP Requests</a:t>
            </a:r>
          </a:p>
          <a:p>
            <a:pPr lvl="1"/>
            <a:r>
              <a:rPr lang="en-US" dirty="0" smtClean="0"/>
              <a:t> AUT Tab at the bottom of the request message editors allows adding of authentication credentials to your request</a:t>
            </a:r>
          </a:p>
          <a:p>
            <a:pPr lvl="1"/>
            <a:r>
              <a:rPr lang="en-US" dirty="0" smtClean="0"/>
              <a:t>WSS-Password Type -  which type of Password to user (Digest, Plain Text ,etc)</a:t>
            </a:r>
          </a:p>
          <a:p>
            <a:pPr lvl="1"/>
            <a:r>
              <a:rPr lang="en-US" dirty="0" smtClean="0"/>
              <a:t>WSS </a:t>
            </a:r>
            <a:r>
              <a:rPr lang="en-US" dirty="0" err="1" smtClean="0"/>
              <a:t>TimeToLive</a:t>
            </a:r>
            <a:r>
              <a:rPr lang="en-US" dirty="0" smtClean="0"/>
              <a:t>  - the TTL value for the added credentials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/ WSDL….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153400" cy="4508500"/>
          </a:xfrm>
        </p:spPr>
        <p:txBody>
          <a:bodyPr/>
          <a:lstStyle/>
          <a:p>
            <a:r>
              <a:rPr lang="en-US" dirty="0" smtClean="0"/>
              <a:t>Headers and Attachments</a:t>
            </a:r>
          </a:p>
          <a:p>
            <a:pPr lvl="1"/>
            <a:r>
              <a:rPr lang="en-US" b="1" dirty="0" smtClean="0"/>
              <a:t>Custom HTTP Headers, </a:t>
            </a:r>
            <a:r>
              <a:rPr lang="en-US" dirty="0" smtClean="0"/>
              <a:t>the Headers inspector at the bottom of the XML editor allows to custom HTTP headers.</a:t>
            </a:r>
          </a:p>
          <a:p>
            <a:pPr lvl="1"/>
            <a:r>
              <a:rPr lang="en-GB" b="1" dirty="0" smtClean="0"/>
              <a:t>Attachments and Inline Files</a:t>
            </a:r>
          </a:p>
          <a:p>
            <a:pPr lvl="2"/>
            <a:r>
              <a:rPr lang="en-GB" dirty="0" smtClean="0"/>
              <a:t>MTOM - a technology for optimized transfer of binary data in SOAP Messages</a:t>
            </a:r>
          </a:p>
          <a:p>
            <a:pPr lvl="2"/>
            <a:r>
              <a:rPr lang="en-GB" dirty="0" smtClean="0"/>
              <a:t>SOAP with Attachments in accordance with Attachments Profile - a MIME-based attachment mechanism for the SOAP/HTTP binding</a:t>
            </a:r>
          </a:p>
          <a:p>
            <a:pPr lvl="2"/>
            <a:r>
              <a:rPr lang="en-GB" dirty="0" smtClean="0"/>
              <a:t>Inline files for binary content - </a:t>
            </a:r>
            <a:r>
              <a:rPr lang="en-GB" dirty="0" err="1" smtClean="0"/>
              <a:t>soapUI</a:t>
            </a:r>
            <a:r>
              <a:rPr lang="en-GB" dirty="0" smtClean="0"/>
              <a:t> specific functionality for simplifying handling of binary message content</a:t>
            </a:r>
          </a:p>
          <a:p>
            <a:pPr lvl="2"/>
            <a:r>
              <a:rPr lang="en-GB" dirty="0" smtClean="0"/>
              <a:t>MIME Attachments , </a:t>
            </a:r>
            <a:r>
              <a:rPr lang="en-GB" dirty="0" err="1" smtClean="0"/>
              <a:t>swaRef</a:t>
            </a:r>
            <a:r>
              <a:rPr lang="en-GB" dirty="0" smtClean="0"/>
              <a:t> Attachments,  Anonymous Attachments, Inline Files, Multipart Attachments and Response Attachments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/ WSDL….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077200" cy="4508500"/>
          </a:xfrm>
        </p:spPr>
        <p:txBody>
          <a:bodyPr/>
          <a:lstStyle/>
          <a:p>
            <a:r>
              <a:rPr lang="en-US" dirty="0" smtClean="0"/>
              <a:t>Message Inspectors</a:t>
            </a:r>
          </a:p>
          <a:p>
            <a:pPr lvl="1"/>
            <a:r>
              <a:rPr lang="en-US" dirty="0" smtClean="0"/>
              <a:t> WSDL Context sensitive message inspectors that are available for both the standard XML Source editor and the Outline Editor displaying context sensitive details for the currently selected content element.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Validating SOAP Services</a:t>
            </a:r>
          </a:p>
          <a:p>
            <a:pPr lvl="1"/>
            <a:r>
              <a:rPr lang="en-US" dirty="0" smtClean="0"/>
              <a:t>Add a SOAP Request </a:t>
            </a:r>
            <a:r>
              <a:rPr lang="en-US" dirty="0" err="1" smtClean="0"/>
              <a:t>TestStep</a:t>
            </a:r>
            <a:r>
              <a:rPr lang="en-US" dirty="0" smtClean="0"/>
              <a:t> to a new or existing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lvl="1"/>
            <a:r>
              <a:rPr lang="en-US" dirty="0" smtClean="0"/>
              <a:t>Add Assertions to the </a:t>
            </a:r>
            <a:r>
              <a:rPr lang="en-US" dirty="0" err="1" smtClean="0"/>
              <a:t>TestStep</a:t>
            </a:r>
            <a:r>
              <a:rPr lang="en-US" dirty="0" smtClean="0"/>
              <a:t> that validate the response message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Testing Asynchronous Services</a:t>
            </a:r>
          </a:p>
          <a:p>
            <a:pPr lvl="1"/>
            <a:r>
              <a:rPr lang="en-US" dirty="0" err="1" smtClean="0"/>
              <a:t>MockResponse</a:t>
            </a:r>
            <a:r>
              <a:rPr lang="en-US" dirty="0" smtClean="0"/>
              <a:t> helps test step listens for a SOAP Request and returns a pre configured response before moving on. The incoming request can be validated just as the response of a </a:t>
            </a:r>
            <a:r>
              <a:rPr lang="en-US" dirty="0" err="1" smtClean="0"/>
              <a:t>TestRequest</a:t>
            </a:r>
            <a:r>
              <a:rPr lang="en-US" dirty="0" smtClean="0"/>
              <a:t> Step with the same configurable assertions.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1370</TotalTime>
  <Words>527</Words>
  <Application>Microsoft Office PowerPoint</Application>
  <PresentationFormat>On-screen Show (4:3)</PresentationFormat>
  <Paragraphs>130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Template</vt:lpstr>
      <vt:lpstr>1_Office Theme</vt:lpstr>
      <vt:lpstr>SOAP UI – SOAP / REST Web Services</vt:lpstr>
      <vt:lpstr>Contents :</vt:lpstr>
      <vt:lpstr>Introduction:</vt:lpstr>
      <vt:lpstr>Features:</vt:lpstr>
      <vt:lpstr>Slide 5</vt:lpstr>
      <vt:lpstr>SOAP / WSDL</vt:lpstr>
      <vt:lpstr>SOAP / WSDL….</vt:lpstr>
      <vt:lpstr>SOAP / WSDL….</vt:lpstr>
      <vt:lpstr>SOAP / WSDL….</vt:lpstr>
      <vt:lpstr>SOAP / WSDL….</vt:lpstr>
      <vt:lpstr>Slide 11</vt:lpstr>
      <vt:lpstr>REST</vt:lpstr>
      <vt:lpstr>REST…</vt:lpstr>
      <vt:lpstr>REST…</vt:lpstr>
      <vt:lpstr>Working with SOAP UI:</vt:lpstr>
      <vt:lpstr>Working with SOAP UI…</vt:lpstr>
      <vt:lpstr>Grabbed From:</vt:lpstr>
      <vt:lpstr>(M)any Queries? </vt:lpstr>
    </vt:vector>
  </TitlesOfParts>
  <Company>Standard Chartered Bank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Breeze Mobile Web</dc:title>
  <dc:creator>1423608</dc:creator>
  <cp:lastModifiedBy>1379421</cp:lastModifiedBy>
  <cp:revision>260</cp:revision>
  <dcterms:created xsi:type="dcterms:W3CDTF">2012-02-15T13:09:33Z</dcterms:created>
  <dcterms:modified xsi:type="dcterms:W3CDTF">2012-10-30T05:57:40Z</dcterms:modified>
</cp:coreProperties>
</file>