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57" r:id="rId3"/>
    <p:sldId id="258" r:id="rId4"/>
    <p:sldId id="272" r:id="rId5"/>
    <p:sldId id="260" r:id="rId6"/>
    <p:sldId id="261" r:id="rId7"/>
    <p:sldId id="273" r:id="rId8"/>
    <p:sldId id="277" r:id="rId9"/>
    <p:sldId id="279" r:id="rId10"/>
    <p:sldId id="282" r:id="rId11"/>
    <p:sldId id="283" r:id="rId12"/>
    <p:sldId id="284" r:id="rId13"/>
    <p:sldId id="285" r:id="rId14"/>
    <p:sldId id="286" r:id="rId15"/>
    <p:sldId id="287" r:id="rId16"/>
    <p:sldId id="288" r:id="rId17"/>
    <p:sldId id="289" r:id="rId18"/>
    <p:sldId id="291" r:id="rId19"/>
    <p:sldId id="293" r:id="rId20"/>
    <p:sldId id="294" r:id="rId21"/>
    <p:sldId id="292" r:id="rId22"/>
    <p:sldId id="300" r:id="rId23"/>
    <p:sldId id="298" r:id="rId24"/>
    <p:sldId id="299" r:id="rId25"/>
    <p:sldId id="301" r:id="rId26"/>
    <p:sldId id="302" r:id="rId27"/>
    <p:sldId id="304" r:id="rId28"/>
    <p:sldId id="303" r:id="rId29"/>
    <p:sldId id="305" r:id="rId30"/>
    <p:sldId id="295" r:id="rId31"/>
    <p:sldId id="296" r:id="rId32"/>
    <p:sldId id="297" r:id="rId33"/>
    <p:sldId id="306" r:id="rId34"/>
    <p:sldId id="278" r:id="rId35"/>
    <p:sldId id="263" r:id="rId36"/>
    <p:sldId id="275" r:id="rId37"/>
    <p:sldId id="264" r:id="rId38"/>
    <p:sldId id="265" r:id="rId39"/>
    <p:sldId id="266" r:id="rId40"/>
    <p:sldId id="267" r:id="rId41"/>
    <p:sldId id="268" r:id="rId42"/>
    <p:sldId id="269" r:id="rId43"/>
    <p:sldId id="270" r:id="rId44"/>
    <p:sldId id="271"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7721" autoAdjust="0"/>
    <p:restoredTop sz="94660"/>
  </p:normalViewPr>
  <p:slideViewPr>
    <p:cSldViewPr>
      <p:cViewPr>
        <p:scale>
          <a:sx n="70" d="100"/>
          <a:sy n="70" d="100"/>
        </p:scale>
        <p:origin x="-1076" y="4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E24667D-A798-4CC6-BDBA-CA79763AFC67}" type="datetimeFigureOut">
              <a:rPr lang="en-US" smtClean="0"/>
              <a:pPr/>
              <a:t>1/2/2019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A29568-0ABB-4E79-AB90-57A567666FC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CA29568-0ABB-4E79-AB90-57A567666FCE}" type="slidenum">
              <a:rPr lang="en-US" smtClean="0"/>
              <a:pPr/>
              <a:t>35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CA29568-0ABB-4E79-AB90-57A567666FCE}" type="slidenum">
              <a:rPr lang="en-US" smtClean="0"/>
              <a:pPr/>
              <a:t>36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FEFEBD8-C679-4D68-B959-947A2039C037}" type="datetimeFigureOut">
              <a:rPr lang="en-US" smtClean="0"/>
              <a:pPr/>
              <a:t>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F44FB8-C554-432E-BFB8-F53520B7BFAC}" type="slidenum">
              <a:rPr lang="en-US" smtClean="0"/>
              <a:pPr/>
              <a:t>‹#›</a:t>
            </a:fld>
            <a:endParaRPr lang="en-US"/>
          </a:p>
        </p:txBody>
      </p:sp>
    </p:spTree>
  </p:cSld>
  <p:clrMapOvr>
    <a:masterClrMapping/>
  </p:clrMapOvr>
  <p:transition>
    <p:plus/>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EFEBD8-C679-4D68-B959-947A2039C037}" type="datetimeFigureOut">
              <a:rPr lang="en-US" smtClean="0"/>
              <a:pPr/>
              <a:t>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F44FB8-C554-432E-BFB8-F53520B7BFAC}" type="slidenum">
              <a:rPr lang="en-US" smtClean="0"/>
              <a:pPr/>
              <a:t>‹#›</a:t>
            </a:fld>
            <a:endParaRPr lang="en-US"/>
          </a:p>
        </p:txBody>
      </p:sp>
    </p:spTree>
  </p:cSld>
  <p:clrMapOvr>
    <a:masterClrMapping/>
  </p:clrMapOvr>
  <p:transition>
    <p:plus/>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EFEBD8-C679-4D68-B959-947A2039C037}" type="datetimeFigureOut">
              <a:rPr lang="en-US" smtClean="0"/>
              <a:pPr/>
              <a:t>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F44FB8-C554-432E-BFB8-F53520B7BFAC}" type="slidenum">
              <a:rPr lang="en-US" smtClean="0"/>
              <a:pPr/>
              <a:t>‹#›</a:t>
            </a:fld>
            <a:endParaRPr lang="en-US"/>
          </a:p>
        </p:txBody>
      </p:sp>
    </p:spTree>
  </p:cSld>
  <p:clrMapOvr>
    <a:masterClrMapping/>
  </p:clrMapOvr>
  <p:transition>
    <p:plus/>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EFEBD8-C679-4D68-B959-947A2039C037}" type="datetimeFigureOut">
              <a:rPr lang="en-US" smtClean="0"/>
              <a:pPr/>
              <a:t>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F44FB8-C554-432E-BFB8-F53520B7BFAC}" type="slidenum">
              <a:rPr lang="en-US" smtClean="0"/>
              <a:pPr/>
              <a:t>‹#›</a:t>
            </a:fld>
            <a:endParaRPr lang="en-US"/>
          </a:p>
        </p:txBody>
      </p:sp>
    </p:spTree>
  </p:cSld>
  <p:clrMapOvr>
    <a:masterClrMapping/>
  </p:clrMapOvr>
  <p:transition>
    <p:plus/>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FEFEBD8-C679-4D68-B959-947A2039C037}" type="datetimeFigureOut">
              <a:rPr lang="en-US" smtClean="0"/>
              <a:pPr/>
              <a:t>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F44FB8-C554-432E-BFB8-F53520B7BFAC}" type="slidenum">
              <a:rPr lang="en-US" smtClean="0"/>
              <a:pPr/>
              <a:t>‹#›</a:t>
            </a:fld>
            <a:endParaRPr lang="en-US"/>
          </a:p>
        </p:txBody>
      </p:sp>
    </p:spTree>
  </p:cSld>
  <p:clrMapOvr>
    <a:masterClrMapping/>
  </p:clrMapOvr>
  <p:transition>
    <p:plus/>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FEFEBD8-C679-4D68-B959-947A2039C037}" type="datetimeFigureOut">
              <a:rPr lang="en-US" smtClean="0"/>
              <a:pPr/>
              <a:t>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F44FB8-C554-432E-BFB8-F53520B7BFAC}" type="slidenum">
              <a:rPr lang="en-US" smtClean="0"/>
              <a:pPr/>
              <a:t>‹#›</a:t>
            </a:fld>
            <a:endParaRPr lang="en-US"/>
          </a:p>
        </p:txBody>
      </p:sp>
    </p:spTree>
  </p:cSld>
  <p:clrMapOvr>
    <a:masterClrMapping/>
  </p:clrMapOvr>
  <p:transition>
    <p:plus/>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FEFEBD8-C679-4D68-B959-947A2039C037}" type="datetimeFigureOut">
              <a:rPr lang="en-US" smtClean="0"/>
              <a:pPr/>
              <a:t>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F44FB8-C554-432E-BFB8-F53520B7BFAC}" type="slidenum">
              <a:rPr lang="en-US" smtClean="0"/>
              <a:pPr/>
              <a:t>‹#›</a:t>
            </a:fld>
            <a:endParaRPr lang="en-US"/>
          </a:p>
        </p:txBody>
      </p:sp>
    </p:spTree>
  </p:cSld>
  <p:clrMapOvr>
    <a:masterClrMapping/>
  </p:clrMapOvr>
  <p:transition>
    <p:plus/>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FEFEBD8-C679-4D68-B959-947A2039C037}" type="datetimeFigureOut">
              <a:rPr lang="en-US" smtClean="0"/>
              <a:pPr/>
              <a:t>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F44FB8-C554-432E-BFB8-F53520B7BFAC}" type="slidenum">
              <a:rPr lang="en-US" smtClean="0"/>
              <a:pPr/>
              <a:t>‹#›</a:t>
            </a:fld>
            <a:endParaRPr lang="en-US"/>
          </a:p>
        </p:txBody>
      </p:sp>
    </p:spTree>
  </p:cSld>
  <p:clrMapOvr>
    <a:masterClrMapping/>
  </p:clrMapOvr>
  <p:transition>
    <p:plus/>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EFEBD8-C679-4D68-B959-947A2039C037}" type="datetimeFigureOut">
              <a:rPr lang="en-US" smtClean="0"/>
              <a:pPr/>
              <a:t>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F44FB8-C554-432E-BFB8-F53520B7BFAC}" type="slidenum">
              <a:rPr lang="en-US" smtClean="0"/>
              <a:pPr/>
              <a:t>‹#›</a:t>
            </a:fld>
            <a:endParaRPr lang="en-US"/>
          </a:p>
        </p:txBody>
      </p:sp>
    </p:spTree>
  </p:cSld>
  <p:clrMapOvr>
    <a:masterClrMapping/>
  </p:clrMapOvr>
  <p:transition>
    <p:plus/>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EFEBD8-C679-4D68-B959-947A2039C037}" type="datetimeFigureOut">
              <a:rPr lang="en-US" smtClean="0"/>
              <a:pPr/>
              <a:t>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F44FB8-C554-432E-BFB8-F53520B7BFAC}" type="slidenum">
              <a:rPr lang="en-US" smtClean="0"/>
              <a:pPr/>
              <a:t>‹#›</a:t>
            </a:fld>
            <a:endParaRPr lang="en-US"/>
          </a:p>
        </p:txBody>
      </p:sp>
    </p:spTree>
  </p:cSld>
  <p:clrMapOvr>
    <a:masterClrMapping/>
  </p:clrMapOvr>
  <p:transition>
    <p:plus/>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EFEBD8-C679-4D68-B959-947A2039C037}" type="datetimeFigureOut">
              <a:rPr lang="en-US" smtClean="0"/>
              <a:pPr/>
              <a:t>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F44FB8-C554-432E-BFB8-F53520B7BFAC}" type="slidenum">
              <a:rPr lang="en-US" smtClean="0"/>
              <a:pPr/>
              <a:t>‹#›</a:t>
            </a:fld>
            <a:endParaRPr lang="en-US"/>
          </a:p>
        </p:txBody>
      </p:sp>
    </p:spTree>
  </p:cSld>
  <p:clrMapOvr>
    <a:masterClrMapping/>
  </p:clrMapOvr>
  <p:transition>
    <p:plus/>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EFEBD8-C679-4D68-B959-947A2039C037}" type="datetimeFigureOut">
              <a:rPr lang="en-US" smtClean="0"/>
              <a:pPr/>
              <a:t>1/2/2019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F44FB8-C554-432E-BFB8-F53520B7BFA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plus/>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DDR SUBSYSTEM</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transition>
    <p:plus/>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b="1" dirty="0" smtClean="0"/>
              <a:t>Column-Write</a:t>
            </a:r>
            <a:r>
              <a:rPr lang="en-US" sz="1600" b="1" dirty="0" smtClean="0"/>
              <a:t> Command</a:t>
            </a:r>
            <a:endParaRPr lang="en-US" sz="1800" dirty="0"/>
          </a:p>
        </p:txBody>
      </p:sp>
      <p:sp>
        <p:nvSpPr>
          <p:cNvPr id="3" name="Content Placeholder 2"/>
          <p:cNvSpPr>
            <a:spLocks noGrp="1"/>
          </p:cNvSpPr>
          <p:nvPr>
            <p:ph idx="1"/>
          </p:nvPr>
        </p:nvSpPr>
        <p:spPr/>
        <p:txBody>
          <a:bodyPr>
            <a:normAutofit/>
          </a:bodyPr>
          <a:lstStyle/>
          <a:p>
            <a:r>
              <a:rPr lang="en-US" sz="2000" dirty="0" smtClean="0"/>
              <a:t>A column-write command moves data from the memory controller to the sense amplifiers of the targeted bank.</a:t>
            </a:r>
          </a:p>
          <a:p>
            <a:r>
              <a:rPr lang="en-US" sz="2000" i="1" dirty="0" err="1" smtClean="0"/>
              <a:t>tCWD</a:t>
            </a:r>
            <a:r>
              <a:rPr lang="en-US" sz="2000" i="1" dirty="0" smtClean="0"/>
              <a:t>(column </a:t>
            </a:r>
            <a:r>
              <a:rPr lang="en-US" sz="2000" i="1" dirty="0" smtClean="0"/>
              <a:t>write delay):-</a:t>
            </a:r>
            <a:r>
              <a:rPr lang="en-US" sz="2000" dirty="0" smtClean="0"/>
              <a:t> The column-write delay specifies the timing between assertion of the column-write command on the command bus and the placement of the write data onto the data bus by the memory controller.</a:t>
            </a:r>
            <a:endParaRPr lang="en-US" sz="2000" i="1" dirty="0" smtClean="0"/>
          </a:p>
        </p:txBody>
      </p:sp>
      <p:pic>
        <p:nvPicPr>
          <p:cNvPr id="1026" name="Picture 2"/>
          <p:cNvPicPr>
            <a:picLocks noChangeAspect="1" noChangeArrowheads="1"/>
          </p:cNvPicPr>
          <p:nvPr/>
        </p:nvPicPr>
        <p:blipFill>
          <a:blip r:embed="rId2"/>
          <a:srcRect/>
          <a:stretch>
            <a:fillRect/>
          </a:stretch>
        </p:blipFill>
        <p:spPr bwMode="auto">
          <a:xfrm>
            <a:off x="0" y="3500438"/>
            <a:ext cx="9144000" cy="3143272"/>
          </a:xfrm>
          <a:prstGeom prst="rect">
            <a:avLst/>
          </a:prstGeom>
          <a:noFill/>
          <a:ln w="9525">
            <a:noFill/>
            <a:miter lim="800000"/>
            <a:headEnd/>
            <a:tailEnd/>
          </a:ln>
          <a:effectLst/>
        </p:spPr>
      </p:pic>
    </p:spTree>
  </p:cSld>
  <p:clrMapOvr>
    <a:masterClrMapping/>
  </p:clrMapOvr>
  <p:transition>
    <p:plus/>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Pre charge Command</a:t>
            </a:r>
            <a:endParaRPr lang="en-US" dirty="0"/>
          </a:p>
        </p:txBody>
      </p:sp>
      <p:sp>
        <p:nvSpPr>
          <p:cNvPr id="3" name="Content Placeholder 2"/>
          <p:cNvSpPr>
            <a:spLocks noGrp="1"/>
          </p:cNvSpPr>
          <p:nvPr>
            <p:ph idx="1"/>
          </p:nvPr>
        </p:nvSpPr>
        <p:spPr/>
        <p:txBody>
          <a:bodyPr>
            <a:normAutofit/>
          </a:bodyPr>
          <a:lstStyle/>
          <a:p>
            <a:r>
              <a:rPr lang="en-US" sz="2400" dirty="0" smtClean="0"/>
              <a:t>The recharge command completes the row access sequence as it resets the sense amplifiers and the </a:t>
            </a:r>
            <a:r>
              <a:rPr lang="en-US" sz="2400" dirty="0" err="1" smtClean="0"/>
              <a:t>bitlines</a:t>
            </a:r>
            <a:r>
              <a:rPr lang="en-US" sz="2400" dirty="0" smtClean="0"/>
              <a:t> and prepares them for another row access command to the same array of DRAM cells.</a:t>
            </a:r>
          </a:p>
          <a:p>
            <a:endParaRPr lang="en-US" sz="2400" dirty="0"/>
          </a:p>
        </p:txBody>
      </p:sp>
    </p:spTree>
  </p:cSld>
  <p:clrMapOvr>
    <a:masterClrMapping/>
  </p:clrMapOvr>
  <p:transition>
    <p:newsfla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0" y="571480"/>
            <a:ext cx="8715403" cy="4857784"/>
          </a:xfrm>
          <a:prstGeom prst="rect">
            <a:avLst/>
          </a:prstGeom>
          <a:noFill/>
          <a:ln w="9525">
            <a:noFill/>
            <a:miter lim="800000"/>
            <a:headEnd/>
            <a:tailEnd/>
          </a:ln>
          <a:effectLst/>
        </p:spPr>
      </p:pic>
    </p:spTree>
  </p:cSld>
  <p:clrMapOvr>
    <a:masterClrMapping/>
  </p:clrMapOvr>
  <p:transition>
    <p:plus/>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i="1" dirty="0" err="1" smtClean="0"/>
              <a:t>tRP</a:t>
            </a:r>
            <a:r>
              <a:rPr lang="en-US" i="1" dirty="0" smtClean="0"/>
              <a:t>:-</a:t>
            </a:r>
            <a:r>
              <a:rPr lang="en-US" dirty="0" smtClean="0"/>
              <a:t> </a:t>
            </a:r>
            <a:r>
              <a:rPr lang="en-US" dirty="0" smtClean="0"/>
              <a:t>time after </a:t>
            </a:r>
            <a:r>
              <a:rPr lang="en-US" dirty="0" smtClean="0"/>
              <a:t>the assertion of the </a:t>
            </a:r>
            <a:r>
              <a:rPr lang="en-US" dirty="0" err="1" smtClean="0"/>
              <a:t>precharge</a:t>
            </a:r>
            <a:r>
              <a:rPr lang="en-US" dirty="0" smtClean="0"/>
              <a:t> command the </a:t>
            </a:r>
            <a:r>
              <a:rPr lang="en-US" dirty="0" err="1" smtClean="0"/>
              <a:t>bitlines</a:t>
            </a:r>
            <a:r>
              <a:rPr lang="en-US" dirty="0" smtClean="0"/>
              <a:t> and sense amplifiers of the selected bank are properly </a:t>
            </a:r>
            <a:r>
              <a:rPr lang="en-US" dirty="0" err="1" smtClean="0"/>
              <a:t>precharged</a:t>
            </a:r>
            <a:r>
              <a:rPr lang="en-US" dirty="0" smtClean="0"/>
              <a:t>, and a subsequent row access command can be sent to the just </a:t>
            </a:r>
            <a:r>
              <a:rPr lang="en-US" dirty="0" err="1" smtClean="0"/>
              <a:t>precharged</a:t>
            </a:r>
            <a:r>
              <a:rPr lang="en-US" dirty="0" smtClean="0"/>
              <a:t> bank of DRAM cells.</a:t>
            </a:r>
            <a:endParaRPr lang="en-US" dirty="0"/>
          </a:p>
        </p:txBody>
      </p:sp>
    </p:spTree>
  </p:cSld>
  <p:clrMapOvr>
    <a:masterClrMapping/>
  </p:clrMapOvr>
  <p:transition>
    <p:plus/>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Refresh Command</a:t>
            </a:r>
            <a:endParaRPr lang="en-US" dirty="0"/>
          </a:p>
        </p:txBody>
      </p:sp>
      <p:sp>
        <p:nvSpPr>
          <p:cNvPr id="3" name="Content Placeholder 2"/>
          <p:cNvSpPr>
            <a:spLocks noGrp="1"/>
          </p:cNvSpPr>
          <p:nvPr>
            <p:ph idx="1"/>
          </p:nvPr>
        </p:nvSpPr>
        <p:spPr/>
        <p:txBody>
          <a:bodyPr>
            <a:normAutofit/>
          </a:bodyPr>
          <a:lstStyle/>
          <a:p>
            <a:r>
              <a:rPr lang="en-US" sz="2000" dirty="0" smtClean="0"/>
              <a:t>The word “DRAM” is an acronym for Dynamic Random Access Memory. </a:t>
            </a:r>
          </a:p>
          <a:p>
            <a:r>
              <a:rPr lang="en-US" sz="2000" dirty="0" smtClean="0"/>
              <a:t>The nature of the non- persistent charge storage in the DRAM cells means that the electrical charge stored in the storage capacitors will gradually leak out through the access transistors. Consequently to maintain data integrity, data value stored in DRAM cells must be periodically read out and restored to their respective, full voltage level before the stored electrical charges decay to indistinguishable levels. The refresh command accomplishes the task of data read-out and restoration in DRAM devices, and as long as the time interval between refresh commands made to a given row of a DRAM array is shorter than the worst-case data decay time, DRAM refresh commands can be used to ensure data integrity.</a:t>
            </a:r>
            <a:endParaRPr lang="en-US" sz="2000" dirty="0"/>
          </a:p>
        </p:txBody>
      </p:sp>
    </p:spTree>
  </p:cSld>
  <p:clrMapOvr>
    <a:masterClrMapping/>
  </p:clrMapOvr>
  <p:transition>
    <p:plus/>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sz="1800" dirty="0" smtClean="0"/>
              <a:t>      The refresh command accomplishes the task of data read-out and restoration in DRAM devices, and as long as the time interval between refresh commands made to given row of a DRAM array is shorter than the worst-case data decay time, DRAM refresh commands can be used to ensure data integrity.</a:t>
            </a:r>
          </a:p>
          <a:p>
            <a:endParaRPr lang="en-IN" sz="1800" dirty="0" smtClean="0"/>
          </a:p>
          <a:p>
            <a:r>
              <a:rPr lang="en-US" sz="1800" dirty="0" smtClean="0"/>
              <a:t>The drawback to the refresh mechanism is that the refresh action consumes available bandwidth and power. Consequently, different refresh mechanisms are used in different systems; some are designed to minimize controller complexity, and some are designed to minimize bandwidth impact, while still others are designed to minimize power consumption.</a:t>
            </a:r>
          </a:p>
          <a:p>
            <a:endParaRPr lang="en-US" sz="1800" dirty="0"/>
          </a:p>
        </p:txBody>
      </p:sp>
    </p:spTree>
  </p:cSld>
  <p:clrMapOvr>
    <a:masterClrMapping/>
  </p:clrMapOvr>
  <p:transition>
    <p:plus/>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0" y="785794"/>
            <a:ext cx="9001155" cy="4714908"/>
          </a:xfrm>
          <a:prstGeom prst="rect">
            <a:avLst/>
          </a:prstGeom>
          <a:noFill/>
          <a:ln w="9525">
            <a:noFill/>
            <a:miter lim="800000"/>
            <a:headEnd/>
            <a:tailEnd/>
          </a:ln>
          <a:effectLst/>
        </p:spPr>
      </p:pic>
    </p:spTree>
  </p:cSld>
  <p:clrMapOvr>
    <a:masterClrMapping/>
  </p:clrMapOvr>
  <p:transition>
    <p:plus/>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 Read Cycle</a:t>
            </a:r>
            <a:endParaRPr lang="en-US" dirty="0"/>
          </a:p>
        </p:txBody>
      </p:sp>
      <p:sp>
        <p:nvSpPr>
          <p:cNvPr id="3" name="Content Placeholder 2"/>
          <p:cNvSpPr>
            <a:spLocks noGrp="1"/>
          </p:cNvSpPr>
          <p:nvPr>
            <p:ph idx="1"/>
          </p:nvPr>
        </p:nvSpPr>
        <p:spPr>
          <a:xfrm>
            <a:off x="428596" y="1285860"/>
            <a:ext cx="8229600" cy="4525963"/>
          </a:xfrm>
        </p:spPr>
        <p:txBody>
          <a:bodyPr>
            <a:noAutofit/>
          </a:bodyPr>
          <a:lstStyle/>
          <a:p>
            <a:r>
              <a:rPr lang="en-US" sz="2400" dirty="0" smtClean="0"/>
              <a:t>In a typical, modern DRAM device each row access command brings thousands of bits of data to the array of sense amplifiers in a given bank.</a:t>
            </a:r>
          </a:p>
          <a:p>
            <a:r>
              <a:rPr lang="en-US" sz="2400" dirty="0" smtClean="0"/>
              <a:t>A subsequent column-read command then brings tens or hundreds of those bits of data through the data bus into the memory controller. For applications that access data by streaming through memory, keeping thousands of bits of a given row of data active at the sense amplifiers ensures that subsequent memory reads from the same row do not incur the latency or energy cost of another row access.</a:t>
            </a:r>
            <a:endParaRPr lang="en-US" sz="2400" dirty="0"/>
          </a:p>
        </p:txBody>
      </p:sp>
    </p:spTree>
  </p:cSld>
  <p:clrMapOvr>
    <a:masterClrMapping/>
  </p:clrMapOvr>
  <p:transition>
    <p:plus/>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514350" indent="-514350"/>
            <a:r>
              <a:rPr lang="en-US" sz="2400" dirty="0" smtClean="0"/>
              <a:t>In contrast, applications that are not likely to access data in adjacent locations favor memory systems that immediately </a:t>
            </a:r>
            <a:r>
              <a:rPr lang="en-US" sz="2400" dirty="0" err="1" smtClean="0"/>
              <a:t>precharge</a:t>
            </a:r>
            <a:r>
              <a:rPr lang="en-US" sz="2400" dirty="0" smtClean="0"/>
              <a:t> the DRAM arrays after each row access to prepare the DRAM bank for a subsequent access to a different row within the same bank.</a:t>
            </a:r>
          </a:p>
          <a:p>
            <a:r>
              <a:rPr lang="en-US" sz="2400" dirty="0" smtClean="0"/>
              <a:t>After </a:t>
            </a:r>
            <a:r>
              <a:rPr lang="en-US" sz="2400" i="1" dirty="0" err="1" smtClean="0"/>
              <a:t>tRCD</a:t>
            </a:r>
            <a:r>
              <a:rPr lang="en-US" sz="2400" i="1" dirty="0" smtClean="0"/>
              <a:t> time,</a:t>
            </a:r>
            <a:r>
              <a:rPr lang="en-US" sz="2400" dirty="0" smtClean="0"/>
              <a:t> data from the requested row is resolved by the sense amplifiers, and the memory controller can then issue column read or write commands to the DRAM device</a:t>
            </a:r>
            <a:endParaRPr lang="en-US" sz="2400" dirty="0"/>
          </a:p>
        </p:txBody>
      </p:sp>
    </p:spTree>
  </p:cSld>
  <p:clrMapOvr>
    <a:masterClrMapping/>
  </p:clrMapOvr>
  <p:transition>
    <p:plus/>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close-page memory systems.</a:t>
            </a:r>
            <a:endParaRPr lang="en-US" dirty="0"/>
          </a:p>
        </p:txBody>
      </p:sp>
      <p:sp>
        <p:nvSpPr>
          <p:cNvPr id="3" name="Content Placeholder 2"/>
          <p:cNvSpPr>
            <a:spLocks noGrp="1"/>
          </p:cNvSpPr>
          <p:nvPr>
            <p:ph idx="1"/>
          </p:nvPr>
        </p:nvSpPr>
        <p:spPr/>
        <p:txBody>
          <a:bodyPr/>
          <a:lstStyle/>
          <a:p>
            <a:pPr>
              <a:buNone/>
            </a:pPr>
            <a:r>
              <a:rPr lang="en-US" dirty="0" smtClean="0"/>
              <a:t>  Memory systems that immediately </a:t>
            </a:r>
            <a:r>
              <a:rPr lang="en-US" dirty="0" err="1" smtClean="0"/>
              <a:t>precharge</a:t>
            </a:r>
            <a:r>
              <a:rPr lang="en-US" dirty="0" smtClean="0"/>
              <a:t> a bank to prepare it for another access to a different row are known as </a:t>
            </a:r>
            <a:r>
              <a:rPr lang="en-US" i="1" dirty="0" smtClean="0"/>
              <a:t>close-page memory systems.</a:t>
            </a:r>
            <a:endParaRPr lang="en-US" dirty="0"/>
          </a:p>
        </p:txBody>
      </p:sp>
    </p:spTree>
  </p:cSld>
  <p:clrMapOvr>
    <a:masterClrMapping/>
  </p:clrMapOvr>
  <p:transition>
    <p:plus/>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DDR SUBSYSTEM </a:t>
            </a:r>
            <a:endParaRPr lang="en-US" dirty="0"/>
          </a:p>
        </p:txBody>
      </p:sp>
      <p:pic>
        <p:nvPicPr>
          <p:cNvPr id="1027" name="Picture 3" descr="C:\Users\krishna\Desktop\subsystem.PNG"/>
          <p:cNvPicPr>
            <a:picLocks noGrp="1" noChangeAspect="1" noChangeArrowheads="1"/>
          </p:cNvPicPr>
          <p:nvPr>
            <p:ph idx="1"/>
          </p:nvPr>
        </p:nvPicPr>
        <p:blipFill>
          <a:blip r:embed="rId2"/>
          <a:srcRect/>
          <a:stretch>
            <a:fillRect/>
          </a:stretch>
        </p:blipFill>
        <p:spPr bwMode="auto">
          <a:xfrm>
            <a:off x="214282" y="1571612"/>
            <a:ext cx="8715436" cy="3929090"/>
          </a:xfrm>
          <a:prstGeom prst="rect">
            <a:avLst/>
          </a:prstGeom>
          <a:ln>
            <a:noFill/>
          </a:ln>
          <a:effectLst>
            <a:softEdge rad="112500"/>
          </a:effectLst>
        </p:spPr>
      </p:pic>
    </p:spTree>
  </p:cSld>
  <p:clrMapOvr>
    <a:masterClrMapping/>
  </p:clrMapOvr>
  <p:transition>
    <p:plus/>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open-page memory</a:t>
            </a:r>
            <a:endParaRPr lang="en-US" dirty="0"/>
          </a:p>
        </p:txBody>
      </p:sp>
      <p:sp>
        <p:nvSpPr>
          <p:cNvPr id="3" name="Content Placeholder 2"/>
          <p:cNvSpPr>
            <a:spLocks noGrp="1"/>
          </p:cNvSpPr>
          <p:nvPr>
            <p:ph idx="1"/>
          </p:nvPr>
        </p:nvSpPr>
        <p:spPr/>
        <p:txBody>
          <a:bodyPr/>
          <a:lstStyle/>
          <a:p>
            <a:r>
              <a:rPr lang="en-US" dirty="0" smtClean="0"/>
              <a:t>Memory systems that keep rows active at the sense amplifiers are known as </a:t>
            </a:r>
            <a:r>
              <a:rPr lang="en-US" i="1" dirty="0" smtClean="0"/>
              <a:t>open-page memory </a:t>
            </a:r>
            <a:r>
              <a:rPr lang="en-US" dirty="0" smtClean="0"/>
              <a:t>systems.</a:t>
            </a:r>
            <a:endParaRPr lang="en-US" dirty="0"/>
          </a:p>
        </p:txBody>
      </p:sp>
    </p:spTree>
  </p:cSld>
  <p:clrMapOvr>
    <a:masterClrMapping/>
  </p:clrMapOvr>
  <p:transition>
    <p:plus/>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srcRect/>
          <a:stretch>
            <a:fillRect/>
          </a:stretch>
        </p:blipFill>
        <p:spPr bwMode="auto">
          <a:xfrm>
            <a:off x="642910" y="2428868"/>
            <a:ext cx="7429552" cy="2990850"/>
          </a:xfrm>
          <a:prstGeom prst="rect">
            <a:avLst/>
          </a:prstGeom>
          <a:noFill/>
          <a:ln w="9525">
            <a:noFill/>
            <a:miter lim="800000"/>
            <a:headEnd/>
            <a:tailEnd/>
          </a:ln>
          <a:effectLst/>
        </p:spPr>
      </p:pic>
    </p:spTree>
  </p:cSld>
  <p:clrMapOvr>
    <a:masterClrMapping/>
  </p:clrMapOvr>
  <p:transition>
    <p:plus/>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 Write Cycle</a:t>
            </a:r>
            <a:endParaRPr lang="en-US" dirty="0"/>
          </a:p>
        </p:txBody>
      </p:sp>
      <p:sp>
        <p:nvSpPr>
          <p:cNvPr id="3" name="Content Placeholder 2"/>
          <p:cNvSpPr>
            <a:spLocks noGrp="1"/>
          </p:cNvSpPr>
          <p:nvPr>
            <p:ph idx="1"/>
          </p:nvPr>
        </p:nvSpPr>
        <p:spPr/>
        <p:txBody>
          <a:bodyPr>
            <a:normAutofit/>
          </a:bodyPr>
          <a:lstStyle/>
          <a:p>
            <a:r>
              <a:rPr lang="en-US" sz="2000" dirty="0" smtClean="0"/>
              <a:t>In modern DRAM devices, the row cycle time is limited by the duration of the write cycle That is, a row cycle time is defined as The minimum time period that a DRAM device needs to provide access to any data to any row in a given bank of DRAM cells.</a:t>
            </a:r>
          </a:p>
          <a:p>
            <a:r>
              <a:rPr lang="en-US" sz="2000" dirty="0" smtClean="0"/>
              <a:t>the access in the definition of a row access can be a read access or a write access.</a:t>
            </a:r>
          </a:p>
          <a:p>
            <a:r>
              <a:rPr lang="en-US" sz="2000" dirty="0" smtClean="0"/>
              <a:t> In the case of a write access, data must be provided by the memory controller, driven through the data bus, passed through the I/O gating multiplexors, overdrive the sense amplifiers, and finally stored into the  DRAM cells.</a:t>
            </a:r>
          </a:p>
          <a:p>
            <a:r>
              <a:rPr lang="en-US" sz="2000" dirty="0" smtClean="0"/>
              <a:t>This complex series of actions must be completed before the </a:t>
            </a:r>
            <a:r>
              <a:rPr lang="en-US" sz="2000" dirty="0" err="1" smtClean="0"/>
              <a:t>precharge</a:t>
            </a:r>
            <a:r>
              <a:rPr lang="en-US" sz="2000" dirty="0" smtClean="0"/>
              <a:t> command that completes the sequence can proceed.</a:t>
            </a:r>
            <a:endParaRPr lang="en-US" sz="2000" dirty="0"/>
          </a:p>
        </p:txBody>
      </p:sp>
    </p:spTree>
  </p:cSld>
  <p:clrMapOvr>
    <a:masterClrMapping/>
  </p:clrMapOvr>
  <p:transition>
    <p:plus/>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dirty="0" smtClean="0"/>
              <a:t>    </a:t>
            </a:r>
            <a:r>
              <a:rPr lang="en-US" sz="2000" dirty="0" smtClean="0"/>
              <a:t>The </a:t>
            </a:r>
            <a:r>
              <a:rPr lang="en-US" sz="2000" dirty="0" err="1" smtClean="0"/>
              <a:t>rowcycle</a:t>
            </a:r>
            <a:r>
              <a:rPr lang="en-US" sz="2000" dirty="0" smtClean="0"/>
              <a:t> time must be </a:t>
            </a:r>
            <a:r>
              <a:rPr lang="en-US" sz="2000" dirty="0" err="1" smtClean="0"/>
              <a:t>defi</a:t>
            </a:r>
            <a:r>
              <a:rPr lang="en-US" sz="2000" dirty="0" smtClean="0"/>
              <a:t> </a:t>
            </a:r>
            <a:r>
              <a:rPr lang="en-US" sz="2000" dirty="0" err="1" smtClean="0"/>
              <a:t>ned</a:t>
            </a:r>
            <a:r>
              <a:rPr lang="en-US" sz="2000" dirty="0" smtClean="0"/>
              <a:t> so that it can account for the row access time, the column write delay, the data transport time, the write data restore time, as well as the </a:t>
            </a:r>
            <a:r>
              <a:rPr lang="en-US" sz="2000" dirty="0" err="1" smtClean="0"/>
              <a:t>precharge</a:t>
            </a:r>
            <a:r>
              <a:rPr lang="en-US" sz="2000" dirty="0" smtClean="0"/>
              <a:t> time.</a:t>
            </a:r>
          </a:p>
          <a:p>
            <a:pPr>
              <a:buNone/>
            </a:pPr>
            <a:r>
              <a:rPr lang="en-US" sz="2000" dirty="0" smtClean="0"/>
              <a:t>      That is, to account for the timing of the more complex write access time, </a:t>
            </a:r>
            <a:r>
              <a:rPr lang="en-US" sz="2000" i="1" dirty="0" err="1" smtClean="0"/>
              <a:t>tRAS</a:t>
            </a:r>
            <a:r>
              <a:rPr lang="en-US" sz="2000" i="1" dirty="0" smtClean="0"/>
              <a:t> must be </a:t>
            </a:r>
            <a:r>
              <a:rPr lang="en-US" sz="2000" dirty="0" smtClean="0"/>
              <a:t>long enough to account for </a:t>
            </a:r>
            <a:r>
              <a:rPr lang="en-US" sz="2000" i="1" dirty="0" err="1" smtClean="0"/>
              <a:t>tRCD</a:t>
            </a:r>
            <a:r>
              <a:rPr lang="en-US" sz="2000" i="1" dirty="0" smtClean="0"/>
              <a:t>, </a:t>
            </a:r>
            <a:r>
              <a:rPr lang="en-US" sz="2000" i="1" dirty="0" err="1" smtClean="0"/>
              <a:t>tCWD</a:t>
            </a:r>
            <a:r>
              <a:rPr lang="en-US" sz="2000" i="1" dirty="0" smtClean="0"/>
              <a:t>, </a:t>
            </a:r>
            <a:r>
              <a:rPr lang="en-US" sz="2000" i="1" dirty="0" err="1" smtClean="0"/>
              <a:t>tCCD</a:t>
            </a:r>
            <a:r>
              <a:rPr lang="en-US" sz="2000" i="1" dirty="0" smtClean="0"/>
              <a:t>, </a:t>
            </a:r>
            <a:r>
              <a:rPr lang="en-US" sz="2000" dirty="0" smtClean="0"/>
              <a:t>3 and </a:t>
            </a:r>
            <a:r>
              <a:rPr lang="en-US" sz="2000" i="1" dirty="0" err="1" smtClean="0"/>
              <a:t>tWR.</a:t>
            </a:r>
            <a:r>
              <a:rPr lang="en-US" sz="2000" dirty="0" err="1" smtClean="0"/>
              <a:t>As</a:t>
            </a:r>
            <a:r>
              <a:rPr lang="en-US" sz="2000" dirty="0" smtClean="0"/>
              <a:t> a result, the timing parameter </a:t>
            </a:r>
            <a:r>
              <a:rPr lang="en-US" sz="2000" i="1" dirty="0" err="1" smtClean="0"/>
              <a:t>tRAS</a:t>
            </a:r>
            <a:r>
              <a:rPr lang="en-US" sz="2000" i="1" dirty="0" smtClean="0"/>
              <a:t> must be set so </a:t>
            </a:r>
            <a:r>
              <a:rPr lang="en-US" sz="2000" dirty="0" smtClean="0"/>
              <a:t>that it is at least equal to </a:t>
            </a:r>
            <a:r>
              <a:rPr lang="en-US" sz="2000" i="1" dirty="0" err="1" smtClean="0"/>
              <a:t>tRCD</a:t>
            </a:r>
            <a:r>
              <a:rPr lang="en-US" sz="2000" i="1" dirty="0" smtClean="0"/>
              <a:t>  </a:t>
            </a:r>
            <a:r>
              <a:rPr lang="en-US" sz="2000" i="1" dirty="0" err="1" smtClean="0"/>
              <a:t>tCWD</a:t>
            </a:r>
            <a:r>
              <a:rPr lang="en-US" sz="2000" i="1" dirty="0" smtClean="0"/>
              <a:t>  </a:t>
            </a:r>
            <a:r>
              <a:rPr lang="en-US" sz="2000" i="1" dirty="0" err="1" smtClean="0"/>
              <a:t>tCCD</a:t>
            </a:r>
            <a:r>
              <a:rPr lang="en-US" sz="2000" i="1" dirty="0" smtClean="0"/>
              <a:t>  </a:t>
            </a:r>
            <a:r>
              <a:rPr lang="en-US" sz="2000" i="1" dirty="0" err="1" smtClean="0"/>
              <a:t>tWR</a:t>
            </a:r>
            <a:r>
              <a:rPr lang="en-US" sz="2000" i="1" dirty="0" smtClean="0"/>
              <a:t> </a:t>
            </a:r>
            <a:r>
              <a:rPr lang="en-US" sz="2000" dirty="0" smtClean="0"/>
              <a:t>in SDRAM, DDR SDRAM, and DDR2 SDRAM </a:t>
            </a:r>
            <a:r>
              <a:rPr lang="en-US" sz="2000" dirty="0" err="1" smtClean="0"/>
              <a:t>devices,subject</a:t>
            </a:r>
            <a:r>
              <a:rPr lang="en-US" sz="2000" dirty="0" smtClean="0"/>
              <a:t> to the clock cycle granularity of the respective latency values, thus demonstrating the write cycle time constraint of the row cycle time in these commodity DRAM devices.</a:t>
            </a:r>
            <a:endParaRPr lang="en-US" sz="2000" dirty="0"/>
          </a:p>
        </p:txBody>
      </p:sp>
    </p:spTree>
  </p:cSld>
  <p:clrMapOvr>
    <a:masterClrMapping/>
  </p:clrMapOvr>
  <p:transition>
    <p:plus/>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214282" y="1520029"/>
            <a:ext cx="8286808" cy="3480607"/>
          </a:xfrm>
          <a:prstGeom prst="rect">
            <a:avLst/>
          </a:prstGeom>
          <a:noFill/>
          <a:ln w="9525">
            <a:noFill/>
            <a:miter lim="800000"/>
            <a:headEnd/>
            <a:tailEnd/>
          </a:ln>
          <a:effectLst/>
        </p:spPr>
      </p:pic>
    </p:spTree>
  </p:cSld>
  <p:clrMapOvr>
    <a:masterClrMapping/>
  </p:clrMapOvr>
  <p:transition>
    <p:plus/>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Compound Commands</a:t>
            </a:r>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746125" y="2875756"/>
            <a:ext cx="7651750" cy="1974850"/>
          </a:xfrm>
          <a:prstGeom prst="rect">
            <a:avLst/>
          </a:prstGeom>
          <a:noFill/>
          <a:ln w="9525">
            <a:noFill/>
            <a:miter lim="800000"/>
            <a:headEnd/>
            <a:tailEnd/>
          </a:ln>
          <a:effectLst/>
        </p:spPr>
      </p:pic>
    </p:spTree>
  </p:cSld>
  <p:clrMapOvr>
    <a:masterClrMapping/>
  </p:clrMapOvr>
  <p:transition>
    <p:plus/>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0"/>
            <a:ext cx="8229600" cy="1143000"/>
          </a:xfrm>
        </p:spPr>
        <p:txBody>
          <a:bodyPr>
            <a:normAutofit/>
          </a:bodyPr>
          <a:lstStyle/>
          <a:p>
            <a:r>
              <a:rPr lang="en-US" sz="2000" b="1" dirty="0" smtClean="0"/>
              <a:t>Consecutive Reads to Different Rows of</a:t>
            </a:r>
            <a:br>
              <a:rPr lang="en-US" sz="2000" b="1" dirty="0" smtClean="0"/>
            </a:br>
            <a:r>
              <a:rPr lang="en-US" sz="2000" b="1" dirty="0" smtClean="0"/>
              <a:t>Same Bank</a:t>
            </a:r>
            <a:endParaRPr lang="en-US" sz="2000" dirty="0"/>
          </a:p>
        </p:txBody>
      </p:sp>
      <p:pic>
        <p:nvPicPr>
          <p:cNvPr id="1027" name="Picture 3"/>
          <p:cNvPicPr>
            <a:picLocks noGrp="1" noChangeAspect="1" noChangeArrowheads="1"/>
          </p:cNvPicPr>
          <p:nvPr>
            <p:ph idx="1"/>
          </p:nvPr>
        </p:nvPicPr>
        <p:blipFill>
          <a:blip r:embed="rId2"/>
          <a:srcRect/>
          <a:stretch>
            <a:fillRect/>
          </a:stretch>
        </p:blipFill>
        <p:spPr bwMode="auto">
          <a:xfrm>
            <a:off x="457200" y="2184569"/>
            <a:ext cx="8229600" cy="3357224"/>
          </a:xfrm>
          <a:prstGeom prst="rect">
            <a:avLst/>
          </a:prstGeom>
          <a:noFill/>
          <a:ln w="9525">
            <a:noFill/>
            <a:miter lim="800000"/>
            <a:headEnd/>
            <a:tailEnd/>
          </a:ln>
          <a:effectLst/>
        </p:spPr>
      </p:pic>
    </p:spTree>
  </p:cSld>
  <p:clrMapOvr>
    <a:masterClrMapping/>
  </p:clrMapOvr>
  <p:transition>
    <p:plus/>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2"/>
          <p:cNvPicPr>
            <a:picLocks noGrp="1" noChangeAspect="1" noChangeArrowheads="1"/>
          </p:cNvPicPr>
          <p:nvPr>
            <p:ph idx="1"/>
          </p:nvPr>
        </p:nvPicPr>
        <p:blipFill>
          <a:blip r:embed="rId2"/>
          <a:srcRect/>
          <a:stretch>
            <a:fillRect/>
          </a:stretch>
        </p:blipFill>
        <p:spPr bwMode="auto">
          <a:xfrm>
            <a:off x="457200" y="2870937"/>
            <a:ext cx="8229600" cy="1984488"/>
          </a:xfrm>
          <a:prstGeom prst="rect">
            <a:avLst/>
          </a:prstGeom>
          <a:noFill/>
          <a:ln w="9525">
            <a:noFill/>
            <a:miter lim="800000"/>
            <a:headEnd/>
            <a:tailEnd/>
          </a:ln>
          <a:effectLst/>
        </p:spPr>
      </p:pic>
    </p:spTree>
  </p:cSld>
  <p:clrMapOvr>
    <a:masterClrMapping/>
  </p:clrMapOvr>
  <p:transition>
    <p:plus/>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Consecutive Reads and Writes to</a:t>
            </a:r>
            <a:br>
              <a:rPr lang="en-US" b="1" dirty="0" smtClean="0"/>
            </a:br>
            <a:r>
              <a:rPr lang="en-US" b="1" dirty="0" smtClean="0"/>
              <a:t>Same Rank</a:t>
            </a:r>
            <a:endParaRPr lang="en-US" dirty="0"/>
          </a:p>
        </p:txBody>
      </p:sp>
      <p:sp>
        <p:nvSpPr>
          <p:cNvPr id="3" name="Content Placeholder 2"/>
          <p:cNvSpPr>
            <a:spLocks noGrp="1"/>
          </p:cNvSpPr>
          <p:nvPr>
            <p:ph idx="1"/>
          </p:nvPr>
        </p:nvSpPr>
        <p:spPr/>
        <p:txBody>
          <a:bodyPr>
            <a:normAutofit/>
          </a:bodyPr>
          <a:lstStyle/>
          <a:p>
            <a:pPr>
              <a:buNone/>
            </a:pPr>
            <a:r>
              <a:rPr lang="en-US" sz="2000" dirty="0" smtClean="0"/>
              <a:t>      In modern DRAM memory systems such as SDRAM, DDR SDRAM, and Direct RDRAM memory systems, read commands to the same open row of memory in the same bank, rank, and channel can  be pipelined and scheduled consecutively subject to the burst durations of data on the data bus and the internal </a:t>
            </a:r>
            <a:r>
              <a:rPr lang="en-US" sz="2000" dirty="0" err="1" smtClean="0"/>
              <a:t>prefetch</a:t>
            </a:r>
            <a:r>
              <a:rPr lang="en-US" sz="2000" dirty="0" smtClean="0"/>
              <a:t> length of the DRAM device.</a:t>
            </a:r>
            <a:endParaRPr lang="en-US" sz="2000" dirty="0"/>
          </a:p>
        </p:txBody>
      </p:sp>
    </p:spTree>
  </p:cSld>
  <p:clrMapOvr>
    <a:masterClrMapping/>
  </p:clrMapOvr>
  <p:transition>
    <p:plus/>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42844" y="1285860"/>
            <a:ext cx="9001156" cy="4857784"/>
          </a:xfrm>
          <a:prstGeom prst="rect">
            <a:avLst/>
          </a:prstGeom>
          <a:noFill/>
          <a:ln w="9525">
            <a:noFill/>
            <a:miter lim="800000"/>
            <a:headEnd/>
            <a:tailEnd/>
          </a:ln>
          <a:effectLst/>
        </p:spPr>
      </p:pic>
    </p:spTree>
  </p:cSld>
  <p:clrMapOvr>
    <a:masterClrMapping/>
  </p:clrMapOvr>
  <p:transition>
    <p:plus/>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Tree>
  </p:cSld>
  <p:clrMapOvr>
    <a:masterClrMapping/>
  </p:clrMapOvr>
  <p:transition>
    <p:plus/>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sz="2000" i="1" dirty="0" err="1" smtClean="0"/>
              <a:t>tCAS</a:t>
            </a:r>
            <a:r>
              <a:rPr lang="en-US" sz="2000" i="1" dirty="0" smtClean="0"/>
              <a:t> time after </a:t>
            </a:r>
            <a:r>
              <a:rPr lang="en-US" sz="2000" dirty="0" smtClean="0"/>
              <a:t>a column-read command is placed onto the command     and address busses, the DRAM device begins to return data on the data bus.</a:t>
            </a:r>
          </a:p>
          <a:p>
            <a:pPr algn="just"/>
            <a:r>
              <a:rPr lang="en-US" sz="2000" dirty="0" smtClean="0"/>
              <a:t>Since column-read commands to any open banks of the same rank can</a:t>
            </a:r>
          </a:p>
          <a:p>
            <a:pPr algn="just">
              <a:buNone/>
            </a:pPr>
            <a:r>
              <a:rPr lang="en-US" sz="2000" dirty="0" smtClean="0"/>
              <a:t>      be pipelined consecutively, consecutive </a:t>
            </a:r>
            <a:r>
              <a:rPr lang="en-US" sz="2000" dirty="0" err="1" smtClean="0"/>
              <a:t>columnread</a:t>
            </a:r>
            <a:r>
              <a:rPr lang="en-US" sz="2000" dirty="0" smtClean="0"/>
              <a:t> commands to the same open row of the same bank of memory can be ideally scheduled every </a:t>
            </a:r>
            <a:r>
              <a:rPr lang="en-US" sz="2000" i="1" dirty="0" err="1" smtClean="0"/>
              <a:t>tBURST</a:t>
            </a:r>
            <a:r>
              <a:rPr lang="en-US" sz="2000" i="1" dirty="0" smtClean="0"/>
              <a:t> time period.</a:t>
            </a:r>
          </a:p>
          <a:p>
            <a:r>
              <a:rPr lang="en-US" sz="2000" dirty="0" smtClean="0"/>
              <a:t>One caveat to the scheduling of consecutive column-read commands to an open row of a bank is that </a:t>
            </a:r>
            <a:r>
              <a:rPr lang="en-US" sz="2000" i="1" dirty="0" err="1" smtClean="0"/>
              <a:t>tBURST</a:t>
            </a:r>
            <a:r>
              <a:rPr lang="en-US" sz="2000" i="1" dirty="0" smtClean="0"/>
              <a:t> has to be greater than or </a:t>
            </a:r>
            <a:r>
              <a:rPr lang="en-US" sz="2000" dirty="0" smtClean="0"/>
              <a:t>equal to </a:t>
            </a:r>
            <a:r>
              <a:rPr lang="en-US" sz="2000" i="1" dirty="0" err="1" smtClean="0"/>
              <a:t>tCCD</a:t>
            </a:r>
            <a:r>
              <a:rPr lang="en-US" sz="2000" i="1" dirty="0" smtClean="0"/>
              <a:t>.</a:t>
            </a:r>
            <a:endParaRPr lang="en-US" sz="2000" b="1" dirty="0"/>
          </a:p>
        </p:txBody>
      </p:sp>
    </p:spTree>
  </p:cSld>
  <p:clrMapOvr>
    <a:masterClrMapping/>
  </p:clrMapOvr>
  <p:transition>
    <p:plus/>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Read to </a:t>
            </a:r>
            <a:r>
              <a:rPr lang="en-US" b="1" dirty="0" err="1" smtClean="0"/>
              <a:t>Precharge</a:t>
            </a:r>
            <a:r>
              <a:rPr lang="en-US" b="1" dirty="0" smtClean="0"/>
              <a:t> Timing</a:t>
            </a:r>
            <a:endParaRPr lang="en-US" dirty="0"/>
          </a:p>
        </p:txBody>
      </p:sp>
      <p:pic>
        <p:nvPicPr>
          <p:cNvPr id="6" name="Picture 2"/>
          <p:cNvPicPr>
            <a:picLocks noGrp="1" noChangeAspect="1" noChangeArrowheads="1"/>
          </p:cNvPicPr>
          <p:nvPr>
            <p:ph idx="1"/>
          </p:nvPr>
        </p:nvPicPr>
        <p:blipFill>
          <a:blip r:embed="rId2"/>
          <a:srcRect/>
          <a:stretch>
            <a:fillRect/>
          </a:stretch>
        </p:blipFill>
        <p:spPr bwMode="auto">
          <a:xfrm>
            <a:off x="457200" y="2850393"/>
            <a:ext cx="8229600" cy="2025577"/>
          </a:xfrm>
          <a:prstGeom prst="rect">
            <a:avLst/>
          </a:prstGeom>
          <a:noFill/>
          <a:ln w="9525">
            <a:noFill/>
            <a:miter lim="800000"/>
            <a:headEnd/>
            <a:tailEnd/>
          </a:ln>
          <a:effectLst/>
        </p:spPr>
      </p:pic>
    </p:spTree>
  </p:cSld>
  <p:clrMapOvr>
    <a:masterClrMapping/>
  </p:clrMapOvr>
  <p:transition>
    <p:plus/>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000" dirty="0" smtClean="0"/>
              <a:t>the formula for minimum command timing as </a:t>
            </a:r>
            <a:r>
              <a:rPr lang="en-US" sz="2000" i="1" dirty="0" err="1" smtClean="0"/>
              <a:t>tBURST</a:t>
            </a:r>
            <a:r>
              <a:rPr lang="en-US" sz="2000" i="1" dirty="0" smtClean="0"/>
              <a:t> +</a:t>
            </a:r>
            <a:r>
              <a:rPr lang="en-US" sz="2000" i="1" dirty="0" err="1" smtClean="0"/>
              <a:t>tRTP</a:t>
            </a:r>
            <a:r>
              <a:rPr lang="en-US" sz="2000" i="1" dirty="0" smtClean="0"/>
              <a:t> -</a:t>
            </a:r>
            <a:r>
              <a:rPr lang="en-US" sz="2000" i="1" dirty="0" err="1" smtClean="0"/>
              <a:t>tCCD</a:t>
            </a:r>
            <a:endParaRPr lang="en-US" sz="2000" dirty="0"/>
          </a:p>
        </p:txBody>
      </p:sp>
    </p:spTree>
  </p:cSld>
  <p:clrMapOvr>
    <a:masterClrMapping/>
  </p:clrMapOvr>
  <p:transition>
    <p:plus/>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Consecutive Write Requests: Bank</a:t>
            </a:r>
            <a:br>
              <a:rPr lang="en-US" b="1" dirty="0" smtClean="0"/>
            </a:br>
            <a:r>
              <a:rPr lang="en-US" b="1" dirty="0" err="1" smtClean="0"/>
              <a:t>Confl</a:t>
            </a:r>
            <a:r>
              <a:rPr lang="en-US" b="1" dirty="0" smtClean="0"/>
              <a:t> </a:t>
            </a:r>
            <a:r>
              <a:rPr lang="en-US" b="1" dirty="0" err="1" smtClean="0"/>
              <a:t>icts</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0" y="1428736"/>
            <a:ext cx="9001156" cy="4458439"/>
          </a:xfrm>
          <a:prstGeom prst="rect">
            <a:avLst/>
          </a:prstGeom>
          <a:noFill/>
          <a:ln w="9525">
            <a:noFill/>
            <a:miter lim="800000"/>
            <a:headEnd/>
            <a:tailEnd/>
          </a:ln>
          <a:effectLst/>
        </p:spPr>
      </p:pic>
    </p:spTree>
  </p:cSld>
  <p:clrMapOvr>
    <a:masterClrMapping/>
  </p:clrMapOvr>
  <p:transition>
    <p:plus/>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cSld>
  <p:clrMapOvr>
    <a:masterClrMapping/>
  </p:clrMapOvr>
  <p:transition>
    <p:plus/>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785794"/>
            <a:ext cx="8401080" cy="5857916"/>
          </a:xfrm>
        </p:spPr>
        <p:txBody>
          <a:bodyPr>
            <a:normAutofit fontScale="70000" lnSpcReduction="20000"/>
          </a:bodyPr>
          <a:lstStyle/>
          <a:p>
            <a:pPr>
              <a:buNone/>
            </a:pPr>
            <a:r>
              <a:rPr lang="en-US" b="1" dirty="0"/>
              <a:t>P</a:t>
            </a:r>
            <a:r>
              <a:rPr lang="en-US" b="1" dirty="0" smtClean="0"/>
              <a:t>hase 1</a:t>
            </a:r>
            <a:r>
              <a:rPr lang="en-US" dirty="0" smtClean="0"/>
              <a:t>:-</a:t>
            </a:r>
          </a:p>
          <a:p>
            <a:pPr algn="just">
              <a:buNone/>
            </a:pPr>
            <a:r>
              <a:rPr lang="en-US" dirty="0" smtClean="0"/>
              <a:t>      The command is </a:t>
            </a:r>
            <a:r>
              <a:rPr lang="en-US" dirty="0"/>
              <a:t>transported </a:t>
            </a:r>
            <a:r>
              <a:rPr lang="en-US" dirty="0" smtClean="0"/>
              <a:t>through the address and command busses and decoded by the DRAM device</a:t>
            </a:r>
          </a:p>
          <a:p>
            <a:pPr>
              <a:buNone/>
            </a:pPr>
            <a:r>
              <a:rPr lang="en-US" b="1" dirty="0" smtClean="0"/>
              <a:t>Phase 2:-</a:t>
            </a:r>
            <a:endParaRPr lang="en-US" b="1" dirty="0"/>
          </a:p>
          <a:p>
            <a:pPr>
              <a:buNone/>
            </a:pPr>
            <a:r>
              <a:rPr lang="en-US" dirty="0" smtClean="0"/>
              <a:t>      Data </a:t>
            </a:r>
            <a:r>
              <a:rPr lang="en-US" dirty="0"/>
              <a:t>is moved within a bank, either from the </a:t>
            </a:r>
            <a:r>
              <a:rPr lang="en-US" dirty="0" smtClean="0"/>
              <a:t>cells to </a:t>
            </a:r>
            <a:r>
              <a:rPr lang="en-US" dirty="0"/>
              <a:t>the sense </a:t>
            </a:r>
            <a:r>
              <a:rPr lang="en-US" dirty="0" smtClean="0"/>
              <a:t>amplifiers or from </a:t>
            </a:r>
            <a:r>
              <a:rPr lang="en-US" dirty="0"/>
              <a:t>the sense </a:t>
            </a:r>
            <a:r>
              <a:rPr lang="en-US" dirty="0" smtClean="0"/>
              <a:t>amplifiers back into the DRAM arrays.</a:t>
            </a:r>
          </a:p>
          <a:p>
            <a:pPr>
              <a:buNone/>
            </a:pPr>
            <a:r>
              <a:rPr lang="en-US" b="1" dirty="0" smtClean="0"/>
              <a:t>Phase 3:-</a:t>
            </a:r>
          </a:p>
          <a:p>
            <a:pPr>
              <a:buNone/>
            </a:pPr>
            <a:r>
              <a:rPr lang="en-US" dirty="0" smtClean="0"/>
              <a:t>      The </a:t>
            </a:r>
            <a:r>
              <a:rPr lang="en-US" dirty="0"/>
              <a:t>data </a:t>
            </a:r>
            <a:r>
              <a:rPr lang="en-US" dirty="0" smtClean="0"/>
              <a:t>is moved </a:t>
            </a:r>
            <a:r>
              <a:rPr lang="en-US" dirty="0"/>
              <a:t>through the shared I/O gating circuit and </a:t>
            </a:r>
            <a:r>
              <a:rPr lang="en-US" dirty="0" smtClean="0"/>
              <a:t>then through </a:t>
            </a:r>
            <a:r>
              <a:rPr lang="en-US" dirty="0"/>
              <a:t>the </a:t>
            </a:r>
            <a:r>
              <a:rPr lang="en-US" dirty="0" smtClean="0"/>
              <a:t>read latches </a:t>
            </a:r>
            <a:r>
              <a:rPr lang="en-US" dirty="0"/>
              <a:t>or write drivers, as appropriate</a:t>
            </a:r>
          </a:p>
          <a:p>
            <a:pPr>
              <a:buNone/>
            </a:pPr>
            <a:r>
              <a:rPr lang="en-US" dirty="0" smtClean="0"/>
              <a:t>       in </a:t>
            </a:r>
            <a:r>
              <a:rPr lang="en-US" dirty="0"/>
              <a:t>each case</a:t>
            </a:r>
            <a:r>
              <a:rPr lang="en-US" dirty="0" smtClean="0"/>
              <a:t>.</a:t>
            </a:r>
          </a:p>
          <a:p>
            <a:pPr>
              <a:buNone/>
            </a:pPr>
            <a:r>
              <a:rPr lang="en-US" b="1" dirty="0" smtClean="0"/>
              <a:t>Phase 4 :-</a:t>
            </a:r>
          </a:p>
          <a:p>
            <a:pPr>
              <a:buNone/>
            </a:pPr>
            <a:r>
              <a:rPr lang="en-US" dirty="0" smtClean="0"/>
              <a:t>      Read </a:t>
            </a:r>
            <a:r>
              <a:rPr lang="en-US" dirty="0"/>
              <a:t>data is placed </a:t>
            </a:r>
            <a:r>
              <a:rPr lang="en-US" dirty="0" smtClean="0"/>
              <a:t>onto the </a:t>
            </a:r>
            <a:r>
              <a:rPr lang="en-US" dirty="0"/>
              <a:t>data bus by the DRAM device in the case of </a:t>
            </a:r>
            <a:r>
              <a:rPr lang="en-US" dirty="0" smtClean="0"/>
              <a:t>a column- read command or by the memory controller in the case of a column-write   command</a:t>
            </a:r>
            <a:endParaRPr lang="en-US" dirty="0"/>
          </a:p>
          <a:p>
            <a:pPr>
              <a:buNone/>
            </a:pPr>
            <a:r>
              <a:rPr lang="en-US" dirty="0" smtClean="0"/>
              <a:t>        </a:t>
            </a:r>
          </a:p>
          <a:p>
            <a:pPr>
              <a:buNone/>
            </a:pPr>
            <a:endParaRPr lang="en-US" dirty="0"/>
          </a:p>
          <a:p>
            <a:pPr>
              <a:buNone/>
            </a:pPr>
            <a:endParaRPr lang="en-US" b="1" dirty="0" smtClean="0"/>
          </a:p>
          <a:p>
            <a:pPr>
              <a:buNone/>
            </a:pPr>
            <a:endParaRPr lang="en-US" b="1" dirty="0" smtClean="0"/>
          </a:p>
          <a:p>
            <a:pPr algn="just">
              <a:buNone/>
            </a:pPr>
            <a:endParaRPr lang="en-IN" dirty="0"/>
          </a:p>
          <a:p>
            <a:pPr algn="just">
              <a:buNone/>
            </a:pPr>
            <a:endParaRPr lang="en-US" dirty="0"/>
          </a:p>
        </p:txBody>
      </p:sp>
    </p:spTree>
  </p:cSld>
  <p:clrMapOvr>
    <a:masterClrMapping/>
  </p:clrMapOvr>
  <p:transition>
    <p:plus/>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3"/>
          <a:srcRect/>
          <a:stretch>
            <a:fillRect/>
          </a:stretch>
        </p:blipFill>
        <p:spPr bwMode="auto">
          <a:xfrm>
            <a:off x="214282" y="0"/>
            <a:ext cx="8929718" cy="3143272"/>
          </a:xfrm>
          <a:prstGeom prst="rect">
            <a:avLst/>
          </a:prstGeom>
          <a:noFill/>
          <a:ln w="9525">
            <a:noFill/>
            <a:miter lim="800000"/>
            <a:headEnd/>
            <a:tailEnd/>
          </a:ln>
          <a:effectLst/>
        </p:spPr>
      </p:pic>
      <p:sp>
        <p:nvSpPr>
          <p:cNvPr id="4" name="Rectangle 3"/>
          <p:cNvSpPr/>
          <p:nvPr/>
        </p:nvSpPr>
        <p:spPr>
          <a:xfrm>
            <a:off x="214282" y="142852"/>
            <a:ext cx="7715304" cy="369332"/>
          </a:xfrm>
          <a:prstGeom prst="rect">
            <a:avLst/>
          </a:prstGeom>
        </p:spPr>
        <p:txBody>
          <a:bodyPr wrap="square">
            <a:spAutoFit/>
          </a:bodyPr>
          <a:lstStyle/>
          <a:p>
            <a:r>
              <a:rPr lang="en-US" b="1" dirty="0"/>
              <a:t>Generic DRAM Command Format</a:t>
            </a:r>
            <a:endParaRPr lang="en-US" dirty="0"/>
          </a:p>
        </p:txBody>
      </p:sp>
      <p:sp>
        <p:nvSpPr>
          <p:cNvPr id="5" name="Rectangle 4"/>
          <p:cNvSpPr/>
          <p:nvPr/>
        </p:nvSpPr>
        <p:spPr>
          <a:xfrm>
            <a:off x="142844" y="3000372"/>
            <a:ext cx="8786842" cy="4801314"/>
          </a:xfrm>
          <a:prstGeom prst="rect">
            <a:avLst/>
          </a:prstGeom>
        </p:spPr>
        <p:txBody>
          <a:bodyPr wrap="square">
            <a:spAutoFit/>
          </a:bodyPr>
          <a:lstStyle/>
          <a:p>
            <a:r>
              <a:rPr lang="en-US" b="1" dirty="0"/>
              <a:t>t</a:t>
            </a:r>
            <a:r>
              <a:rPr lang="en-US" b="1" dirty="0" smtClean="0"/>
              <a:t> </a:t>
            </a:r>
            <a:r>
              <a:rPr lang="en-US" sz="1400" b="1" dirty="0" smtClean="0"/>
              <a:t>CMD</a:t>
            </a:r>
            <a:r>
              <a:rPr lang="en-US" sz="1400" dirty="0" smtClean="0"/>
              <a:t>:-</a:t>
            </a:r>
            <a:r>
              <a:rPr lang="en-US" dirty="0" smtClean="0"/>
              <a:t> </a:t>
            </a:r>
          </a:p>
          <a:p>
            <a:r>
              <a:rPr lang="en-US" dirty="0"/>
              <a:t> </a:t>
            </a:r>
            <a:r>
              <a:rPr lang="en-US" dirty="0" smtClean="0"/>
              <a:t>         The </a:t>
            </a:r>
            <a:r>
              <a:rPr lang="en-US" dirty="0"/>
              <a:t>time period </a:t>
            </a:r>
            <a:r>
              <a:rPr lang="en-US" dirty="0" smtClean="0"/>
              <a:t>that it </a:t>
            </a:r>
            <a:r>
              <a:rPr lang="en-US" dirty="0"/>
              <a:t>takes to transport the command from the DRAM</a:t>
            </a:r>
          </a:p>
          <a:p>
            <a:r>
              <a:rPr lang="en-US" dirty="0" smtClean="0"/>
              <a:t>   controller </a:t>
            </a:r>
            <a:r>
              <a:rPr lang="en-US" dirty="0"/>
              <a:t>to the </a:t>
            </a:r>
            <a:r>
              <a:rPr lang="en-US" dirty="0" smtClean="0"/>
              <a:t>DRAM.</a:t>
            </a:r>
          </a:p>
          <a:p>
            <a:r>
              <a:rPr lang="en-US" b="1" dirty="0"/>
              <a:t> </a:t>
            </a:r>
            <a:r>
              <a:rPr lang="en-US" b="1" dirty="0" smtClean="0"/>
              <a:t>t </a:t>
            </a:r>
            <a:r>
              <a:rPr lang="en-US" sz="1400" b="1" dirty="0" smtClean="0"/>
              <a:t>parameter1:-</a:t>
            </a:r>
            <a:endParaRPr lang="en-US" sz="1400" b="1" dirty="0"/>
          </a:p>
          <a:p>
            <a:r>
              <a:rPr lang="en-US" i="1" dirty="0" smtClean="0"/>
              <a:t>          </a:t>
            </a:r>
            <a:r>
              <a:rPr lang="en-US" dirty="0" smtClean="0"/>
              <a:t>Defines </a:t>
            </a:r>
            <a:r>
              <a:rPr lang="en-US" dirty="0"/>
              <a:t>the amount of time that the described command </a:t>
            </a:r>
            <a:r>
              <a:rPr lang="en-US" dirty="0" smtClean="0"/>
              <a:t>spends in the use </a:t>
            </a:r>
          </a:p>
          <a:p>
            <a:r>
              <a:rPr lang="en-US" dirty="0" smtClean="0"/>
              <a:t>   of  the selected bank.</a:t>
            </a:r>
          </a:p>
          <a:p>
            <a:r>
              <a:rPr lang="en-US" b="1" dirty="0"/>
              <a:t>t</a:t>
            </a:r>
            <a:r>
              <a:rPr lang="en-US" b="1" dirty="0" smtClean="0"/>
              <a:t> </a:t>
            </a:r>
            <a:r>
              <a:rPr lang="en-US" sz="1400" b="1" dirty="0" smtClean="0"/>
              <a:t>parameter2</a:t>
            </a:r>
            <a:r>
              <a:rPr lang="en-US" b="1" dirty="0" smtClean="0"/>
              <a:t>:-</a:t>
            </a:r>
          </a:p>
          <a:p>
            <a:r>
              <a:rPr lang="en-US" dirty="0" smtClean="0"/>
              <a:t>Defines the </a:t>
            </a:r>
            <a:r>
              <a:rPr lang="en-US" dirty="0"/>
              <a:t>amount of time that the described </a:t>
            </a:r>
            <a:r>
              <a:rPr lang="en-US" dirty="0" smtClean="0"/>
              <a:t>command spends </a:t>
            </a:r>
            <a:r>
              <a:rPr lang="en-US" dirty="0"/>
              <a:t>in the use </a:t>
            </a:r>
            <a:r>
              <a:rPr lang="en-US" dirty="0" smtClean="0"/>
              <a:t>of</a:t>
            </a:r>
            <a:r>
              <a:rPr lang="en-IN" b="1" dirty="0" smtClean="0"/>
              <a:t> </a:t>
            </a:r>
            <a:r>
              <a:rPr lang="en-US" dirty="0" smtClean="0"/>
              <a:t>resources common to multiple </a:t>
            </a:r>
            <a:r>
              <a:rPr lang="en-US" dirty="0"/>
              <a:t>banks of DRAM arrays in the same DRAM </a:t>
            </a:r>
            <a:r>
              <a:rPr lang="en-US" dirty="0" smtClean="0"/>
              <a:t>device</a:t>
            </a:r>
            <a:r>
              <a:rPr lang="en-US" dirty="0"/>
              <a:t> also denotes </a:t>
            </a:r>
            <a:r>
              <a:rPr lang="en-US" dirty="0" smtClean="0"/>
              <a:t>the minimum amount of time that must pass between the scheduling of two commands whose relative timing is limited by the sharing of resources within a given bank of</a:t>
            </a:r>
          </a:p>
          <a:p>
            <a:r>
              <a:rPr lang="en-US" dirty="0" smtClean="0"/>
              <a:t>DRAM arrays.</a:t>
            </a:r>
            <a:endParaRPr lang="en-US" b="1" dirty="0" smtClean="0"/>
          </a:p>
          <a:p>
            <a:endParaRPr lang="en-US" dirty="0" smtClean="0"/>
          </a:p>
          <a:p>
            <a:endParaRPr lang="en-US" dirty="0"/>
          </a:p>
          <a:p>
            <a:endParaRPr lang="en-US" b="1" dirty="0"/>
          </a:p>
          <a:p>
            <a:endParaRPr lang="en-US" dirty="0" smtClean="0"/>
          </a:p>
          <a:p>
            <a:endParaRPr lang="en-US" dirty="0"/>
          </a:p>
        </p:txBody>
      </p:sp>
    </p:spTree>
  </p:cSld>
  <p:clrMapOvr>
    <a:masterClrMapping/>
  </p:clrMapOvr>
  <p:transition>
    <p:plus/>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4" name="Title 3"/>
          <p:cNvSpPr>
            <a:spLocks noGrp="1"/>
          </p:cNvSpPr>
          <p:nvPr>
            <p:ph type="title"/>
          </p:nvPr>
        </p:nvSpPr>
        <p:spPr/>
        <p:txBody>
          <a:bodyPr/>
          <a:lstStyle/>
          <a:p>
            <a:endParaRPr lang="en-US" dirty="0"/>
          </a:p>
        </p:txBody>
      </p:sp>
    </p:spTree>
  </p:cSld>
  <p:clrMapOvr>
    <a:masterClrMapping/>
  </p:clrMapOvr>
  <p:transition>
    <p:plus/>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transition>
    <p:plus/>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transition>
    <p:plus/>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2910" y="1071546"/>
            <a:ext cx="8358246" cy="1815882"/>
          </a:xfrm>
          <a:prstGeom prst="rect">
            <a:avLst/>
          </a:prstGeom>
        </p:spPr>
        <p:txBody>
          <a:bodyPr wrap="square">
            <a:spAutoFit/>
          </a:bodyPr>
          <a:lstStyle/>
          <a:p>
            <a:r>
              <a:rPr lang="en-US" sz="2700" dirty="0"/>
              <a:t>A DRAM memory-access protocol </a:t>
            </a:r>
            <a:r>
              <a:rPr lang="en-US" sz="2700" dirty="0" smtClean="0"/>
              <a:t>defines</a:t>
            </a:r>
            <a:endParaRPr lang="en-US" sz="2700" dirty="0"/>
          </a:p>
          <a:p>
            <a:r>
              <a:rPr lang="en-US" sz="2700" dirty="0"/>
              <a:t>commands and timing constraints that a DRAM</a:t>
            </a:r>
          </a:p>
          <a:p>
            <a:r>
              <a:rPr lang="en-US" sz="2700" dirty="0"/>
              <a:t>memory controller uses to manage the movement</a:t>
            </a:r>
          </a:p>
          <a:p>
            <a:r>
              <a:rPr lang="en-US" sz="2700" dirty="0"/>
              <a:t>of data between itself and DRAM devices</a:t>
            </a:r>
          </a:p>
        </p:txBody>
      </p:sp>
    </p:spTree>
  </p:cSld>
  <p:clrMapOvr>
    <a:masterClrMapping/>
  </p:clrMapOvr>
  <p:transition>
    <p:plus/>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transition>
    <p:plus/>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transition>
    <p:plus/>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transition>
    <p:plus/>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transition>
    <p:plus/>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Tree>
  </p:cSld>
  <p:clrMapOvr>
    <a:masterClrMapping/>
  </p:clrMapOvr>
  <p:transition>
    <p:plus/>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200" b="1" dirty="0"/>
              <a:t>Basic DRAM Commands</a:t>
            </a:r>
            <a:endParaRPr lang="en-US" sz="3200" dirty="0"/>
          </a:p>
        </p:txBody>
      </p:sp>
      <p:sp>
        <p:nvSpPr>
          <p:cNvPr id="3" name="Content Placeholder 2"/>
          <p:cNvSpPr>
            <a:spLocks noGrp="1"/>
          </p:cNvSpPr>
          <p:nvPr>
            <p:ph idx="1"/>
          </p:nvPr>
        </p:nvSpPr>
        <p:spPr>
          <a:xfrm>
            <a:off x="428596" y="1357298"/>
            <a:ext cx="8258204" cy="4768865"/>
          </a:xfrm>
        </p:spPr>
        <p:txBody>
          <a:bodyPr>
            <a:normAutofit lnSpcReduction="10000"/>
          </a:bodyPr>
          <a:lstStyle/>
          <a:p>
            <a:r>
              <a:rPr lang="en-US" sz="2800" b="1" dirty="0"/>
              <a:t>Row Access </a:t>
            </a:r>
            <a:r>
              <a:rPr lang="en-US" sz="2800" b="1" dirty="0" smtClean="0"/>
              <a:t>Command</a:t>
            </a:r>
          </a:p>
          <a:p>
            <a:pPr>
              <a:buNone/>
            </a:pPr>
            <a:r>
              <a:rPr lang="en-US" sz="2800" dirty="0" smtClean="0"/>
              <a:t>    </a:t>
            </a:r>
            <a:r>
              <a:rPr lang="en-US" sz="2000" dirty="0" smtClean="0"/>
              <a:t>The </a:t>
            </a:r>
            <a:r>
              <a:rPr lang="en-US" sz="2000" dirty="0"/>
              <a:t>row access </a:t>
            </a:r>
            <a:r>
              <a:rPr lang="en-US" sz="2000" dirty="0" smtClean="0"/>
              <a:t>command is </a:t>
            </a:r>
            <a:r>
              <a:rPr lang="en-US" sz="2000" dirty="0"/>
              <a:t>also known </a:t>
            </a:r>
            <a:r>
              <a:rPr lang="en-US" sz="2000" dirty="0" smtClean="0"/>
              <a:t>as the row </a:t>
            </a:r>
            <a:r>
              <a:rPr lang="en-US" sz="2000" dirty="0"/>
              <a:t>activation command. </a:t>
            </a:r>
            <a:r>
              <a:rPr lang="en-US" sz="2000" dirty="0" smtClean="0"/>
              <a:t>The purpose </a:t>
            </a:r>
            <a:r>
              <a:rPr lang="en-US" sz="2000" dirty="0"/>
              <a:t>of </a:t>
            </a:r>
            <a:r>
              <a:rPr lang="en-US" sz="2000" dirty="0" smtClean="0"/>
              <a:t>a row </a:t>
            </a:r>
            <a:r>
              <a:rPr lang="en-US" sz="2000" dirty="0"/>
              <a:t>access command is to move </a:t>
            </a:r>
            <a:r>
              <a:rPr lang="en-US" sz="2000" dirty="0" smtClean="0"/>
              <a:t>data from </a:t>
            </a:r>
            <a:r>
              <a:rPr lang="en-US" sz="2000" dirty="0"/>
              <a:t>the cells in the DRAM arrays to the </a:t>
            </a:r>
            <a:r>
              <a:rPr lang="en-US" sz="2000" dirty="0" smtClean="0"/>
              <a:t>sense amplifiers </a:t>
            </a:r>
            <a:r>
              <a:rPr lang="en-US" sz="2000" dirty="0"/>
              <a:t>and then restore the data back into the cells </a:t>
            </a:r>
            <a:r>
              <a:rPr lang="en-US" sz="2000" dirty="0" smtClean="0"/>
              <a:t>in </a:t>
            </a:r>
            <a:r>
              <a:rPr lang="en-US" sz="2000" dirty="0"/>
              <a:t>the DRAM arrays as part of </a:t>
            </a:r>
            <a:r>
              <a:rPr lang="en-US" sz="2000" dirty="0" smtClean="0"/>
              <a:t> the </a:t>
            </a:r>
            <a:r>
              <a:rPr lang="en-US" sz="2000" dirty="0"/>
              <a:t>same </a:t>
            </a:r>
            <a:r>
              <a:rPr lang="en-US" sz="2000" dirty="0" smtClean="0"/>
              <a:t>command.</a:t>
            </a:r>
          </a:p>
          <a:p>
            <a:r>
              <a:rPr lang="en-US" sz="2000" dirty="0" smtClean="0"/>
              <a:t>Two timing </a:t>
            </a:r>
            <a:r>
              <a:rPr lang="en-US" sz="2000" dirty="0"/>
              <a:t>parameters are associated with a row </a:t>
            </a:r>
            <a:r>
              <a:rPr lang="en-US" sz="2000" dirty="0" smtClean="0"/>
              <a:t>access command</a:t>
            </a:r>
            <a:r>
              <a:rPr lang="en-US" sz="2000" dirty="0"/>
              <a:t>: </a:t>
            </a:r>
            <a:r>
              <a:rPr lang="en-US" sz="2000" i="1" dirty="0" err="1"/>
              <a:t>tRCD</a:t>
            </a:r>
            <a:r>
              <a:rPr lang="en-US" sz="2000" i="1" dirty="0"/>
              <a:t> and </a:t>
            </a:r>
            <a:r>
              <a:rPr lang="en-US" sz="2000" i="1" dirty="0" err="1" smtClean="0"/>
              <a:t>tRAS</a:t>
            </a:r>
            <a:r>
              <a:rPr lang="en-US" sz="2000" i="1" dirty="0" smtClean="0"/>
              <a:t>.</a:t>
            </a:r>
          </a:p>
          <a:p>
            <a:r>
              <a:rPr lang="en-US" sz="2000" dirty="0" smtClean="0"/>
              <a:t> </a:t>
            </a:r>
            <a:r>
              <a:rPr lang="en-US" sz="2000" i="1" dirty="0" err="1" smtClean="0"/>
              <a:t>tRCD</a:t>
            </a:r>
            <a:r>
              <a:rPr lang="en-US" sz="2000" i="1" dirty="0" smtClean="0"/>
              <a:t> </a:t>
            </a:r>
            <a:r>
              <a:rPr lang="en-US" sz="2000" dirty="0" smtClean="0"/>
              <a:t>:- The </a:t>
            </a:r>
            <a:r>
              <a:rPr lang="en-US" sz="2000" dirty="0"/>
              <a:t>time it takes for the </a:t>
            </a:r>
            <a:r>
              <a:rPr lang="en-US" sz="2000" dirty="0" smtClean="0"/>
              <a:t>row access command to move data from the DRAM cell arrays to the sense </a:t>
            </a:r>
            <a:r>
              <a:rPr lang="en-US" sz="2000" dirty="0" err="1" smtClean="0"/>
              <a:t>amplifi</a:t>
            </a:r>
            <a:r>
              <a:rPr lang="en-US" sz="2000" dirty="0" smtClean="0"/>
              <a:t> </a:t>
            </a:r>
            <a:r>
              <a:rPr lang="en-US" sz="2000" dirty="0" err="1" smtClean="0"/>
              <a:t>ers</a:t>
            </a:r>
            <a:r>
              <a:rPr lang="en-US" sz="2000" dirty="0" smtClean="0"/>
              <a:t> is known as the </a:t>
            </a:r>
            <a:r>
              <a:rPr lang="en-US" sz="2000" i="1" dirty="0" smtClean="0"/>
              <a:t>Row Column (Command) Delay.</a:t>
            </a:r>
          </a:p>
          <a:p>
            <a:r>
              <a:rPr lang="en-US" sz="2000" i="1" dirty="0" err="1" smtClean="0"/>
              <a:t>tRAS</a:t>
            </a:r>
            <a:r>
              <a:rPr lang="en-US" sz="2000" i="1" dirty="0" smtClean="0"/>
              <a:t>:-</a:t>
            </a:r>
            <a:r>
              <a:rPr lang="en-US" sz="2000" dirty="0"/>
              <a:t>The </a:t>
            </a:r>
            <a:r>
              <a:rPr lang="en-US" sz="2000" dirty="0" smtClean="0"/>
              <a:t>time it </a:t>
            </a:r>
            <a:r>
              <a:rPr lang="en-US" sz="2000" dirty="0"/>
              <a:t>takes for a row access command to discharge </a:t>
            </a:r>
            <a:r>
              <a:rPr lang="en-US" sz="2000" dirty="0" smtClean="0"/>
              <a:t>and restore </a:t>
            </a:r>
            <a:r>
              <a:rPr lang="en-US" sz="2000" dirty="0"/>
              <a:t>data from the row of DRAM cells is known </a:t>
            </a:r>
            <a:r>
              <a:rPr lang="en-US" sz="2000" dirty="0" smtClean="0"/>
              <a:t>as the </a:t>
            </a:r>
            <a:r>
              <a:rPr lang="en-US" sz="2000" i="1" dirty="0"/>
              <a:t>Row Access Strobe </a:t>
            </a:r>
            <a:r>
              <a:rPr lang="en-US" sz="2000" i="1" dirty="0" smtClean="0"/>
              <a:t>latency.</a:t>
            </a:r>
            <a:endParaRPr lang="en-US" sz="2000" dirty="0"/>
          </a:p>
          <a:p>
            <a:pPr>
              <a:buNone/>
            </a:pPr>
            <a:r>
              <a:rPr lang="en-US" sz="2000" dirty="0" smtClean="0"/>
              <a:t>          </a:t>
            </a:r>
            <a:endParaRPr lang="en-US" sz="2000" dirty="0"/>
          </a:p>
        </p:txBody>
      </p:sp>
    </p:spTree>
  </p:cSld>
  <p:clrMapOvr>
    <a:masterClrMapping/>
  </p:clrMapOvr>
  <p:transition advTm="2000">
    <p:plus/>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098" name="Picture 2"/>
          <p:cNvPicPr>
            <a:picLocks noGrp="1" noChangeAspect="1" noChangeArrowheads="1"/>
          </p:cNvPicPr>
          <p:nvPr>
            <p:ph idx="1"/>
          </p:nvPr>
        </p:nvPicPr>
        <p:blipFill>
          <a:blip r:embed="rId2"/>
          <a:srcRect/>
          <a:stretch>
            <a:fillRect/>
          </a:stretch>
        </p:blipFill>
        <p:spPr bwMode="auto">
          <a:xfrm>
            <a:off x="0" y="1571612"/>
            <a:ext cx="9143999" cy="3929090"/>
          </a:xfrm>
          <a:prstGeom prst="rect">
            <a:avLst/>
          </a:prstGeom>
          <a:noFill/>
          <a:ln w="9525">
            <a:noFill/>
            <a:miter lim="800000"/>
            <a:headEnd/>
            <a:tailEnd/>
          </a:ln>
          <a:effectLst/>
        </p:spPr>
      </p:pic>
    </p:spTree>
  </p:cSld>
  <p:clrMapOvr>
    <a:masterClrMapping/>
  </p:clrMapOvr>
  <p:transition>
    <p:newsfla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001156" cy="6429396"/>
          </a:xfrm>
        </p:spPr>
        <p:txBody>
          <a:bodyPr>
            <a:normAutofit fontScale="77500" lnSpcReduction="20000"/>
          </a:bodyPr>
          <a:lstStyle/>
          <a:p>
            <a:pPr>
              <a:buNone/>
            </a:pPr>
            <a:r>
              <a:rPr lang="en-US" sz="2800" b="1" dirty="0"/>
              <a:t>Column-Read </a:t>
            </a:r>
            <a:r>
              <a:rPr lang="en-US" sz="2800" b="1" dirty="0" smtClean="0"/>
              <a:t>Command:-</a:t>
            </a:r>
          </a:p>
          <a:p>
            <a:r>
              <a:rPr lang="en-US" dirty="0"/>
              <a:t>A column-read command moves </a:t>
            </a:r>
            <a:r>
              <a:rPr lang="en-US" dirty="0" smtClean="0"/>
              <a:t>data from </a:t>
            </a:r>
            <a:r>
              <a:rPr lang="en-US" dirty="0"/>
              <a:t>the array of sense </a:t>
            </a:r>
            <a:r>
              <a:rPr lang="en-US" dirty="0" smtClean="0"/>
              <a:t>amplifiers </a:t>
            </a:r>
            <a:r>
              <a:rPr lang="en-US" dirty="0"/>
              <a:t>of a given bank </a:t>
            </a:r>
            <a:r>
              <a:rPr lang="en-US" dirty="0" smtClean="0"/>
              <a:t>of DRAM </a:t>
            </a:r>
            <a:r>
              <a:rPr lang="en-US" dirty="0"/>
              <a:t>arrays through the data bus back to the </a:t>
            </a:r>
            <a:r>
              <a:rPr lang="en-US" dirty="0" smtClean="0"/>
              <a:t>memory controller.</a:t>
            </a:r>
          </a:p>
          <a:p>
            <a:endParaRPr lang="en-US" dirty="0" smtClean="0"/>
          </a:p>
          <a:p>
            <a:r>
              <a:rPr lang="en-US" dirty="0" smtClean="0"/>
              <a:t>Three basic timing parameters are associated with a column-read command: </a:t>
            </a:r>
            <a:r>
              <a:rPr lang="en-US" i="1" dirty="0" err="1" smtClean="0"/>
              <a:t>tCAS</a:t>
            </a:r>
            <a:r>
              <a:rPr lang="en-US" i="1" dirty="0" smtClean="0"/>
              <a:t>, </a:t>
            </a:r>
            <a:r>
              <a:rPr lang="en-US" i="1" dirty="0" err="1" smtClean="0"/>
              <a:t>tCCD</a:t>
            </a:r>
            <a:r>
              <a:rPr lang="en-US" i="1" dirty="0" smtClean="0"/>
              <a:t>, and </a:t>
            </a:r>
            <a:r>
              <a:rPr lang="en-US" i="1" dirty="0" err="1" smtClean="0"/>
              <a:t>tBURST</a:t>
            </a:r>
            <a:r>
              <a:rPr lang="en-US" i="1" dirty="0" smtClean="0"/>
              <a:t>.</a:t>
            </a:r>
          </a:p>
          <a:p>
            <a:endParaRPr lang="en-US" i="1" dirty="0" smtClean="0"/>
          </a:p>
          <a:p>
            <a:r>
              <a:rPr lang="en-US" i="1" dirty="0" err="1" smtClean="0"/>
              <a:t>tCAS</a:t>
            </a:r>
            <a:r>
              <a:rPr lang="en-US" i="1" dirty="0" smtClean="0"/>
              <a:t>:-</a:t>
            </a:r>
            <a:r>
              <a:rPr lang="en-US" dirty="0" smtClean="0"/>
              <a:t> The </a:t>
            </a:r>
            <a:r>
              <a:rPr lang="en-US" i="1" dirty="0" smtClean="0"/>
              <a:t>Column Access Strobe Latency (</a:t>
            </a:r>
            <a:r>
              <a:rPr lang="en-US" i="1" dirty="0" err="1" smtClean="0"/>
              <a:t>tCAS</a:t>
            </a:r>
            <a:r>
              <a:rPr lang="en-US" i="1" dirty="0" smtClean="0"/>
              <a:t>, or </a:t>
            </a:r>
            <a:r>
              <a:rPr lang="en-US" i="1" dirty="0" err="1" smtClean="0"/>
              <a:t>tCL</a:t>
            </a:r>
            <a:r>
              <a:rPr lang="en-US" i="1" dirty="0" smtClean="0"/>
              <a:t>) is the time it takes for the DRAM device to place </a:t>
            </a:r>
            <a:r>
              <a:rPr lang="en-US" dirty="0" smtClean="0"/>
              <a:t>the requested data onto the data bus after issuance of the column-read command.</a:t>
            </a:r>
          </a:p>
          <a:p>
            <a:endParaRPr lang="en-US" dirty="0" smtClean="0"/>
          </a:p>
          <a:p>
            <a:r>
              <a:rPr lang="en-US" i="1" dirty="0" err="1" smtClean="0"/>
              <a:t>tCCD</a:t>
            </a:r>
            <a:r>
              <a:rPr lang="en-US" i="1" dirty="0" smtClean="0"/>
              <a:t> :-</a:t>
            </a:r>
            <a:r>
              <a:rPr lang="en-US" dirty="0" smtClean="0"/>
              <a:t>The internal burst length of the DRAM </a:t>
            </a:r>
            <a:r>
              <a:rPr lang="en-US" dirty="0" err="1" smtClean="0"/>
              <a:t>device.The</a:t>
            </a:r>
            <a:r>
              <a:rPr lang="en-US" dirty="0" smtClean="0"/>
              <a:t> timing parameter </a:t>
            </a:r>
            <a:r>
              <a:rPr lang="en-US" i="1" dirty="0" err="1" smtClean="0"/>
              <a:t>tCCD</a:t>
            </a:r>
            <a:r>
              <a:rPr lang="en-US" i="1" dirty="0" smtClean="0"/>
              <a:t> represents the timing of minimum </a:t>
            </a:r>
            <a:r>
              <a:rPr lang="en-US" dirty="0" smtClean="0"/>
              <a:t>burst duration, or minimum column-to-column command timing.</a:t>
            </a:r>
          </a:p>
          <a:p>
            <a:pPr>
              <a:buNone/>
            </a:pPr>
            <a:endParaRPr lang="en-US" dirty="0" smtClean="0"/>
          </a:p>
          <a:p>
            <a:r>
              <a:rPr lang="en-US" i="1" dirty="0" err="1" smtClean="0"/>
              <a:t>tBURST</a:t>
            </a:r>
            <a:r>
              <a:rPr lang="en-US" i="1" dirty="0" smtClean="0"/>
              <a:t>:-</a:t>
            </a:r>
            <a:r>
              <a:rPr lang="en-US" dirty="0" smtClean="0"/>
              <a:t> The duration of the data burst on the data bus for a single column-read.</a:t>
            </a:r>
            <a:endParaRPr lang="en-US" dirty="0"/>
          </a:p>
        </p:txBody>
      </p:sp>
    </p:spTree>
  </p:cSld>
  <p:clrMapOvr>
    <a:masterClrMapping/>
  </p:clrMapOvr>
  <p:transition>
    <p:plus/>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428596" y="1000108"/>
            <a:ext cx="8572500" cy="4048125"/>
          </a:xfrm>
          <a:prstGeom prst="rect">
            <a:avLst/>
          </a:prstGeom>
          <a:noFill/>
          <a:ln w="9525">
            <a:noFill/>
            <a:miter lim="800000"/>
            <a:headEnd/>
            <a:tailEnd/>
          </a:ln>
          <a:effectLst/>
        </p:spPr>
      </p:pic>
    </p:spTree>
  </p:cSld>
  <p:clrMapOvr>
    <a:masterClrMapping/>
  </p:clrMapOvr>
  <p:transition>
    <p:plus/>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2844" y="214290"/>
            <a:ext cx="4429156" cy="369332"/>
          </a:xfrm>
          <a:prstGeom prst="rect">
            <a:avLst/>
          </a:prstGeom>
        </p:spPr>
        <p:txBody>
          <a:bodyPr wrap="square">
            <a:spAutoFit/>
          </a:bodyPr>
          <a:lstStyle/>
          <a:p>
            <a:r>
              <a:rPr lang="en-US" b="1" dirty="0" smtClean="0"/>
              <a:t>Column-Write Command</a:t>
            </a:r>
            <a:endParaRPr lang="en-US" dirty="0"/>
          </a:p>
        </p:txBody>
      </p:sp>
      <p:sp>
        <p:nvSpPr>
          <p:cNvPr id="4" name="Rectangle 3"/>
          <p:cNvSpPr/>
          <p:nvPr/>
        </p:nvSpPr>
        <p:spPr>
          <a:xfrm>
            <a:off x="285720" y="785794"/>
            <a:ext cx="8072494" cy="646331"/>
          </a:xfrm>
          <a:prstGeom prst="rect">
            <a:avLst/>
          </a:prstGeom>
        </p:spPr>
        <p:txBody>
          <a:bodyPr wrap="square">
            <a:spAutoFit/>
          </a:bodyPr>
          <a:lstStyle/>
          <a:p>
            <a:pPr>
              <a:buFont typeface="Arial" pitchFamily="34" charset="0"/>
              <a:buChar char="•"/>
            </a:pPr>
            <a:r>
              <a:rPr lang="en-US" dirty="0" smtClean="0"/>
              <a:t>   A column-write command moves data from the memory controller to the sense-           amplifiers of the targeted bank.</a:t>
            </a:r>
            <a:endParaRPr lang="en-US" dirty="0"/>
          </a:p>
        </p:txBody>
      </p:sp>
      <p:sp>
        <p:nvSpPr>
          <p:cNvPr id="5" name="Rectangle 4"/>
          <p:cNvSpPr/>
          <p:nvPr/>
        </p:nvSpPr>
        <p:spPr>
          <a:xfrm>
            <a:off x="214282" y="1500174"/>
            <a:ext cx="8715436" cy="2585323"/>
          </a:xfrm>
          <a:prstGeom prst="rect">
            <a:avLst/>
          </a:prstGeom>
        </p:spPr>
        <p:txBody>
          <a:bodyPr wrap="square">
            <a:spAutoFit/>
          </a:bodyPr>
          <a:lstStyle/>
          <a:p>
            <a:pPr>
              <a:buFont typeface="Arial" pitchFamily="34" charset="0"/>
              <a:buChar char="•"/>
            </a:pPr>
            <a:r>
              <a:rPr lang="en-US" dirty="0" smtClean="0"/>
              <a:t>  The column-write command goes through a similar set of overlapped phases as</a:t>
            </a:r>
          </a:p>
          <a:p>
            <a:r>
              <a:rPr lang="en-US" dirty="0" smtClean="0"/>
              <a:t>    the column-read command, but the direction of data movement differs between a      column-read command and a column-write command.</a:t>
            </a:r>
          </a:p>
          <a:p>
            <a:endParaRPr lang="en-US" i="1" dirty="0" smtClean="0"/>
          </a:p>
          <a:p>
            <a:endParaRPr lang="en-US" i="1" dirty="0" smtClean="0"/>
          </a:p>
          <a:p>
            <a:r>
              <a:rPr lang="en-US" i="1" dirty="0" err="1" smtClean="0"/>
              <a:t>tCWD</a:t>
            </a:r>
            <a:r>
              <a:rPr lang="en-US" i="1" dirty="0" smtClean="0"/>
              <a:t>(column write delay):-</a:t>
            </a:r>
            <a:r>
              <a:rPr lang="en-US" dirty="0" smtClean="0"/>
              <a:t>The column-write delay specifies the timing between assertion of the column-write command on the command bus and the placement of the write data</a:t>
            </a:r>
          </a:p>
          <a:p>
            <a:r>
              <a:rPr lang="en-US" dirty="0" smtClean="0"/>
              <a:t>onto the data bus by the memory controller.</a:t>
            </a:r>
          </a:p>
          <a:p>
            <a:endParaRPr lang="en-IN" dirty="0" smtClean="0"/>
          </a:p>
        </p:txBody>
      </p:sp>
    </p:spTree>
  </p:cSld>
  <p:clrMapOvr>
    <a:masterClrMapping/>
  </p:clrMapOvr>
  <p:transition>
    <p:plus/>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1330</TotalTime>
  <Words>1707</Words>
  <Application>Microsoft Office PowerPoint</Application>
  <PresentationFormat>On-screen Show (4:3)</PresentationFormat>
  <Paragraphs>98</Paragraphs>
  <Slides>44</Slides>
  <Notes>2</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Office Theme</vt:lpstr>
      <vt:lpstr>DDR SUBSYSTEM</vt:lpstr>
      <vt:lpstr>DDR SUBSYSTEM </vt:lpstr>
      <vt:lpstr>Slide 3</vt:lpstr>
      <vt:lpstr>Slide 4</vt:lpstr>
      <vt:lpstr>Basic DRAM Commands</vt:lpstr>
      <vt:lpstr>Slide 6</vt:lpstr>
      <vt:lpstr>Slide 7</vt:lpstr>
      <vt:lpstr>Slide 8</vt:lpstr>
      <vt:lpstr>Slide 9</vt:lpstr>
      <vt:lpstr>Column-Write Command</vt:lpstr>
      <vt:lpstr>Pre charge Command</vt:lpstr>
      <vt:lpstr>Slide 12</vt:lpstr>
      <vt:lpstr>Slide 13</vt:lpstr>
      <vt:lpstr>Refresh Command</vt:lpstr>
      <vt:lpstr>Slide 15</vt:lpstr>
      <vt:lpstr>Slide 16</vt:lpstr>
      <vt:lpstr>A Read Cycle</vt:lpstr>
      <vt:lpstr>Slide 18</vt:lpstr>
      <vt:lpstr>close-page memory systems.</vt:lpstr>
      <vt:lpstr>open-page memory</vt:lpstr>
      <vt:lpstr>Slide 21</vt:lpstr>
      <vt:lpstr>A Write Cycle</vt:lpstr>
      <vt:lpstr>Slide 23</vt:lpstr>
      <vt:lpstr>Slide 24</vt:lpstr>
      <vt:lpstr>Compound Commands</vt:lpstr>
      <vt:lpstr>Consecutive Reads to Different Rows of Same Bank</vt:lpstr>
      <vt:lpstr>Slide 27</vt:lpstr>
      <vt:lpstr>Consecutive Reads and Writes to Same Rank</vt:lpstr>
      <vt:lpstr>Slide 29</vt:lpstr>
      <vt:lpstr>Slide 30</vt:lpstr>
      <vt:lpstr>Read to Precharge Timing</vt:lpstr>
      <vt:lpstr>Slide 32</vt:lpstr>
      <vt:lpstr>Consecutive Write Requests: Bank Confl icts</vt:lpstr>
      <vt:lpstr>Slide 34</vt:lpstr>
      <vt:lpstr>Slide 35</vt:lpstr>
      <vt:lpstr>Slide 36</vt:lpstr>
      <vt:lpstr>Slide 37</vt:lpstr>
      <vt:lpstr>Slide 38</vt:lpstr>
      <vt:lpstr>Slide 39</vt:lpstr>
      <vt:lpstr>Slide 40</vt:lpstr>
      <vt:lpstr>Slide 41</vt:lpstr>
      <vt:lpstr>Slide 42</vt:lpstr>
      <vt:lpstr>Slide 43</vt:lpstr>
      <vt:lpstr>Slide 44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DDR SUBSYSTEM</dc:title>
  <dc:creator>Windows User</dc:creator>
  <cp:lastModifiedBy>Windows User</cp:lastModifiedBy>
  <cp:revision>110</cp:revision>
  <dcterms:created xsi:type="dcterms:W3CDTF">2018-12-21T12:53:50Z</dcterms:created>
  <dcterms:modified xsi:type="dcterms:W3CDTF">2019-01-02T11:08:12Z</dcterms:modified>
</cp:coreProperties>
</file>