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7" r:id="rId4"/>
    <p:sldId id="259" r:id="rId5"/>
    <p:sldId id="260" r:id="rId6"/>
    <p:sldId id="261" r:id="rId7"/>
    <p:sldId id="268" r:id="rId8"/>
    <p:sldId id="269" r:id="rId9"/>
    <p:sldId id="270" r:id="rId10"/>
    <p:sldId id="271" r:id="rId11"/>
    <p:sldId id="272" r:id="rId12"/>
    <p:sldId id="262" r:id="rId13"/>
    <p:sldId id="263" r:id="rId14"/>
    <p:sldId id="264" r:id="rId15"/>
    <p:sldId id="265" r:id="rId16"/>
    <p:sldId id="266" r:id="rId17"/>
    <p:sldId id="267" r:id="rId18"/>
    <p:sldId id="276" r:id="rId19"/>
    <p:sldId id="273" r:id="rId20"/>
    <p:sldId id="27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80" autoAdjust="0"/>
  </p:normalViewPr>
  <p:slideViewPr>
    <p:cSldViewPr>
      <p:cViewPr varScale="1">
        <p:scale>
          <a:sx n="63" d="100"/>
          <a:sy n="63" d="100"/>
        </p:scale>
        <p:origin x="-136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00B0F0"/>
                </a:solidFill>
              </a:rPr>
              <a:t>DDR4 </a:t>
            </a:r>
            <a:endParaRPr lang="en-US" dirty="0">
              <a:solidFill>
                <a:srgbClr val="00B0F0"/>
              </a:solidFill>
            </a:endParaRPr>
          </a:p>
        </p:txBody>
      </p:sp>
      <p:sp>
        <p:nvSpPr>
          <p:cNvPr id="3" name="Subtitle 2"/>
          <p:cNvSpPr>
            <a:spLocks noGrp="1"/>
          </p:cNvSpPr>
          <p:nvPr>
            <p:ph type="subTitle" idx="1"/>
          </p:nvPr>
        </p:nvSpPr>
        <p:spPr/>
        <p:txBody>
          <a:bodyPr/>
          <a:lstStyle/>
          <a:p>
            <a:r>
              <a:rPr lang="en-US" dirty="0" smtClean="0">
                <a:solidFill>
                  <a:srgbClr val="FF0000"/>
                </a:solidFill>
              </a:rPr>
              <a:t>POWER MANAGEMENT</a:t>
            </a:r>
            <a:endParaRPr lang="en-US"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70C0"/>
                </a:solidFill>
              </a:rPr>
              <a:t>15-12 PD_TIM     </a:t>
            </a:r>
            <a:r>
              <a:rPr lang="en-US" sz="3200" dirty="0" smtClean="0">
                <a:solidFill>
                  <a:srgbClr val="0070C0"/>
                </a:solidFill>
              </a:rPr>
              <a:t>bits</a:t>
            </a:r>
            <a:r>
              <a:rPr lang="en-US" sz="2800" dirty="0" smtClean="0">
                <a:solidFill>
                  <a:srgbClr val="0070C0"/>
                </a:solidFill>
              </a:rPr>
              <a:t> of PMCR</a:t>
            </a:r>
            <a:endParaRPr lang="en-US" sz="2800" dirty="0">
              <a:solidFill>
                <a:srgbClr val="0070C0"/>
              </a:solidFill>
            </a:endParaRPr>
          </a:p>
        </p:txBody>
      </p:sp>
      <p:sp>
        <p:nvSpPr>
          <p:cNvPr id="3" name="Content Placeholder 2"/>
          <p:cNvSpPr>
            <a:spLocks noGrp="1"/>
          </p:cNvSpPr>
          <p:nvPr>
            <p:ph idx="1"/>
          </p:nvPr>
        </p:nvSpPr>
        <p:spPr/>
        <p:txBody>
          <a:bodyPr>
            <a:normAutofit fontScale="85000" lnSpcReduction="20000"/>
          </a:bodyPr>
          <a:lstStyle/>
          <a:p>
            <a:r>
              <a:rPr lang="en-US" dirty="0" smtClean="0"/>
              <a:t>Power Management timer for Power Down. The DDR controller puts the external SDRAM in Power-</a:t>
            </a:r>
          </a:p>
          <a:p>
            <a:pPr>
              <a:buNone/>
            </a:pPr>
            <a:r>
              <a:rPr lang="en-US" dirty="0" smtClean="0"/>
              <a:t>     Down mode after the DDR controller is idle for these number of DDR clock cycles and if LP_MODE field is set to 4h.</a:t>
            </a:r>
          </a:p>
          <a:p>
            <a:r>
              <a:rPr lang="en-US" dirty="0" smtClean="0"/>
              <a:t>0 Immediately enter Power down Mode</a:t>
            </a:r>
          </a:p>
          <a:p>
            <a:r>
              <a:rPr lang="en-US" dirty="0" smtClean="0"/>
              <a:t>1h After 16 DDR cycles</a:t>
            </a:r>
          </a:p>
          <a:p>
            <a:r>
              <a:rPr lang="en-US" dirty="0" smtClean="0"/>
              <a:t>2h After 32 DDR cycles</a:t>
            </a:r>
          </a:p>
          <a:p>
            <a:r>
              <a:rPr lang="en-US" dirty="0" smtClean="0"/>
              <a:t>3h After 64 DDR cycles</a:t>
            </a:r>
          </a:p>
          <a:p>
            <a:r>
              <a:rPr lang="en-US" dirty="0" smtClean="0"/>
              <a:t>4h After 128 DDR cycles</a:t>
            </a:r>
          </a:p>
          <a:p>
            <a:r>
              <a:rPr lang="en-US" dirty="0" smtClean="0"/>
              <a:t>5h After 256 DDR cycles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Autofit/>
          </a:bodyPr>
          <a:lstStyle/>
          <a:p>
            <a:r>
              <a:rPr lang="en-US" sz="2800" dirty="0" smtClean="0"/>
              <a:t>6h After 512 DDR cycles</a:t>
            </a:r>
          </a:p>
          <a:p>
            <a:r>
              <a:rPr lang="en-US" sz="2800" dirty="0" smtClean="0"/>
              <a:t>7h After 1024 DDR cycles</a:t>
            </a:r>
          </a:p>
          <a:p>
            <a:r>
              <a:rPr lang="en-US" sz="2800" dirty="0" smtClean="0"/>
              <a:t>8h After 2048 DDR cycles</a:t>
            </a:r>
          </a:p>
          <a:p>
            <a:r>
              <a:rPr lang="en-US" sz="2800" dirty="0" smtClean="0"/>
              <a:t>9h After 4096 DDR cycles</a:t>
            </a:r>
          </a:p>
          <a:p>
            <a:r>
              <a:rPr lang="en-US" sz="2800" dirty="0" smtClean="0"/>
              <a:t>Ah After 8192 DDR cycles</a:t>
            </a:r>
          </a:p>
          <a:p>
            <a:r>
              <a:rPr lang="en-US" sz="2800" dirty="0" err="1" smtClean="0"/>
              <a:t>Bh</a:t>
            </a:r>
            <a:r>
              <a:rPr lang="en-US" sz="2800" dirty="0" smtClean="0"/>
              <a:t> After 16384 DDR cycles</a:t>
            </a:r>
          </a:p>
          <a:p>
            <a:r>
              <a:rPr lang="en-US" sz="2800" dirty="0" smtClean="0"/>
              <a:t>Ch After 32768 DDR cycles</a:t>
            </a:r>
          </a:p>
          <a:p>
            <a:r>
              <a:rPr lang="en-US" sz="2800" dirty="0" smtClean="0"/>
              <a:t>Dh After 65536 DDR cycles</a:t>
            </a:r>
          </a:p>
          <a:p>
            <a:r>
              <a:rPr lang="en-US" sz="2800" dirty="0" smtClean="0"/>
              <a:t>Eh After 131072 DDR cycles</a:t>
            </a:r>
          </a:p>
          <a:p>
            <a:r>
              <a:rPr lang="en-US" sz="2800" dirty="0" err="1" smtClean="0"/>
              <a:t>Fh</a:t>
            </a:r>
            <a:r>
              <a:rPr lang="en-US" sz="2800" dirty="0" smtClean="0"/>
              <a:t> After 262144 DDR cycles</a:t>
            </a:r>
          </a:p>
          <a:p>
            <a:endParaRPr lang="en-US" sz="2800" dirty="0" smtClean="0"/>
          </a:p>
          <a:p>
            <a:r>
              <a:rPr lang="en-US" sz="2800" dirty="0" smtClean="0"/>
              <a:t>31-16     bits of PMCR Reserved</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92D050"/>
                </a:solidFill>
              </a:rPr>
              <a:t>Power Down Mode</a:t>
            </a:r>
            <a:endParaRPr lang="en-US" sz="3200" dirty="0">
              <a:solidFill>
                <a:srgbClr val="92D050"/>
              </a:solidFill>
            </a:endParaRPr>
          </a:p>
        </p:txBody>
      </p:sp>
      <p:sp>
        <p:nvSpPr>
          <p:cNvPr id="3" name="Content Placeholder 2"/>
          <p:cNvSpPr>
            <a:spLocks noGrp="1"/>
          </p:cNvSpPr>
          <p:nvPr>
            <p:ph idx="1"/>
          </p:nvPr>
        </p:nvSpPr>
        <p:spPr/>
        <p:txBody>
          <a:bodyPr>
            <a:normAutofit/>
          </a:bodyPr>
          <a:lstStyle/>
          <a:p>
            <a:r>
              <a:rPr lang="en-US" sz="2800" dirty="0" smtClean="0"/>
              <a:t>The memory controller automatically puts the SDRAM into Power-Down after the memory controller is idle for PD_TIM number of</a:t>
            </a:r>
          </a:p>
          <a:p>
            <a:pPr>
              <a:buNone/>
            </a:pPr>
            <a:r>
              <a:rPr lang="en-US" sz="2800" dirty="0" smtClean="0"/>
              <a:t>    DDR clock cycles and the LP_MODE field is set to 4h.  </a:t>
            </a:r>
          </a:p>
          <a:p>
            <a:r>
              <a:rPr lang="en-US" sz="2800" dirty="0" smtClean="0"/>
              <a:t>  The LP_MODE and PD_TIM fields are</a:t>
            </a:r>
          </a:p>
          <a:p>
            <a:pPr>
              <a:buNone/>
            </a:pPr>
            <a:r>
              <a:rPr lang="en-US" sz="2800" dirty="0" smtClean="0"/>
              <a:t>     programmed in the power management control register (PMCR).</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562600"/>
          </a:xfrm>
        </p:spPr>
        <p:txBody>
          <a:bodyPr>
            <a:normAutofit/>
          </a:bodyPr>
          <a:lstStyle/>
          <a:p>
            <a:r>
              <a:rPr lang="en-US" sz="2800" dirty="0" smtClean="0"/>
              <a:t>If the Refresh Must Level is not reached before the entry into Power-Down, the memory controller does not pre-charge all banks before issuing the POWER-DOWN command. </a:t>
            </a:r>
          </a:p>
          <a:p>
            <a:r>
              <a:rPr lang="en-US" sz="2800" dirty="0" smtClean="0"/>
              <a:t>This results in SDRAM entering Active Power-Down mode. </a:t>
            </a:r>
          </a:p>
          <a:p>
            <a:r>
              <a:rPr lang="en-US" sz="2800" dirty="0" smtClean="0"/>
              <a:t>If the Refresh Must Level is reached before the entry into Power-Down, the memory controller pre-charges all banks and issues refreshes until the Refresh Release Level is reached before issuing the POWERDOWN command. </a:t>
            </a:r>
          </a:p>
          <a:p>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181600"/>
          </a:xfrm>
        </p:spPr>
        <p:txBody>
          <a:bodyPr>
            <a:normAutofit/>
          </a:bodyPr>
          <a:lstStyle/>
          <a:p>
            <a:r>
              <a:rPr lang="en-US" sz="2800" dirty="0" smtClean="0"/>
              <a:t>This results in SDRAM entering Pre-charge Power-Down mode.</a:t>
            </a:r>
          </a:p>
          <a:p>
            <a:r>
              <a:rPr lang="en-US" sz="2800" dirty="0" smtClean="0"/>
              <a:t>In Power-Down mode, the memory controller does not stop the clocks DDR[x]_CLK[y] to the SDRAM. The memory controller maintains DDR[x]_CKE low to maintain the Power-Down state.</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chemeClr val="tx2">
                    <a:lumMod val="60000"/>
                    <a:lumOff val="40000"/>
                  </a:schemeClr>
                </a:solidFill>
              </a:rPr>
              <a:t>Save and Restore Mode</a:t>
            </a:r>
            <a:endParaRPr lang="en-US" sz="3600" dirty="0">
              <a:solidFill>
                <a:schemeClr val="tx2">
                  <a:lumMod val="60000"/>
                  <a:lumOff val="40000"/>
                </a:schemeClr>
              </a:solidFill>
            </a:endParaRPr>
          </a:p>
        </p:txBody>
      </p:sp>
      <p:sp>
        <p:nvSpPr>
          <p:cNvPr id="3" name="Content Placeholder 2"/>
          <p:cNvSpPr>
            <a:spLocks noGrp="1"/>
          </p:cNvSpPr>
          <p:nvPr>
            <p:ph idx="1"/>
          </p:nvPr>
        </p:nvSpPr>
        <p:spPr/>
        <p:txBody>
          <a:bodyPr>
            <a:noAutofit/>
          </a:bodyPr>
          <a:lstStyle/>
          <a:p>
            <a:r>
              <a:rPr lang="en-US" sz="2800" dirty="0" smtClean="0"/>
              <a:t>The DDR3/4 memory controller supports a save and restore mechanism to completely switch off power to the DDR3/4 memory controller. The following operation puts the DDR3/4 memory controller in off mode:</a:t>
            </a:r>
          </a:p>
          <a:p>
            <a:pPr>
              <a:buNone/>
            </a:pPr>
            <a:r>
              <a:rPr lang="en-US" sz="2800" dirty="0" smtClean="0"/>
              <a:t>• An external master reads the following memory-mapped registers and saves their value external to the DDR3/4 memory controller:</a:t>
            </a:r>
          </a:p>
          <a:p>
            <a:pPr>
              <a:buNone/>
            </a:pPr>
            <a:r>
              <a:rPr lang="en-US" sz="2800" dirty="0" smtClean="0"/>
              <a:t>– SDRAM configuration register (SDRCR)</a:t>
            </a:r>
          </a:p>
          <a:p>
            <a:pPr>
              <a:buNone/>
            </a:pPr>
            <a:r>
              <a:rPr lang="en-US" sz="2800" dirty="0" smtClean="0"/>
              <a:t>– SDRAM configuration register 2 (SDRCR2)</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Autofit/>
          </a:bodyPr>
          <a:lstStyle/>
          <a:p>
            <a:r>
              <a:rPr lang="en-US" sz="2800" dirty="0" smtClean="0"/>
              <a:t>SDRAM refresh control shadow register (SDRRCSR)</a:t>
            </a:r>
          </a:p>
          <a:p>
            <a:r>
              <a:rPr lang="en-US" sz="2800" dirty="0" smtClean="0"/>
              <a:t>– SDRAM timing 1 register (SDRTIM1)</a:t>
            </a:r>
          </a:p>
          <a:p>
            <a:r>
              <a:rPr lang="en-US" sz="2800" dirty="0" smtClean="0"/>
              <a:t>– SDRAM timing 1 shadow register (SDRTIM1SR)</a:t>
            </a:r>
          </a:p>
          <a:p>
            <a:r>
              <a:rPr lang="en-US" sz="2800" dirty="0" smtClean="0"/>
              <a:t>– SDRAM timing 2 register (SDRTIM2)</a:t>
            </a:r>
          </a:p>
          <a:p>
            <a:r>
              <a:rPr lang="en-US" sz="2800" dirty="0" smtClean="0"/>
              <a:t>– SDRAM timing 2 shadow register (SDRTIM2SR)</a:t>
            </a:r>
          </a:p>
          <a:p>
            <a:r>
              <a:rPr lang="en-US" sz="2800" dirty="0" smtClean="0"/>
              <a:t>– SDRAM timing 3 register (SDRTIM3)</a:t>
            </a:r>
          </a:p>
          <a:p>
            <a:r>
              <a:rPr lang="en-US" sz="2800" dirty="0" smtClean="0"/>
              <a:t>– SDRAM timing 3 shadow register (SDRTIM3SR)</a:t>
            </a:r>
          </a:p>
          <a:p>
            <a:r>
              <a:rPr lang="en-US" sz="2800" dirty="0" smtClean="0"/>
              <a:t>Power management control register (PMCR)</a:t>
            </a:r>
          </a:p>
          <a:p>
            <a:pPr>
              <a:buNone/>
            </a:pPr>
            <a:r>
              <a:rPr lang="en-US" sz="2800" dirty="0" smtClean="0"/>
              <a:t>– Power management control shadow register (PMCSR)</a:t>
            </a:r>
          </a:p>
          <a:p>
            <a:pPr>
              <a:buNone/>
            </a:pPr>
            <a:r>
              <a:rPr lang="en-US" sz="2800" dirty="0" smtClean="0"/>
              <a:t>– Peripheral bus burst priority register (PBBPR)</a:t>
            </a:r>
          </a:p>
          <a:p>
            <a:pPr>
              <a:buNone/>
            </a:pPr>
            <a:r>
              <a:rPr lang="en-US" sz="2800" dirty="0" smtClean="0"/>
              <a:t>– System OCP interrupt enable set register (SOIESR)</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a:buNone/>
            </a:pPr>
            <a:r>
              <a:rPr lang="en-US" sz="2800" dirty="0" smtClean="0"/>
              <a:t>– DDR PHY control register (DDRPHYCR)</a:t>
            </a:r>
          </a:p>
          <a:p>
            <a:pPr>
              <a:buNone/>
            </a:pPr>
            <a:r>
              <a:rPr lang="en-US" sz="2800" dirty="0" smtClean="0"/>
              <a:t>– DDR PHY control shadow register (DDRPHYCSR)</a:t>
            </a:r>
          </a:p>
          <a:p>
            <a:pPr>
              <a:buNone/>
            </a:pPr>
            <a:r>
              <a:rPr lang="en-US" sz="2800" dirty="0" smtClean="0"/>
              <a:t>• Memory controller completes all pending transactions and drains all its FIFOs.</a:t>
            </a:r>
          </a:p>
          <a:p>
            <a:pPr>
              <a:buNone/>
            </a:pPr>
            <a:r>
              <a:rPr lang="en-US" sz="2800" dirty="0" smtClean="0"/>
              <a:t>• Memory controller puts the SDRAM in self-refresh mode.</a:t>
            </a:r>
          </a:p>
          <a:p>
            <a:pPr>
              <a:buNone/>
            </a:pPr>
            <a:r>
              <a:rPr lang="en-US" sz="2800" dirty="0" smtClean="0"/>
              <a:t>• Memory controller copies all shadow memory-mapped registers to its main registers. It is assumed that the shadow register always has the same value as its corresponding main register.</a:t>
            </a:r>
          </a:p>
          <a:p>
            <a:pPr>
              <a:buNone/>
            </a:pPr>
            <a:r>
              <a:rPr lang="en-US" sz="2800" dirty="0" smtClean="0"/>
              <a:t>• Memory controller waits for all interrupts to be serviced.</a:t>
            </a:r>
          </a:p>
          <a:p>
            <a:pPr>
              <a:buNone/>
            </a:pP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2800" dirty="0" smtClean="0"/>
              <a:t>Memory controller acknowledges assertion of internal power down request.</a:t>
            </a:r>
          </a:p>
          <a:p>
            <a:r>
              <a:rPr lang="en-US" sz="2800" dirty="0" smtClean="0"/>
              <a:t>• The internal module reset signal is asserted.</a:t>
            </a:r>
          </a:p>
          <a:p>
            <a:r>
              <a:rPr lang="en-US" sz="2800" dirty="0" smtClean="0"/>
              <a:t>• The clocks and power to the memory controller can now be switched off.</a:t>
            </a: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381000"/>
            <a:ext cx="8229600" cy="5745163"/>
          </a:xfrm>
        </p:spPr>
        <p:txBody>
          <a:bodyPr>
            <a:normAutofit/>
          </a:bodyPr>
          <a:lstStyle/>
          <a:p>
            <a:endParaRPr lang="en-US" dirty="0" smtClean="0"/>
          </a:p>
          <a:p>
            <a:r>
              <a:rPr lang="en-US" dirty="0" smtClean="0"/>
              <a:t>Memory controller acknowledges assertion of internal power down request.</a:t>
            </a:r>
          </a:p>
          <a:p>
            <a:endParaRPr lang="en-US" dirty="0" smtClean="0"/>
          </a:p>
          <a:p>
            <a:r>
              <a:rPr lang="en-US" dirty="0" smtClean="0"/>
              <a:t>The internal module reset signal is asserted.</a:t>
            </a:r>
          </a:p>
          <a:p>
            <a:pPr>
              <a:buNone/>
            </a:pPr>
            <a:r>
              <a:rPr lang="en-US" dirty="0" smtClean="0"/>
              <a:t>•    The clocks and power to the memory controller can now be switched off.</a:t>
            </a:r>
          </a:p>
          <a:p>
            <a:pPr>
              <a:buNone/>
            </a:pPr>
            <a:endParaRPr lang="en-US" dirty="0" smtClean="0"/>
          </a:p>
          <a:p>
            <a:pPr>
              <a:buNone/>
            </a:pPr>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Self-Refresh Mode</a:t>
            </a:r>
            <a:endParaRPr lang="en-US" dirty="0">
              <a:solidFill>
                <a:srgbClr val="00B0F0"/>
              </a:solidFill>
            </a:endParaRPr>
          </a:p>
        </p:txBody>
      </p:sp>
      <p:sp>
        <p:nvSpPr>
          <p:cNvPr id="3" name="Content Placeholder 2"/>
          <p:cNvSpPr>
            <a:spLocks noGrp="1"/>
          </p:cNvSpPr>
          <p:nvPr>
            <p:ph idx="1"/>
          </p:nvPr>
        </p:nvSpPr>
        <p:spPr/>
        <p:txBody>
          <a:bodyPr>
            <a:normAutofit/>
          </a:bodyPr>
          <a:lstStyle/>
          <a:p>
            <a:r>
              <a:rPr lang="en-US" sz="2800" dirty="0" smtClean="0"/>
              <a:t>The memory controller automatically puts the SDRAM into self-refresh after the memory controller is idle for SR_TIM number of DDR clock cycles and the LP_MODE field is set to 2h.</a:t>
            </a:r>
          </a:p>
          <a:p>
            <a:r>
              <a:rPr lang="en-US" sz="2800" dirty="0" smtClean="0"/>
              <a:t>The LP_MODE and SR_TIM fields are programmed in the power management control register (PMCR).</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The memory controller exits self-refresh state.</a:t>
            </a:r>
          </a:p>
          <a:p>
            <a:pPr>
              <a:buNone/>
            </a:pPr>
            <a:r>
              <a:rPr lang="en-US" dirty="0" smtClean="0"/>
              <a:t>• The system can now perform access to the external memory.</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410200"/>
          </a:xfrm>
        </p:spPr>
        <p:txBody>
          <a:bodyPr>
            <a:normAutofit/>
          </a:bodyPr>
          <a:lstStyle/>
          <a:p>
            <a:r>
              <a:rPr lang="en-US" sz="2800" dirty="0" smtClean="0"/>
              <a:t>The memory controller completes all</a:t>
            </a:r>
          </a:p>
          <a:p>
            <a:pPr>
              <a:buNone/>
            </a:pPr>
            <a:r>
              <a:rPr lang="en-US" sz="2800" dirty="0" smtClean="0"/>
              <a:t>    pending refreshes before it puts the DRAM into self-refresh.</a:t>
            </a:r>
          </a:p>
          <a:p>
            <a:r>
              <a:rPr lang="en-US" sz="2800" dirty="0" smtClean="0"/>
              <a:t>In self-refresh mode, the memory controller automatically stops the clocks DDR[x]_CLK[y] to the SDRAM.</a:t>
            </a:r>
          </a:p>
          <a:p>
            <a:r>
              <a:rPr lang="en-US" sz="2800" dirty="0" smtClean="0"/>
              <a:t>The memory controller maintains DDR[x]_CKE low to maintain the self-refresh state.</a:t>
            </a:r>
          </a:p>
          <a:p>
            <a:pPr>
              <a:buNone/>
            </a:pPr>
            <a:endParaRPr lang="en-US" sz="28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solidFill>
                  <a:srgbClr val="00B0F0"/>
                </a:solidFill>
              </a:rPr>
              <a:t>Power Management Control Register (PMCR)</a:t>
            </a:r>
            <a:endParaRPr lang="en-US" sz="3600" dirty="0">
              <a:solidFill>
                <a:srgbClr val="00B0F0"/>
              </a:solidFill>
            </a:endParaRPr>
          </a:p>
        </p:txBody>
      </p:sp>
      <p:sp>
        <p:nvSpPr>
          <p:cNvPr id="3" name="Content Placeholder 2"/>
          <p:cNvSpPr>
            <a:spLocks noGrp="1"/>
          </p:cNvSpPr>
          <p:nvPr>
            <p:ph idx="1"/>
          </p:nvPr>
        </p:nvSpPr>
        <p:spPr/>
        <p:txBody>
          <a:bodyPr>
            <a:normAutofit fontScale="77500" lnSpcReduction="20000"/>
          </a:bodyPr>
          <a:lstStyle/>
          <a:p>
            <a:endParaRPr lang="en-US" dirty="0" smtClean="0"/>
          </a:p>
          <a:p>
            <a:r>
              <a:rPr lang="en-US" dirty="0" smtClean="0"/>
              <a:t>3-0 CS_TIM    : bits of PMCR</a:t>
            </a:r>
          </a:p>
          <a:p>
            <a:r>
              <a:rPr lang="en-US" dirty="0" smtClean="0"/>
              <a:t>Power Management timer for Clock Stop. The DDR controller puts the external SDRAM in clock stop mode after the DDR controller is idle for these number of DDR clock cycles and if LP_MODE field is set to 1.</a:t>
            </a:r>
          </a:p>
          <a:p>
            <a:r>
              <a:rPr lang="en-US" dirty="0" smtClean="0"/>
              <a:t>0 Immediately enter Clock Stop Mode</a:t>
            </a:r>
          </a:p>
          <a:p>
            <a:r>
              <a:rPr lang="en-US" dirty="0" smtClean="0"/>
              <a:t>1h Enter Clock Stop Mode after 16 clocks</a:t>
            </a:r>
          </a:p>
          <a:p>
            <a:r>
              <a:rPr lang="en-US" dirty="0" smtClean="0"/>
              <a:t>2h Enter Clock Stop Mode after 32 clocks</a:t>
            </a:r>
          </a:p>
          <a:p>
            <a:r>
              <a:rPr lang="en-US" dirty="0" smtClean="0"/>
              <a:t>3h Enter Clock Stop Mode after 64 clocks</a:t>
            </a:r>
          </a:p>
          <a:p>
            <a:r>
              <a:rPr lang="en-US" dirty="0" smtClean="0"/>
              <a:t>4h Enter Clock Stop Mode after 128 clocks</a:t>
            </a:r>
          </a:p>
          <a:p>
            <a:r>
              <a:rPr lang="en-US" dirty="0" smtClean="0"/>
              <a:t>5h Enter Clock Stop Mode after 256 clocks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4953000"/>
          </a:xfrm>
        </p:spPr>
        <p:txBody>
          <a:bodyPr>
            <a:noAutofit/>
          </a:bodyPr>
          <a:lstStyle/>
          <a:p>
            <a:r>
              <a:rPr lang="en-US" sz="2800" dirty="0" smtClean="0"/>
              <a:t>6h Enter Clock Stop Mode after 512 clocks</a:t>
            </a:r>
          </a:p>
          <a:p>
            <a:r>
              <a:rPr lang="en-US" sz="2800" dirty="0" smtClean="0"/>
              <a:t>7h Enter Clock Stop Mode after 1024 clocks</a:t>
            </a:r>
          </a:p>
          <a:p>
            <a:r>
              <a:rPr lang="en-US" sz="2800" dirty="0" smtClean="0"/>
              <a:t>8h Enter Clock Stop Mode after 2048 clocks</a:t>
            </a:r>
          </a:p>
          <a:p>
            <a:r>
              <a:rPr lang="en-US" sz="2800" dirty="0" smtClean="0"/>
              <a:t>9h Enter Clock Stop Mode after 4096 clocks</a:t>
            </a:r>
          </a:p>
          <a:p>
            <a:r>
              <a:rPr lang="en-US" sz="2800" dirty="0" smtClean="0"/>
              <a:t>Ah Enter Clock Stop Mode after 8192 clocks</a:t>
            </a:r>
          </a:p>
          <a:p>
            <a:r>
              <a:rPr lang="en-US" sz="2800" dirty="0" err="1" smtClean="0"/>
              <a:t>Bh</a:t>
            </a:r>
            <a:r>
              <a:rPr lang="en-US" sz="2800" dirty="0" smtClean="0"/>
              <a:t> Enter Clock Stop Mode after 16384 clocks</a:t>
            </a:r>
          </a:p>
          <a:p>
            <a:r>
              <a:rPr lang="en-US" sz="2800" dirty="0" smtClean="0"/>
              <a:t>Ch Enter Clock Stop Mode after 32768 clocks</a:t>
            </a:r>
          </a:p>
          <a:p>
            <a:r>
              <a:rPr lang="en-US" sz="2800" dirty="0" smtClean="0"/>
              <a:t>Dh Enter Clock Stop Mode after 65536 clocks</a:t>
            </a:r>
          </a:p>
          <a:p>
            <a:r>
              <a:rPr lang="en-US" sz="2800" dirty="0" smtClean="0"/>
              <a:t>Eh Enter Clock Stop Mode after 131072 clocks</a:t>
            </a:r>
          </a:p>
          <a:p>
            <a:r>
              <a:rPr lang="en-US" sz="2800" dirty="0" err="1" smtClean="0"/>
              <a:t>Fh</a:t>
            </a:r>
            <a:r>
              <a:rPr lang="en-US" sz="2800" dirty="0" smtClean="0"/>
              <a:t> Enter Clock Stop Mode after 262144 clocks</a:t>
            </a:r>
          </a:p>
          <a:p>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B0F0"/>
                </a:solidFill>
              </a:rPr>
              <a:t>7-4 </a:t>
            </a:r>
            <a:r>
              <a:rPr lang="en-US" sz="3200" dirty="0" smtClean="0">
                <a:solidFill>
                  <a:srgbClr val="00B0F0"/>
                </a:solidFill>
              </a:rPr>
              <a:t>SR_TIM</a:t>
            </a:r>
            <a:r>
              <a:rPr lang="en-US" sz="2800" dirty="0" smtClean="0">
                <a:solidFill>
                  <a:srgbClr val="00B0F0"/>
                </a:solidFill>
              </a:rPr>
              <a:t>   BITS OF PMCR</a:t>
            </a:r>
            <a:endParaRPr lang="en-US" sz="2800" dirty="0">
              <a:solidFill>
                <a:srgbClr val="00B0F0"/>
              </a:solidFill>
            </a:endParaRPr>
          </a:p>
        </p:txBody>
      </p:sp>
      <p:sp>
        <p:nvSpPr>
          <p:cNvPr id="3" name="Content Placeholder 2"/>
          <p:cNvSpPr>
            <a:spLocks noGrp="1"/>
          </p:cNvSpPr>
          <p:nvPr>
            <p:ph idx="1"/>
          </p:nvPr>
        </p:nvSpPr>
        <p:spPr>
          <a:xfrm>
            <a:off x="457200" y="1600200"/>
            <a:ext cx="8229600" cy="4800600"/>
          </a:xfrm>
        </p:spPr>
        <p:txBody>
          <a:bodyPr>
            <a:normAutofit fontScale="85000" lnSpcReduction="10000"/>
          </a:bodyPr>
          <a:lstStyle/>
          <a:p>
            <a:r>
              <a:rPr lang="en-US" dirty="0" smtClean="0"/>
              <a:t>Power Management timer for Self Refresh. The DDR controller puts the external SDRAM in Self Refresh Mode after the DDR controller is idle for these number of DDR clock cycles and if LP_MODE is set to 2h.</a:t>
            </a:r>
          </a:p>
          <a:p>
            <a:r>
              <a:rPr lang="en-US" dirty="0" smtClean="0"/>
              <a:t>0 Immediately enter Self Refresh Mode</a:t>
            </a:r>
          </a:p>
          <a:p>
            <a:r>
              <a:rPr lang="en-US" dirty="0" smtClean="0"/>
              <a:t>1h Enter Self Refresh Mode after 16 DDR Clocks</a:t>
            </a:r>
          </a:p>
          <a:p>
            <a:r>
              <a:rPr lang="en-US" dirty="0" smtClean="0"/>
              <a:t>2h Enter Self Refresh Mode after 32 DDR Clocks</a:t>
            </a:r>
          </a:p>
          <a:p>
            <a:r>
              <a:rPr lang="en-US" dirty="0" smtClean="0"/>
              <a:t>3h Enter Self Refresh Mode after 64 DDR Clocks</a:t>
            </a:r>
          </a:p>
          <a:p>
            <a:r>
              <a:rPr lang="en-US" dirty="0" smtClean="0"/>
              <a:t>4h Enter Self Refresh Mode after 128 DDR Clocks</a:t>
            </a:r>
          </a:p>
          <a:p>
            <a:r>
              <a:rPr lang="en-US" dirty="0" smtClean="0"/>
              <a:t>5h Enter Self Refresh Mode after 256 DDR Clocks</a:t>
            </a:r>
          </a:p>
          <a:p>
            <a:r>
              <a:rPr lang="en-US" dirty="0" smtClean="0"/>
              <a:t>6h Enter Self Refresh Mode after 512 DDR Clocks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876800"/>
          </a:xfrm>
        </p:spPr>
        <p:txBody>
          <a:bodyPr>
            <a:normAutofit/>
          </a:bodyPr>
          <a:lstStyle/>
          <a:p>
            <a:r>
              <a:rPr lang="en-US" sz="2800" dirty="0" smtClean="0"/>
              <a:t>7h Enter Self Refresh Mode after 1024 DDR Clocks</a:t>
            </a:r>
          </a:p>
          <a:p>
            <a:r>
              <a:rPr lang="en-US" sz="2800" dirty="0" smtClean="0"/>
              <a:t>8h Enter Self Refresh Mode after 2048 DDR Clocks</a:t>
            </a:r>
          </a:p>
          <a:p>
            <a:r>
              <a:rPr lang="en-US" sz="2800" dirty="0" smtClean="0"/>
              <a:t>9h Enter Self Refresh Mode after 4096 DDR Clocks</a:t>
            </a:r>
          </a:p>
          <a:p>
            <a:r>
              <a:rPr lang="en-US" sz="2800" dirty="0" smtClean="0"/>
              <a:t>Ah Enter Self Refresh Mode after 8192 DDR Clocks</a:t>
            </a:r>
          </a:p>
          <a:p>
            <a:r>
              <a:rPr lang="en-US" sz="2800" dirty="0" err="1" smtClean="0"/>
              <a:t>Bh</a:t>
            </a:r>
            <a:r>
              <a:rPr lang="en-US" sz="2800" dirty="0" smtClean="0"/>
              <a:t> Enter Self Refresh Mode after 16384 DDR Clocks</a:t>
            </a:r>
          </a:p>
          <a:p>
            <a:r>
              <a:rPr lang="en-US" sz="2800" dirty="0" smtClean="0"/>
              <a:t>Ch Enter Self Refresh Mode after 32768 DDR Clocks</a:t>
            </a:r>
          </a:p>
          <a:p>
            <a:r>
              <a:rPr lang="en-US" sz="2800" dirty="0" smtClean="0"/>
              <a:t>Dh Enter Self Refresh Mode after 65536 DDR Clocks</a:t>
            </a:r>
          </a:p>
          <a:p>
            <a:r>
              <a:rPr lang="en-US" sz="2800" dirty="0" smtClean="0"/>
              <a:t>Eh Enter Self Refresh Mode after 131072 DDR Clocks</a:t>
            </a:r>
          </a:p>
          <a:p>
            <a:r>
              <a:rPr lang="en-US" sz="2800" dirty="0" err="1" smtClean="0"/>
              <a:t>Fh</a:t>
            </a:r>
            <a:r>
              <a:rPr lang="en-US" sz="2800" dirty="0" smtClean="0"/>
              <a:t> Enter Self Refresh Mode after 262144 DDR Clocks</a:t>
            </a:r>
          </a:p>
          <a:p>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solidFill>
                  <a:srgbClr val="0070C0"/>
                </a:solidFill>
              </a:rPr>
              <a:t>10-8 LP_MODE   bits of PMCR</a:t>
            </a:r>
            <a:endParaRPr lang="en-US" sz="3200" dirty="0">
              <a:solidFill>
                <a:srgbClr val="0070C0"/>
              </a:solidFill>
            </a:endParaRPr>
          </a:p>
        </p:txBody>
      </p:sp>
      <p:sp>
        <p:nvSpPr>
          <p:cNvPr id="3" name="Content Placeholder 2"/>
          <p:cNvSpPr>
            <a:spLocks noGrp="1"/>
          </p:cNvSpPr>
          <p:nvPr>
            <p:ph idx="1"/>
          </p:nvPr>
        </p:nvSpPr>
        <p:spPr/>
        <p:txBody>
          <a:bodyPr>
            <a:normAutofit/>
          </a:bodyPr>
          <a:lstStyle/>
          <a:p>
            <a:pPr>
              <a:buNone/>
            </a:pPr>
            <a:r>
              <a:rPr lang="en-US" sz="2800" dirty="0" smtClean="0"/>
              <a:t>   Automatic Power Management Enable</a:t>
            </a:r>
          </a:p>
          <a:p>
            <a:r>
              <a:rPr lang="en-US" sz="2800" dirty="0" smtClean="0"/>
              <a:t>1h Clock Stop Mode</a:t>
            </a:r>
          </a:p>
          <a:p>
            <a:r>
              <a:rPr lang="en-US" sz="2800" dirty="0" smtClean="0"/>
              <a:t>2h Self Refresh Mode</a:t>
            </a:r>
          </a:p>
          <a:p>
            <a:r>
              <a:rPr lang="en-US" sz="2800" dirty="0" smtClean="0"/>
              <a:t>4h Power Down Mode</a:t>
            </a:r>
          </a:p>
          <a:p>
            <a:r>
              <a:rPr lang="en-US" sz="2800" dirty="0" smtClean="0"/>
              <a:t>0, 3h, Disable Automatic power management</a:t>
            </a:r>
          </a:p>
          <a:p>
            <a:r>
              <a:rPr lang="en-US" sz="2800" dirty="0" smtClean="0"/>
              <a:t>5h-7h         reserved</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solidFill>
                  <a:srgbClr val="0070C0"/>
                </a:solidFill>
              </a:rPr>
              <a:t>11 </a:t>
            </a:r>
            <a:r>
              <a:rPr lang="en-US" sz="3200" dirty="0" smtClean="0">
                <a:solidFill>
                  <a:srgbClr val="0070C0"/>
                </a:solidFill>
              </a:rPr>
              <a:t>DP_DEN</a:t>
            </a:r>
            <a:r>
              <a:rPr lang="en-US" sz="2800" dirty="0" smtClean="0">
                <a:solidFill>
                  <a:srgbClr val="0070C0"/>
                </a:solidFill>
              </a:rPr>
              <a:t>    bits of PMCR</a:t>
            </a:r>
            <a:endParaRPr lang="en-US" sz="2800" dirty="0">
              <a:solidFill>
                <a:srgbClr val="0070C0"/>
              </a:solidFill>
            </a:endParaRPr>
          </a:p>
        </p:txBody>
      </p:sp>
      <p:sp>
        <p:nvSpPr>
          <p:cNvPr id="3" name="Content Placeholder 2"/>
          <p:cNvSpPr>
            <a:spLocks noGrp="1"/>
          </p:cNvSpPr>
          <p:nvPr>
            <p:ph idx="1"/>
          </p:nvPr>
        </p:nvSpPr>
        <p:spPr/>
        <p:txBody>
          <a:bodyPr>
            <a:normAutofit/>
          </a:bodyPr>
          <a:lstStyle/>
          <a:p>
            <a:pPr>
              <a:buNone/>
            </a:pPr>
            <a:r>
              <a:rPr lang="en-US" sz="2800" dirty="0" smtClean="0"/>
              <a:t>   Deep Power Down Enable</a:t>
            </a:r>
          </a:p>
          <a:p>
            <a:r>
              <a:rPr lang="en-US" sz="2800" dirty="0" smtClean="0"/>
              <a:t>0 Normal Operation</a:t>
            </a:r>
          </a:p>
          <a:p>
            <a:r>
              <a:rPr lang="en-US" sz="2800" dirty="0" smtClean="0"/>
              <a:t>1 Overrides LP_MODE field setting</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300</TotalTime>
  <Words>1150</Words>
  <Application>Microsoft Office PowerPoint</Application>
  <PresentationFormat>On-screen Show (4:3)</PresentationFormat>
  <Paragraphs>121</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DDR4 </vt:lpstr>
      <vt:lpstr>Self-Refresh Mode</vt:lpstr>
      <vt:lpstr>Slide 3</vt:lpstr>
      <vt:lpstr>Power Management Control Register (PMCR)</vt:lpstr>
      <vt:lpstr>Slide 5</vt:lpstr>
      <vt:lpstr>7-4 SR_TIM   BITS OF PMCR</vt:lpstr>
      <vt:lpstr>Slide 7</vt:lpstr>
      <vt:lpstr>10-8 LP_MODE   bits of PMCR</vt:lpstr>
      <vt:lpstr>11 DP_DEN    bits of PMCR</vt:lpstr>
      <vt:lpstr>15-12 PD_TIM     bits of PMCR</vt:lpstr>
      <vt:lpstr>Slide 11</vt:lpstr>
      <vt:lpstr>Power Down Mode</vt:lpstr>
      <vt:lpstr>Slide 13</vt:lpstr>
      <vt:lpstr>Slide 14</vt:lpstr>
      <vt:lpstr>Save and Restore Mode</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management</dc:title>
  <dc:creator>madhu</dc:creator>
  <cp:lastModifiedBy>madhu</cp:lastModifiedBy>
  <cp:revision>40</cp:revision>
  <dcterms:created xsi:type="dcterms:W3CDTF">2006-08-16T00:00:00Z</dcterms:created>
  <dcterms:modified xsi:type="dcterms:W3CDTF">2019-02-06T06:30:59Z</dcterms:modified>
</cp:coreProperties>
</file>