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9"/>
  </p:notesMasterIdLst>
  <p:handoutMasterIdLst>
    <p:handoutMasterId r:id="rId30"/>
  </p:handoutMasterIdLst>
  <p:sldIdLst>
    <p:sldId id="261" r:id="rId3"/>
    <p:sldId id="264" r:id="rId4"/>
    <p:sldId id="268" r:id="rId5"/>
    <p:sldId id="262" r:id="rId6"/>
    <p:sldId id="263" r:id="rId7"/>
    <p:sldId id="265" r:id="rId8"/>
    <p:sldId id="266" r:id="rId9"/>
    <p:sldId id="269" r:id="rId10"/>
    <p:sldId id="287" r:id="rId11"/>
    <p:sldId id="282" r:id="rId12"/>
    <p:sldId id="284" r:id="rId13"/>
    <p:sldId id="267" r:id="rId14"/>
    <p:sldId id="270" r:id="rId15"/>
    <p:sldId id="271" r:id="rId16"/>
    <p:sldId id="272" r:id="rId17"/>
    <p:sldId id="277" r:id="rId18"/>
    <p:sldId id="278" r:id="rId19"/>
    <p:sldId id="285" r:id="rId20"/>
    <p:sldId id="273" r:id="rId21"/>
    <p:sldId id="279" r:id="rId22"/>
    <p:sldId id="274" r:id="rId23"/>
    <p:sldId id="280" r:id="rId24"/>
    <p:sldId id="275" r:id="rId25"/>
    <p:sldId id="281" r:id="rId26"/>
    <p:sldId id="276" r:id="rId27"/>
    <p:sldId id="288" r:id="rId2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9" autoAdjust="0"/>
    <p:restoredTop sz="94652"/>
  </p:normalViewPr>
  <p:slideViewPr>
    <p:cSldViewPr snapToGrid="0" snapToObjects="1">
      <p:cViewPr varScale="1">
        <p:scale>
          <a:sx n="61" d="100"/>
          <a:sy n="61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BA47-52C5-47BB-8222-E91DF5D20787}" type="datetime1">
              <a:rPr lang="nl-BE" smtClean="0"/>
              <a:t>28/09/2021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6D52-39FF-4DDC-ABA2-DD9B4669A9B6}" type="datetime1">
              <a:rPr lang="nl-BE" smtClean="0"/>
              <a:t>28/09/2021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80460-E3E2-4A32-B010-8E868E7D8CFD}" type="datetime1">
              <a:rPr lang="nl-BE" smtClean="0"/>
              <a:t>28/09/2021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0A70-4029-4D60-9A27-8153D062C398}" type="datetime1">
              <a:rPr lang="nl-BE" smtClean="0"/>
              <a:t>28/09/2021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271C-0671-4065-B611-A85473029A3A}" type="datetime1">
              <a:rPr lang="nl-BE" smtClean="0"/>
              <a:t>28/09/2021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9C42-1016-4227-972D-D2170CB25ABA}" type="datetime1">
              <a:rPr lang="nl-BE" smtClean="0"/>
              <a:t>28/09/2021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225D-C070-4332-B04F-40B6DBB92F88}" type="datetime1">
              <a:rPr lang="nl-BE" smtClean="0"/>
              <a:t>28/09/2021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BD74-6176-4D14-A82C-CF7AA8CEE67B}" type="datetime1">
              <a:rPr lang="nl-BE" smtClean="0"/>
              <a:t>28/09/2021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8EE-CBAC-4D55-8B06-CB6D4F5064DA}" type="datetime1">
              <a:rPr lang="nl-BE" smtClean="0"/>
              <a:t>28/09/2021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72EC-EE2C-486F-9DAA-1F302E3F0291}" type="datetime1">
              <a:rPr lang="nl-BE" smtClean="0"/>
              <a:t>28/09/2021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68B84DB0-B6A9-48D9-A086-A3E5FC5D790F}" type="datetime1">
              <a:rPr lang="nl-BE" smtClean="0"/>
              <a:t>28/09/2021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BE" smtClean="0"/>
              <a:t>Technologiecampus Gent, faculteit Industriële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126EDFC9-25A4-4025-B417-B73F605F31CA}" type="datetime1">
              <a:rPr lang="nl-BE" smtClean="0"/>
              <a:t>28/09/2021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BE" smtClean="0"/>
              <a:t>Technologiecampus Gent, faculteit Industriële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ramco-iwast.github.io/handleiding-voor-leerkrachten/" TargetMode="External"/><Relationship Id="rId2" Type="http://schemas.openxmlformats.org/officeDocument/2006/relationships/hyperlink" Target="https://dramco-iwast.github.io/handleiding-voor-leerlinge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miro.com/app/board/o9J_l0GraNk=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Aj-Sjh6M2U&amp;ab_channel=KULeuvenTechnologiecampusGe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UQbW6TNYlA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Bijscholingsmoment </a:t>
            </a:r>
            <a:br>
              <a:rPr lang="nl-NL" dirty="0" smtClean="0"/>
            </a:br>
            <a:r>
              <a:rPr lang="nl-NL" dirty="0" err="1" smtClean="0"/>
              <a:t>IoT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a soft </a:t>
            </a:r>
            <a:r>
              <a:rPr lang="nl-NL" dirty="0" err="1" smtClean="0"/>
              <a:t>touch</a:t>
            </a: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Hanne Deprez en </a:t>
            </a:r>
            <a:r>
              <a:rPr lang="nl-NL" dirty="0" err="1" smtClean="0"/>
              <a:t>Dramco</a:t>
            </a:r>
            <a:endParaRPr lang="nl-NL" dirty="0" smtClean="0"/>
          </a:p>
        </p:txBody>
      </p:sp>
      <p:pic>
        <p:nvPicPr>
          <p:cNvPr id="2" name="Tijdelijke aanduiding voor afbeelding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r="1119"/>
          <a:stretch>
            <a:fillRect/>
          </a:stretch>
        </p:blipFill>
        <p:spPr>
          <a:xfrm>
            <a:off x="10531666" y="5561214"/>
            <a:ext cx="1085531" cy="1110413"/>
          </a:xfr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847E1B2D-45A8-45BA-815B-A3D04440AC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50" t="23225" r="20250" b="29525"/>
          <a:stretch/>
        </p:blipFill>
        <p:spPr>
          <a:xfrm>
            <a:off x="5899488" y="872580"/>
            <a:ext cx="6156684" cy="407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IoT</a:t>
            </a:r>
            <a:r>
              <a:rPr lang="nl-NL" dirty="0" smtClean="0"/>
              <a:t>?</a:t>
            </a:r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58" y="1113301"/>
            <a:ext cx="6406250" cy="388629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308" y="3502319"/>
            <a:ext cx="5663692" cy="27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9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IoT</a:t>
            </a:r>
            <a:endParaRPr lang="nl-BE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CA82B4B-82EF-4EFE-B2EA-5CB87BA58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64" t="-454" r="4236" b="5699"/>
          <a:stretch/>
        </p:blipFill>
        <p:spPr>
          <a:xfrm>
            <a:off x="2841343" y="1552493"/>
            <a:ext cx="6384513" cy="446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0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hlinkClick r:id="rId2"/>
              </a:rPr>
              <a:t>Handleiding voor leerlingen</a:t>
            </a:r>
            <a:endParaRPr lang="nl-NL" dirty="0" smtClean="0"/>
          </a:p>
          <a:p>
            <a:r>
              <a:rPr lang="nl-NL" dirty="0" smtClean="0">
                <a:hlinkClick r:id="rId3"/>
              </a:rPr>
              <a:t>Handleiding voor leerkrachten</a:t>
            </a:r>
            <a:r>
              <a:rPr lang="nl-NL" dirty="0" smtClean="0"/>
              <a:t> </a:t>
            </a:r>
            <a:r>
              <a:rPr lang="nl-NL" dirty="0"/>
              <a:t>: </a:t>
            </a:r>
            <a:r>
              <a:rPr lang="nl-NL" dirty="0">
                <a:hlinkClick r:id="rId3"/>
              </a:rPr>
              <a:t>https://dramco-iwast.github.io/handleiding-voor-leerkrachten/</a:t>
            </a:r>
            <a:endParaRPr lang="nl-NL" dirty="0">
              <a:hlinkClick r:id="rId2"/>
            </a:endParaRP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Materiaal voor leerkrachten en leerlingen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0476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Zie </a:t>
            </a:r>
            <a:r>
              <a:rPr lang="nl-NL" dirty="0" smtClean="0"/>
              <a:t>website</a:t>
            </a:r>
          </a:p>
          <a:p>
            <a:r>
              <a:rPr lang="nl-BE" b="1" dirty="0"/>
              <a:t>Breng een maatschappelijk of ecologisch relevant probleem in je schoolomgeving in kaart of los het op a.d.h.v. </a:t>
            </a:r>
            <a:r>
              <a:rPr lang="nl-BE" b="1" dirty="0" err="1"/>
              <a:t>IoT</a:t>
            </a:r>
            <a:r>
              <a:rPr lang="nl-BE" b="1" dirty="0"/>
              <a:t> technologie.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Uitdaging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5753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Zie website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Subproblemen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74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Welkom en introductie project</a:t>
            </a:r>
          </a:p>
          <a:p>
            <a:r>
              <a:rPr lang="nl-NL" dirty="0" smtClean="0"/>
              <a:t>Overzicht project</a:t>
            </a:r>
          </a:p>
          <a:p>
            <a:pPr lvl="1"/>
            <a:r>
              <a:rPr lang="nl-NL" dirty="0" smtClean="0"/>
              <a:t>Materiaal</a:t>
            </a:r>
          </a:p>
          <a:p>
            <a:pPr lvl="1"/>
            <a:r>
              <a:rPr lang="nl-NL" dirty="0" smtClean="0"/>
              <a:t>Uitdaging</a:t>
            </a:r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r>
              <a:rPr lang="nl-NL" b="1" dirty="0" smtClean="0"/>
              <a:t>Internet der Dingen en sensoren</a:t>
            </a:r>
          </a:p>
          <a:p>
            <a:r>
              <a:rPr lang="nl-NL" dirty="0" smtClean="0"/>
              <a:t>Brainstorm</a:t>
            </a:r>
          </a:p>
          <a:p>
            <a:r>
              <a:rPr lang="nl-NL" dirty="0" smtClean="0"/>
              <a:t>Hands-on: configuratie sensoren</a:t>
            </a:r>
          </a:p>
          <a:p>
            <a:r>
              <a:rPr lang="nl-NL" dirty="0" smtClean="0"/>
              <a:t>Hands-on: data-analyse</a:t>
            </a:r>
          </a:p>
          <a:p>
            <a:r>
              <a:rPr lang="nl-NL" dirty="0" smtClean="0"/>
              <a:t>Reflectie en afsluit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6320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Zie aparte </a:t>
            </a:r>
            <a:r>
              <a:rPr lang="nl-NL" dirty="0" err="1" smtClean="0"/>
              <a:t>ppt</a:t>
            </a:r>
            <a:endParaRPr lang="nl-BE" dirty="0"/>
          </a:p>
          <a:p>
            <a:r>
              <a:rPr lang="nl-NL" dirty="0" smtClean="0"/>
              <a:t>Voor leerlingen: verschillende opties</a:t>
            </a:r>
          </a:p>
          <a:p>
            <a:pPr lvl="1"/>
            <a:r>
              <a:rPr lang="nl-NL" dirty="0" smtClean="0"/>
              <a:t>Doceren</a:t>
            </a:r>
          </a:p>
          <a:p>
            <a:pPr lvl="1"/>
            <a:r>
              <a:rPr lang="nl-NL" dirty="0" smtClean="0"/>
              <a:t>Zoekopdracht</a:t>
            </a:r>
          </a:p>
          <a:p>
            <a:pPr lvl="1"/>
            <a:r>
              <a:rPr lang="nl-NL" dirty="0" smtClean="0"/>
              <a:t>…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Internet der Dingen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01469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Zie aparte </a:t>
            </a:r>
            <a:r>
              <a:rPr lang="nl-NL" dirty="0" err="1" smtClean="0"/>
              <a:t>ppt</a:t>
            </a:r>
            <a:endParaRPr lang="nl-NL" dirty="0" smtClean="0"/>
          </a:p>
          <a:p>
            <a:r>
              <a:rPr lang="nl-NL" dirty="0"/>
              <a:t>Voor leerlingen: verschillende opties</a:t>
            </a:r>
          </a:p>
          <a:p>
            <a:pPr lvl="1"/>
            <a:r>
              <a:rPr lang="nl-NL" dirty="0"/>
              <a:t>Doceren</a:t>
            </a:r>
          </a:p>
          <a:p>
            <a:pPr lvl="1"/>
            <a:r>
              <a:rPr lang="nl-NL" dirty="0"/>
              <a:t>Zoekopdracht</a:t>
            </a:r>
          </a:p>
          <a:p>
            <a:pPr lvl="1"/>
            <a:r>
              <a:rPr lang="nl-NL" dirty="0"/>
              <a:t>…</a:t>
            </a:r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Sensoren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9717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ijdelijke aanduiding voor inhou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700064"/>
              </p:ext>
            </p:extLst>
          </p:nvPr>
        </p:nvGraphicFramePr>
        <p:xfrm>
          <a:off x="576263" y="1655763"/>
          <a:ext cx="1104106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531">
                  <a:extLst>
                    <a:ext uri="{9D8B030D-6E8A-4147-A177-3AD203B41FA5}">
                      <a16:colId xmlns:a16="http://schemas.microsoft.com/office/drawing/2014/main" val="3511284786"/>
                    </a:ext>
                  </a:extLst>
                </a:gridCol>
                <a:gridCol w="5520531">
                  <a:extLst>
                    <a:ext uri="{9D8B030D-6E8A-4147-A177-3AD203B41FA5}">
                      <a16:colId xmlns:a16="http://schemas.microsoft.com/office/drawing/2014/main" val="1704407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Moederborden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67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Omgevingssensor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4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Geluidssensor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85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Drukknopsensor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5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 smtClean="0"/>
                        <a:t>Vermogenmodule</a:t>
                      </a:r>
                      <a:endParaRPr lang="nl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59380"/>
                  </a:ext>
                </a:extLst>
              </a:tr>
            </a:tbl>
          </a:graphicData>
        </a:graphic>
      </p:graphicFrame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 rugzak</a:t>
            </a: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47E1B2D-45A8-45BA-815B-A3D04440A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50" t="23225" r="20250" b="29525"/>
          <a:stretch/>
        </p:blipFill>
        <p:spPr>
          <a:xfrm>
            <a:off x="576263" y="3599020"/>
            <a:ext cx="3945481" cy="261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61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Welkom en introductie project</a:t>
            </a:r>
          </a:p>
          <a:p>
            <a:r>
              <a:rPr lang="nl-NL" dirty="0" smtClean="0"/>
              <a:t>Overzicht project</a:t>
            </a:r>
          </a:p>
          <a:p>
            <a:pPr lvl="1"/>
            <a:r>
              <a:rPr lang="nl-NL" dirty="0" smtClean="0"/>
              <a:t>Materiaal</a:t>
            </a:r>
          </a:p>
          <a:p>
            <a:pPr lvl="1"/>
            <a:r>
              <a:rPr lang="nl-NL" dirty="0" smtClean="0"/>
              <a:t>Uitdaging</a:t>
            </a:r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r>
              <a:rPr lang="nl-NL" dirty="0" smtClean="0"/>
              <a:t>Internet der Dingen en sensoren</a:t>
            </a:r>
          </a:p>
          <a:p>
            <a:r>
              <a:rPr lang="nl-NL" b="1" dirty="0" smtClean="0"/>
              <a:t>Brainstorm</a:t>
            </a:r>
          </a:p>
          <a:p>
            <a:r>
              <a:rPr lang="nl-NL" dirty="0" smtClean="0"/>
              <a:t>Hands-on: configuratie sensoren</a:t>
            </a:r>
          </a:p>
          <a:p>
            <a:r>
              <a:rPr lang="nl-NL" dirty="0" smtClean="0"/>
              <a:t>Hands-on: data-analyse</a:t>
            </a:r>
          </a:p>
          <a:p>
            <a:r>
              <a:rPr lang="nl-NL" dirty="0" smtClean="0"/>
              <a:t>Reflectie en afsluit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3859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smtClean="0"/>
              <a:t>Welkom en introductie project</a:t>
            </a:r>
          </a:p>
          <a:p>
            <a:r>
              <a:rPr lang="nl-NL" dirty="0" smtClean="0"/>
              <a:t>Overzicht project</a:t>
            </a:r>
          </a:p>
          <a:p>
            <a:pPr lvl="1"/>
            <a:r>
              <a:rPr lang="nl-NL" dirty="0" smtClean="0"/>
              <a:t>Uitdaging</a:t>
            </a:r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pPr lvl="1"/>
            <a:r>
              <a:rPr lang="nl-NL" dirty="0" smtClean="0"/>
              <a:t>Onderwijsleerdoelen</a:t>
            </a:r>
          </a:p>
          <a:p>
            <a:pPr lvl="1"/>
            <a:r>
              <a:rPr lang="nl-NL" dirty="0" smtClean="0"/>
              <a:t>Materiaal</a:t>
            </a:r>
          </a:p>
          <a:p>
            <a:r>
              <a:rPr lang="nl-NL" dirty="0" smtClean="0"/>
              <a:t>Internet der </a:t>
            </a:r>
            <a:r>
              <a:rPr lang="nl-NL" dirty="0"/>
              <a:t>Dingen en sensoren</a:t>
            </a:r>
            <a:endParaRPr lang="nl-NL" dirty="0" smtClean="0"/>
          </a:p>
          <a:p>
            <a:r>
              <a:rPr lang="nl-NL" dirty="0" smtClean="0"/>
              <a:t>Brainstorm</a:t>
            </a:r>
          </a:p>
          <a:p>
            <a:r>
              <a:rPr lang="nl-NL" dirty="0" smtClean="0"/>
              <a:t>Hands-on: configuratie sensoren</a:t>
            </a:r>
          </a:p>
          <a:p>
            <a:r>
              <a:rPr lang="nl-NL" dirty="0" smtClean="0"/>
              <a:t>Hands-on: data-analyse</a:t>
            </a:r>
          </a:p>
          <a:p>
            <a:r>
              <a:rPr lang="nl-NL" dirty="0" smtClean="0"/>
              <a:t>Reflectie en afsluit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675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Gegeven </a:t>
            </a:r>
            <a:r>
              <a:rPr lang="nl-NL" dirty="0" smtClean="0"/>
              <a:t>de randvoorwaarden: welke probleemstelling wil je graag onderzoeken?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Brainstorm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85690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Welkom en introductie project</a:t>
            </a:r>
          </a:p>
          <a:p>
            <a:r>
              <a:rPr lang="nl-NL" dirty="0" smtClean="0"/>
              <a:t>Overzicht project</a:t>
            </a:r>
          </a:p>
          <a:p>
            <a:pPr lvl="1"/>
            <a:r>
              <a:rPr lang="nl-NL" dirty="0" smtClean="0"/>
              <a:t>Materiaal</a:t>
            </a:r>
          </a:p>
          <a:p>
            <a:pPr lvl="1"/>
            <a:r>
              <a:rPr lang="nl-NL" dirty="0" smtClean="0"/>
              <a:t>Uitdaging</a:t>
            </a:r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r>
              <a:rPr lang="nl-NL" dirty="0" smtClean="0"/>
              <a:t>Internet der </a:t>
            </a:r>
            <a:r>
              <a:rPr lang="nl-NL" dirty="0"/>
              <a:t>Dingen en sensoren</a:t>
            </a:r>
            <a:endParaRPr lang="nl-NL" dirty="0" smtClean="0"/>
          </a:p>
          <a:p>
            <a:r>
              <a:rPr lang="nl-NL" dirty="0" smtClean="0"/>
              <a:t>Brainstorm</a:t>
            </a:r>
          </a:p>
          <a:p>
            <a:r>
              <a:rPr lang="nl-NL" b="1" dirty="0" smtClean="0"/>
              <a:t>Hands-on: configuratie sensoren</a:t>
            </a:r>
          </a:p>
          <a:p>
            <a:r>
              <a:rPr lang="nl-NL" dirty="0" smtClean="0"/>
              <a:t>Hands-on: data-analyse</a:t>
            </a:r>
          </a:p>
          <a:p>
            <a:r>
              <a:rPr lang="nl-NL" dirty="0" smtClean="0"/>
              <a:t>Reflectie en afsluit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21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5522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Welke sensoren</a:t>
            </a:r>
          </a:p>
          <a:p>
            <a:r>
              <a:rPr lang="nl-NL" dirty="0" smtClean="0"/>
              <a:t>Waar installeren</a:t>
            </a:r>
          </a:p>
          <a:p>
            <a:r>
              <a:rPr lang="nl-NL" dirty="0" smtClean="0"/>
              <a:t>Hoe configureren</a:t>
            </a:r>
          </a:p>
          <a:p>
            <a:r>
              <a:rPr lang="nl-NL" dirty="0" smtClean="0"/>
              <a:t>Installatie gateway: uitleg komt op handleiding voor leerkrachten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22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Onderzoeksopzet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2216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Welkom en introductie project</a:t>
            </a:r>
          </a:p>
          <a:p>
            <a:r>
              <a:rPr lang="nl-NL" dirty="0" smtClean="0"/>
              <a:t>Overzicht project</a:t>
            </a:r>
          </a:p>
          <a:p>
            <a:pPr lvl="1"/>
            <a:r>
              <a:rPr lang="nl-NL" dirty="0" smtClean="0"/>
              <a:t>Materiaal</a:t>
            </a:r>
          </a:p>
          <a:p>
            <a:pPr lvl="1"/>
            <a:r>
              <a:rPr lang="nl-NL" dirty="0" smtClean="0"/>
              <a:t>Uitdaging</a:t>
            </a:r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r>
              <a:rPr lang="nl-NL" dirty="0" smtClean="0"/>
              <a:t>Internet der </a:t>
            </a:r>
            <a:r>
              <a:rPr lang="nl-NL" dirty="0"/>
              <a:t>Dingen en sensoren</a:t>
            </a:r>
            <a:endParaRPr lang="nl-NL" dirty="0" smtClean="0"/>
          </a:p>
          <a:p>
            <a:r>
              <a:rPr lang="nl-NL" dirty="0" smtClean="0"/>
              <a:t>Brainstorm</a:t>
            </a:r>
          </a:p>
          <a:p>
            <a:r>
              <a:rPr lang="nl-NL" dirty="0" smtClean="0"/>
              <a:t>Hands-on: configuratie sensoren</a:t>
            </a:r>
          </a:p>
          <a:p>
            <a:r>
              <a:rPr lang="nl-NL" b="1" dirty="0" smtClean="0"/>
              <a:t>Hands-on: data-analyse</a:t>
            </a:r>
          </a:p>
          <a:p>
            <a:r>
              <a:rPr lang="nl-NL" dirty="0" smtClean="0"/>
              <a:t>Reflectie en afsluit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23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49488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24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4578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Welkom en introductie project</a:t>
            </a:r>
          </a:p>
          <a:p>
            <a:r>
              <a:rPr lang="nl-NL" dirty="0" smtClean="0"/>
              <a:t>Overzicht project</a:t>
            </a:r>
          </a:p>
          <a:p>
            <a:pPr lvl="1"/>
            <a:r>
              <a:rPr lang="nl-NL" dirty="0" smtClean="0"/>
              <a:t>Materiaal</a:t>
            </a:r>
          </a:p>
          <a:p>
            <a:pPr lvl="1"/>
            <a:r>
              <a:rPr lang="nl-NL" dirty="0" smtClean="0"/>
              <a:t>Uitdaging</a:t>
            </a:r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r>
              <a:rPr lang="nl-NL" dirty="0" smtClean="0"/>
              <a:t>Internet der </a:t>
            </a:r>
            <a:r>
              <a:rPr lang="nl-NL" dirty="0"/>
              <a:t>Dingen en sensoren</a:t>
            </a:r>
            <a:endParaRPr lang="nl-NL" dirty="0" smtClean="0"/>
          </a:p>
          <a:p>
            <a:r>
              <a:rPr lang="nl-NL" dirty="0" smtClean="0"/>
              <a:t>Brainstorm</a:t>
            </a:r>
          </a:p>
          <a:p>
            <a:r>
              <a:rPr lang="nl-NL" dirty="0" smtClean="0"/>
              <a:t>Hands-on: configuratie sensoren</a:t>
            </a:r>
          </a:p>
          <a:p>
            <a:r>
              <a:rPr lang="nl-NL" dirty="0" smtClean="0"/>
              <a:t>Hands-on: data-analyse</a:t>
            </a:r>
          </a:p>
          <a:p>
            <a:r>
              <a:rPr lang="nl-NL" b="1" dirty="0" smtClean="0"/>
              <a:t>Reflectie en afsluit</a:t>
            </a:r>
            <a:endParaRPr lang="nl-BE" b="1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25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56854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Concept map</a:t>
            </a:r>
            <a:endParaRPr lang="nl-NL" dirty="0"/>
          </a:p>
          <a:p>
            <a:r>
              <a:rPr lang="nl-NL" dirty="0" smtClean="0"/>
              <a:t>Bedenkingen/bemerkingen?</a:t>
            </a:r>
          </a:p>
          <a:p>
            <a:r>
              <a:rPr lang="nl-NL" smtClean="0"/>
              <a:t>Nog noden/vragen?</a:t>
            </a:r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26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Reflectie en afsluit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329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b="1" dirty="0" smtClean="0"/>
              <a:t>Welkom en introductie project</a:t>
            </a:r>
          </a:p>
          <a:p>
            <a:r>
              <a:rPr lang="nl-NL" dirty="0" smtClean="0"/>
              <a:t>Overzicht project</a:t>
            </a:r>
          </a:p>
          <a:p>
            <a:pPr lvl="1"/>
            <a:r>
              <a:rPr lang="nl-NL" dirty="0" smtClean="0"/>
              <a:t>Uitdaging</a:t>
            </a:r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pPr lvl="1"/>
            <a:r>
              <a:rPr lang="nl-NL" dirty="0" smtClean="0"/>
              <a:t>Onderwijsleerdoelen</a:t>
            </a:r>
          </a:p>
          <a:p>
            <a:pPr lvl="1"/>
            <a:r>
              <a:rPr lang="nl-NL" dirty="0" smtClean="0"/>
              <a:t>Materiaal</a:t>
            </a:r>
          </a:p>
          <a:p>
            <a:r>
              <a:rPr lang="nl-NL" dirty="0" smtClean="0"/>
              <a:t>Internet der </a:t>
            </a:r>
            <a:r>
              <a:rPr lang="nl-NL" dirty="0"/>
              <a:t>Dingen en sensoren</a:t>
            </a:r>
            <a:endParaRPr lang="nl-NL" dirty="0" smtClean="0"/>
          </a:p>
          <a:p>
            <a:r>
              <a:rPr lang="nl-NL" dirty="0" smtClean="0"/>
              <a:t>Brainstorm</a:t>
            </a:r>
          </a:p>
          <a:p>
            <a:r>
              <a:rPr lang="nl-NL" dirty="0" smtClean="0"/>
              <a:t>Hands-on: configuratie sensoren</a:t>
            </a:r>
          </a:p>
          <a:p>
            <a:r>
              <a:rPr lang="nl-NL" dirty="0" smtClean="0"/>
              <a:t>Hands-on: data-analyse</a:t>
            </a:r>
          </a:p>
          <a:p>
            <a:r>
              <a:rPr lang="nl-NL" dirty="0" smtClean="0"/>
              <a:t>Reflectie en afsluit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2660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Ja, KU Leuven… ook in Gent!</a:t>
            </a:r>
          </a:p>
          <a:p>
            <a:r>
              <a:rPr lang="nl-NL" dirty="0" smtClean="0">
                <a:hlinkClick r:id="rId2"/>
              </a:rPr>
              <a:t>Kijk maar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Welkom op KU Leuven Technologiecampus Gent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826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Wij?</a:t>
            </a:r>
          </a:p>
          <a:p>
            <a:pPr lvl="1"/>
            <a:r>
              <a:rPr lang="nl-NL" dirty="0" smtClean="0"/>
              <a:t>Vanuit de </a:t>
            </a:r>
            <a:r>
              <a:rPr lang="nl-NL" dirty="0" smtClean="0">
                <a:hlinkClick r:id="rId2"/>
              </a:rPr>
              <a:t>opleiding elektronica-ICT, industrieel </a:t>
            </a:r>
            <a:r>
              <a:rPr lang="nl-NL" dirty="0" smtClean="0">
                <a:hlinkClick r:id="rId2"/>
              </a:rPr>
              <a:t>ingenieur</a:t>
            </a:r>
            <a:endParaRPr lang="nl-NL" dirty="0" smtClean="0"/>
          </a:p>
          <a:p>
            <a:r>
              <a:rPr lang="nl-NL" dirty="0" smtClean="0"/>
              <a:t>Jullie?</a:t>
            </a:r>
          </a:p>
          <a:p>
            <a:pPr lvl="1"/>
            <a:r>
              <a:rPr lang="nl-NL" dirty="0" smtClean="0"/>
              <a:t>Achtergrond, klas, verwachtingen?</a:t>
            </a:r>
            <a:endParaRPr lang="nl-NL" dirty="0" smtClean="0"/>
          </a:p>
          <a:p>
            <a:r>
              <a:rPr lang="nl-NL" dirty="0" err="1" smtClean="0"/>
              <a:t>IoT</a:t>
            </a:r>
            <a:r>
              <a:rPr lang="nl-NL" dirty="0" smtClean="0"/>
              <a:t>?</a:t>
            </a:r>
          </a:p>
          <a:p>
            <a:pPr lvl="1"/>
            <a:r>
              <a:rPr lang="nl-NL" dirty="0" smtClean="0"/>
              <a:t>Internet</a:t>
            </a:r>
          </a:p>
          <a:p>
            <a:pPr lvl="1"/>
            <a:r>
              <a:rPr lang="nl-NL" dirty="0" smtClean="0"/>
              <a:t>Internet der Dingen</a:t>
            </a:r>
          </a:p>
          <a:p>
            <a:r>
              <a:rPr lang="nl-NL" dirty="0" smtClean="0"/>
              <a:t>Een educatief project</a:t>
            </a:r>
          </a:p>
          <a:p>
            <a:pPr lvl="1"/>
            <a:r>
              <a:rPr lang="nl-NL" dirty="0" smtClean="0"/>
              <a:t>Een STEM project, in lijn met de </a:t>
            </a:r>
            <a:r>
              <a:rPr lang="nl-NL" dirty="0" err="1" smtClean="0"/>
              <a:t>iSTEM</a:t>
            </a:r>
            <a:r>
              <a:rPr lang="nl-NL" dirty="0" smtClean="0"/>
              <a:t>-principes</a:t>
            </a:r>
          </a:p>
          <a:p>
            <a:pPr lvl="1"/>
            <a:r>
              <a:rPr lang="nl-NL" dirty="0" smtClean="0"/>
              <a:t>Een project dat inzet op </a:t>
            </a:r>
            <a:r>
              <a:rPr lang="nl-NL" dirty="0" err="1" smtClean="0"/>
              <a:t>onderzoekscompetenties</a:t>
            </a:r>
            <a:endParaRPr lang="nl-NL" dirty="0" smtClean="0"/>
          </a:p>
          <a:p>
            <a:pPr lvl="1"/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Wij presenteren een educatief </a:t>
            </a:r>
            <a:r>
              <a:rPr lang="nl-NL" dirty="0" err="1" smtClean="0"/>
              <a:t>IoT</a:t>
            </a:r>
            <a:r>
              <a:rPr lang="nl-NL" dirty="0" smtClean="0"/>
              <a:t> project…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025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Doelstellingen:</a:t>
            </a:r>
          </a:p>
          <a:p>
            <a:pPr lvl="1"/>
            <a:r>
              <a:rPr lang="nl-BE" dirty="0"/>
              <a:t>Het wegnemen van barrières voor leerlingen </a:t>
            </a:r>
            <a:r>
              <a:rPr lang="nl-BE" dirty="0" smtClean="0"/>
              <a:t>die minder technologie-</a:t>
            </a:r>
            <a:r>
              <a:rPr lang="nl-BE" dirty="0" err="1" smtClean="0"/>
              <a:t>minded</a:t>
            </a:r>
            <a:r>
              <a:rPr lang="nl-BE" dirty="0" smtClean="0"/>
              <a:t> zijn</a:t>
            </a:r>
            <a:endParaRPr lang="nl-BE" dirty="0"/>
          </a:p>
          <a:p>
            <a:pPr lvl="1"/>
            <a:r>
              <a:rPr lang="nl-BE" dirty="0" smtClean="0"/>
              <a:t>Aanhalen van </a:t>
            </a:r>
            <a:r>
              <a:rPr lang="nl-BE" dirty="0"/>
              <a:t>toepassingsdomeinen van </a:t>
            </a:r>
            <a:r>
              <a:rPr lang="nl-BE" dirty="0" err="1"/>
              <a:t>IoT</a:t>
            </a:r>
            <a:r>
              <a:rPr lang="nl-BE" dirty="0"/>
              <a:t> die ook buiten de state-of-</a:t>
            </a:r>
            <a:r>
              <a:rPr lang="nl-BE" dirty="0" err="1"/>
              <a:t>the</a:t>
            </a:r>
            <a:r>
              <a:rPr lang="nl-BE" dirty="0"/>
              <a:t>-art technologische </a:t>
            </a:r>
            <a:r>
              <a:rPr lang="nl-BE" dirty="0" err="1" smtClean="0"/>
              <a:t>settings</a:t>
            </a:r>
            <a:endParaRPr lang="nl-BE" dirty="0"/>
          </a:p>
          <a:p>
            <a:r>
              <a:rPr lang="nl-NL" dirty="0" smtClean="0"/>
              <a:t>Kern-project met mogelijkheid dieper in te gaan op </a:t>
            </a:r>
          </a:p>
          <a:p>
            <a:pPr lvl="1"/>
            <a:r>
              <a:rPr lang="nl-NL" dirty="0" smtClean="0"/>
              <a:t>Draadloze </a:t>
            </a:r>
            <a:r>
              <a:rPr lang="nl-NL" dirty="0" err="1" smtClean="0"/>
              <a:t>communicatie-technologie</a:t>
            </a:r>
            <a:endParaRPr lang="nl-NL" dirty="0" smtClean="0"/>
          </a:p>
          <a:p>
            <a:pPr lvl="1"/>
            <a:r>
              <a:rPr lang="nl-NL" dirty="0" err="1" smtClean="0"/>
              <a:t>Sensor-technologie</a:t>
            </a:r>
            <a:endParaRPr lang="nl-NL" dirty="0" smtClean="0"/>
          </a:p>
          <a:p>
            <a:pPr lvl="1"/>
            <a:r>
              <a:rPr lang="nl-NL" dirty="0" smtClean="0"/>
              <a:t>Data-analyse/statistiek, al dan niet </a:t>
            </a:r>
            <a:r>
              <a:rPr lang="nl-NL" dirty="0" err="1" smtClean="0"/>
              <a:t>a.d.h.v</a:t>
            </a:r>
            <a:r>
              <a:rPr lang="nl-NL" dirty="0" smtClean="0"/>
              <a:t> programmeren (Python)</a:t>
            </a:r>
          </a:p>
          <a:p>
            <a:pPr lvl="1"/>
            <a:endParaRPr lang="nl-BE" dirty="0"/>
          </a:p>
          <a:p>
            <a:pPr lvl="1"/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Een STEM-project dat inzet op </a:t>
            </a:r>
            <a:r>
              <a:rPr lang="nl-NL" dirty="0" err="1" smtClean="0"/>
              <a:t>onderzoekscompetenties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7738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dirty="0" smtClean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Een STEM-project dat inzet op </a:t>
            </a:r>
            <a:r>
              <a:rPr lang="nl-NL" dirty="0" err="1"/>
              <a:t>onderzoekscompetenties</a:t>
            </a:r>
            <a:endParaRPr lang="nl-BE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52152"/>
              </p:ext>
            </p:extLst>
          </p:nvPr>
        </p:nvGraphicFramePr>
        <p:xfrm>
          <a:off x="1857432" y="2049703"/>
          <a:ext cx="81280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631710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14788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STEM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Onderzoekscompetenties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823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Probleemgecentreerd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Formuleren</a:t>
                      </a:r>
                      <a:r>
                        <a:rPr lang="nl-NL" baseline="0" dirty="0" smtClean="0"/>
                        <a:t> onderzoeksvraag en hypothese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8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Geïntegreerd over verschillende STEM-disciplines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Uitwerken</a:t>
                      </a:r>
                      <a:r>
                        <a:rPr lang="nl-NL" baseline="0" dirty="0" smtClean="0"/>
                        <a:t> onderzoeksopzet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19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Onderzoekend/ontwerpend leren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Analyse van</a:t>
                      </a:r>
                      <a:r>
                        <a:rPr lang="nl-NL" baseline="0" dirty="0" smtClean="0"/>
                        <a:t> data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63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 smtClean="0"/>
                        <a:t>Coöperatief</a:t>
                      </a:r>
                      <a:r>
                        <a:rPr lang="nl-NL" i="1" baseline="0" dirty="0" smtClean="0"/>
                        <a:t> leren</a:t>
                      </a:r>
                      <a:endParaRPr lang="nl-B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Synthetiseren</a:t>
                      </a:r>
                      <a:r>
                        <a:rPr lang="nl-NL" baseline="0" dirty="0" smtClean="0"/>
                        <a:t> van bevindingen en reflecteren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8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 smtClean="0"/>
                        <a:t>(Gebaseerd op (vak)didactisch</a:t>
                      </a:r>
                      <a:r>
                        <a:rPr lang="nl-NL" i="1" baseline="0" dirty="0" smtClean="0"/>
                        <a:t> onderzoek)</a:t>
                      </a:r>
                      <a:endParaRPr lang="nl-B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122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30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Welkom en introductie project</a:t>
            </a:r>
          </a:p>
          <a:p>
            <a:r>
              <a:rPr lang="nl-NL" b="1" dirty="0" smtClean="0"/>
              <a:t>Overzicht project</a:t>
            </a:r>
          </a:p>
          <a:p>
            <a:pPr lvl="1"/>
            <a:r>
              <a:rPr lang="nl-NL" dirty="0" smtClean="0"/>
              <a:t>Materiaal</a:t>
            </a:r>
          </a:p>
          <a:p>
            <a:pPr lvl="1"/>
            <a:r>
              <a:rPr lang="nl-NL" dirty="0" smtClean="0"/>
              <a:t>Uitdaging</a:t>
            </a:r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r>
              <a:rPr lang="nl-NL" dirty="0" smtClean="0"/>
              <a:t>Internet der </a:t>
            </a:r>
            <a:r>
              <a:rPr lang="nl-NL" dirty="0"/>
              <a:t>Dingen en sensoren</a:t>
            </a:r>
            <a:endParaRPr lang="nl-NL" dirty="0" smtClean="0"/>
          </a:p>
          <a:p>
            <a:r>
              <a:rPr lang="nl-NL" dirty="0" smtClean="0"/>
              <a:t>Brainstorm</a:t>
            </a:r>
          </a:p>
          <a:p>
            <a:r>
              <a:rPr lang="nl-NL" dirty="0" smtClean="0"/>
              <a:t>Hands-on: configuratie sensoren</a:t>
            </a:r>
          </a:p>
          <a:p>
            <a:r>
              <a:rPr lang="nl-NL" dirty="0" smtClean="0"/>
              <a:t>Hands-on: data-analyse</a:t>
            </a:r>
          </a:p>
          <a:p>
            <a:r>
              <a:rPr lang="nl-NL" dirty="0" smtClean="0"/>
              <a:t>Reflectie en afsluit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8927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ijdelijke aanduiding voor inhoud 5"/>
          <p:cNvGraphicFramePr>
            <a:graphicFrameLocks noGrp="1"/>
          </p:cNvGraphicFramePr>
          <p:nvPr>
            <p:ph idx="1"/>
          </p:nvPr>
        </p:nvGraphicFramePr>
        <p:xfrm>
          <a:off x="576263" y="1655763"/>
          <a:ext cx="1104106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531">
                  <a:extLst>
                    <a:ext uri="{9D8B030D-6E8A-4147-A177-3AD203B41FA5}">
                      <a16:colId xmlns:a16="http://schemas.microsoft.com/office/drawing/2014/main" val="3511284786"/>
                    </a:ext>
                  </a:extLst>
                </a:gridCol>
                <a:gridCol w="5520531">
                  <a:extLst>
                    <a:ext uri="{9D8B030D-6E8A-4147-A177-3AD203B41FA5}">
                      <a16:colId xmlns:a16="http://schemas.microsoft.com/office/drawing/2014/main" val="1704407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Moederborden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67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Omgevingssensor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4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Geluidssensor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85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Drukknopsensor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5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 smtClean="0"/>
                        <a:t>Vermogenmodule</a:t>
                      </a:r>
                      <a:endParaRPr lang="nl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59380"/>
                  </a:ext>
                </a:extLst>
              </a:tr>
            </a:tbl>
          </a:graphicData>
        </a:graphic>
      </p:graphicFrame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 rugzak</a:t>
            </a: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47E1B2D-45A8-45BA-815B-A3D04440A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50" t="23225" r="20250" b="29525"/>
          <a:stretch/>
        </p:blipFill>
        <p:spPr>
          <a:xfrm>
            <a:off x="576263" y="3599020"/>
            <a:ext cx="3945481" cy="261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7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686</Words>
  <Application>Microsoft Office PowerPoint</Application>
  <PresentationFormat>Breedbeeld</PresentationFormat>
  <Paragraphs>231</Paragraphs>
  <Slides>26</Slides>
  <Notes>0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26</vt:i4>
      </vt:variant>
    </vt:vector>
  </HeadingPairs>
  <TitlesOfParts>
    <vt:vector size="30" baseType="lpstr">
      <vt:lpstr>Arial</vt:lpstr>
      <vt:lpstr>Calibri</vt:lpstr>
      <vt:lpstr>KU Leuven</vt:lpstr>
      <vt:lpstr>KU Leuven Sedes</vt:lpstr>
      <vt:lpstr>Bijscholingsmoment  IoT with a soft touch</vt:lpstr>
      <vt:lpstr>Overzicht bijscholing</vt:lpstr>
      <vt:lpstr>Overzicht bijscholing</vt:lpstr>
      <vt:lpstr>Welkom op KU Leuven Technologiecampus Gent</vt:lpstr>
      <vt:lpstr>Wij presenteren een educatief IoT project…</vt:lpstr>
      <vt:lpstr>Een STEM-project dat inzet op onderzoekscompetenties</vt:lpstr>
      <vt:lpstr>Een STEM-project dat inzet op onderzoekscompetenties</vt:lpstr>
      <vt:lpstr>Overzicht bijscholing</vt:lpstr>
      <vt:lpstr>Inhoud rugzak</vt:lpstr>
      <vt:lpstr>IoT?</vt:lpstr>
      <vt:lpstr>IoT</vt:lpstr>
      <vt:lpstr>Materiaal voor leerkrachten en leerlingen</vt:lpstr>
      <vt:lpstr>Uitdaging</vt:lpstr>
      <vt:lpstr>Subproblemen</vt:lpstr>
      <vt:lpstr>Overzicht bijscholing</vt:lpstr>
      <vt:lpstr>Internet der Dingen</vt:lpstr>
      <vt:lpstr>Sensoren</vt:lpstr>
      <vt:lpstr>Inhoud rugzak</vt:lpstr>
      <vt:lpstr>Overzicht bijscholing</vt:lpstr>
      <vt:lpstr>Brainstorm</vt:lpstr>
      <vt:lpstr>Overzicht bijscholing</vt:lpstr>
      <vt:lpstr>Onderzoeksopzet</vt:lpstr>
      <vt:lpstr>Overzicht bijscholing</vt:lpstr>
      <vt:lpstr>PowerPoint-presentatie</vt:lpstr>
      <vt:lpstr>Overzicht bijscholing</vt:lpstr>
      <vt:lpstr>Reflectie en afsluit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2021-09-28T09:30:21Z</dcterms:modified>
</cp:coreProperties>
</file>