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Lato"/>
      <p:regular r:id="rId46"/>
      <p:bold r:id="rId47"/>
      <p:italic r:id="rId48"/>
      <p:boldItalic r:id="rId49"/>
    </p:embeddedFont>
    <p:embeddedFont>
      <p:font typeface="Average"/>
      <p:regular r:id="rId50"/>
    </p:embeddedFont>
    <p:embeddedFont>
      <p:font typeface="Oswald"/>
      <p:regular r:id="rId51"/>
      <p:bold r:id="rId52"/>
    </p:embeddedFont>
    <p:embeddedFont>
      <p:font typeface="DM Serif Display"/>
      <p:regular r:id="rId53"/>
      <p: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65C3C-2454-49BF-810C-7D260DE4326F}">
  <a:tblStyle styleId="{7E665C3C-2454-49BF-810C-7D260DE432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regular.fntdata"/><Relationship Id="rId50" Type="http://schemas.openxmlformats.org/officeDocument/2006/relationships/font" Target="fonts/Average-regular.fntdata"/><Relationship Id="rId53" Type="http://schemas.openxmlformats.org/officeDocument/2006/relationships/font" Target="fonts/DMSerifDisplay-regular.fntdata"/><Relationship Id="rId52"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DMSerifDisplay-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0b0d4824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0b0d4824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0b0d4824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0b0d4824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0b0d48249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0b0d48249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0b0d48249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0b0d4824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0b0d48249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0b0d48249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0b0d48249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0b0d48249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0b0d48249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0b0d48249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0b0d48249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0b0d48249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07e6c8d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07e6c8d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ff9a9a71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ff9a9a71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700">
                <a:solidFill>
                  <a:srgbClr val="595959"/>
                </a:solidFill>
              </a:rPr>
              <a:t>Il 57% degli utenti a cui non è piaciuta l’app si lamenta della pessima UX: pubblicità invasiva, acquisti bloccanti per l’uso dell’app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07e6c8d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07e6c8d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ff9a9a71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ff9a9a71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700">
                <a:solidFill>
                  <a:srgbClr val="595959"/>
                </a:solidFill>
              </a:rPr>
              <a:t>Il 57% degli utenti a cui non è piaciuta l’app si lamenta della pessima UX: pubblicità invasiva, acquisti bloccanti per l’uso dell’app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ff9a9a71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ff9a9a71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700">
                <a:solidFill>
                  <a:srgbClr val="595959"/>
                </a:solidFill>
              </a:rPr>
              <a:t>Il 57% degli utenti a cui non è piaciuta l’app si lamenta della pessima UX: pubblicità invasiva, acquisti bloccanti per l’uso dell’app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ff9a9a71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ff9a9a71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600">
                <a:solidFill>
                  <a:srgbClr val="595959"/>
                </a:solidFill>
              </a:rPr>
              <a:t>Il 22% degli utenti a cui non è piaciuta l’app ha avuto problemi di sincronizzazione accounts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eefe6a1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eefe6a1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ff9a9a71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ff9a9a71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ff9a9a71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ff9a9a71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595959"/>
              </a:buClr>
              <a:buSzPts val="1600"/>
              <a:buChar char="●"/>
            </a:pPr>
            <a:r>
              <a:rPr lang="it" sz="1600">
                <a:solidFill>
                  <a:srgbClr val="595959"/>
                </a:solidFill>
              </a:rPr>
              <a:t>Il 38% degli utenti a cui non è piaciuta l’app si lamenta di problemi di compatibilità/update/versioning</a:t>
            </a:r>
            <a:br>
              <a:rPr lang="it" sz="1600">
                <a:solidFill>
                  <a:srgbClr val="595959"/>
                </a:solidFill>
              </a:rPr>
            </a:b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ff9a9a71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ff9a9a71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595959"/>
              </a:buClr>
              <a:buSzPts val="1600"/>
              <a:buChar char="●"/>
            </a:pPr>
            <a:r>
              <a:rPr lang="it" sz="1600">
                <a:solidFill>
                  <a:srgbClr val="595959"/>
                </a:solidFill>
              </a:rPr>
              <a:t>Il 27% degli utenti a cui non è piaciuta l’app si lamenta dell’ UI poco intuitiva e del fatto che l’app non sia responsive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07e6c8d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07e6c8d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ff9a9a7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ff9a9a7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it" sz="1300">
                <a:solidFill>
                  <a:srgbClr val="980000"/>
                </a:solidFill>
                <a:latin typeface="Lato"/>
                <a:ea typeface="Lato"/>
                <a:cs typeface="Lato"/>
                <a:sym typeface="Lato"/>
              </a:rPr>
              <a:t>Risolvendo i problemi di user experience/user interface  è possibile raggiungere (utenti, ecc)</a:t>
            </a:r>
            <a:endParaRPr b="1" sz="1300">
              <a:solidFill>
                <a:srgbClr val="980000"/>
              </a:solidFill>
              <a:latin typeface="Lato"/>
              <a:ea typeface="Lato"/>
              <a:cs typeface="Lato"/>
              <a:sym typeface="La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ff9a9a7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ff9a9a7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it" sz="1300">
                <a:solidFill>
                  <a:srgbClr val="980000"/>
                </a:solidFill>
                <a:latin typeface="Lato"/>
                <a:ea typeface="Lato"/>
                <a:cs typeface="Lato"/>
                <a:sym typeface="Lato"/>
              </a:rPr>
              <a:t>Risolvendo i problemi di user experience/user interface  è possibile raggiungere (utenti, ecc)</a:t>
            </a:r>
            <a:endParaRPr b="1" sz="1300">
              <a:solidFill>
                <a:srgbClr val="980000"/>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efe6a1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efe6a1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Utilizzo di informazioni strutturate e non strutturate per fornire un vantaggio informativo per quanto riguarda le decisioni di investimento. Fornire dei dati aggregati al fine di valutare in maniera più accurata il posizionamento di un’app, ad esempio identificando per ciascuna categoria:</a:t>
            </a:r>
            <a:endParaRPr/>
          </a:p>
          <a:p>
            <a:pPr indent="0" lvl="0" marL="0" rtl="0" algn="l">
              <a:spcBef>
                <a:spcPts val="0"/>
              </a:spcBef>
              <a:spcAft>
                <a:spcPts val="0"/>
              </a:spcAft>
              <a:buClr>
                <a:schemeClr val="dk1"/>
              </a:buClr>
              <a:buSzPts val="1100"/>
              <a:buFont typeface="Arial"/>
              <a:buNone/>
            </a:pPr>
            <a:r>
              <a:rPr lang="it"/>
              <a:t>strategie di prezzo più adottate</a:t>
            </a:r>
            <a:endParaRPr/>
          </a:p>
          <a:p>
            <a:pPr indent="0" lvl="0" marL="0" rtl="0" algn="l">
              <a:spcBef>
                <a:spcPts val="0"/>
              </a:spcBef>
              <a:spcAft>
                <a:spcPts val="0"/>
              </a:spcAft>
              <a:buClr>
                <a:schemeClr val="dk1"/>
              </a:buClr>
              <a:buSzPts val="1100"/>
              <a:buFont typeface="Arial"/>
              <a:buNone/>
            </a:pPr>
            <a:r>
              <a:rPr lang="it"/>
              <a:t>la concentrazione di eventuali competitors (‘altri sviluppatori’)</a:t>
            </a:r>
            <a:endParaRPr/>
          </a:p>
          <a:p>
            <a:pPr indent="0" lvl="0" marL="0" rtl="0" algn="l">
              <a:spcBef>
                <a:spcPts val="0"/>
              </a:spcBef>
              <a:spcAft>
                <a:spcPts val="0"/>
              </a:spcAft>
              <a:buClr>
                <a:schemeClr val="dk1"/>
              </a:buClr>
              <a:buSzPts val="1100"/>
              <a:buFont typeface="Arial"/>
              <a:buNone/>
            </a:pPr>
            <a:r>
              <a:rPr lang="it"/>
              <a:t>longevità media delle app</a:t>
            </a:r>
            <a:endParaRPr/>
          </a:p>
          <a:p>
            <a:pPr indent="0" lvl="0" marL="0" rtl="0" algn="l">
              <a:spcBef>
                <a:spcPts val="0"/>
              </a:spcBef>
              <a:spcAft>
                <a:spcPts val="0"/>
              </a:spcAft>
              <a:buNone/>
            </a:pPr>
            <a:r>
              <a:rPr lang="it"/>
              <a:t>i principali punti deboli evidenziati dagli utenti nelle recensioni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ff9a9a71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ff9a9a71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it" sz="1300">
                <a:solidFill>
                  <a:srgbClr val="980000"/>
                </a:solidFill>
                <a:latin typeface="Lato"/>
                <a:ea typeface="Lato"/>
                <a:cs typeface="Lato"/>
                <a:sym typeface="Lato"/>
              </a:rPr>
              <a:t>Risolvendo i problemi di user experience/user interface  è possibile raggiungere (utenti, ecc)</a:t>
            </a:r>
            <a:endParaRPr b="1" sz="1300">
              <a:solidFill>
                <a:srgbClr val="980000"/>
              </a:solidFill>
              <a:latin typeface="Lato"/>
              <a:ea typeface="Lato"/>
              <a:cs typeface="Lato"/>
              <a:sym typeface="La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ff9a9a7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ff9a9a7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it" sz="1300">
                <a:solidFill>
                  <a:srgbClr val="980000"/>
                </a:solidFill>
                <a:latin typeface="Lato"/>
                <a:ea typeface="Lato"/>
                <a:cs typeface="Lato"/>
                <a:sym typeface="Lato"/>
              </a:rPr>
              <a:t>P</a:t>
            </a:r>
            <a:r>
              <a:rPr b="1" lang="it" sz="1300">
                <a:solidFill>
                  <a:srgbClr val="980000"/>
                </a:solidFill>
                <a:latin typeface="Lato"/>
                <a:ea typeface="Lato"/>
                <a:cs typeface="Lato"/>
                <a:sym typeface="Lato"/>
              </a:rPr>
              <a:t>ossiamo fornire elenco app con un rating in base  quale app conviene focalizzarsi prima e un elenco delle problematiche in ordine di severità (quanti utenti impatta, ecc)  </a:t>
            </a:r>
            <a:endParaRPr b="1" sz="1300">
              <a:solidFill>
                <a:srgbClr val="980000"/>
              </a:solidFill>
              <a:latin typeface="Lato"/>
              <a:ea typeface="Lato"/>
              <a:cs typeface="Lato"/>
              <a:sym typeface="La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5dc26d5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5dc26d5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800">
                <a:solidFill>
                  <a:srgbClr val="595959"/>
                </a:solidFill>
              </a:rPr>
              <a:t>App target:</a:t>
            </a:r>
            <a:endParaRPr sz="1800">
              <a:solidFill>
                <a:srgbClr val="595959"/>
              </a:solidFill>
            </a:endParaRPr>
          </a:p>
          <a:p>
            <a:pPr indent="-298450" lvl="0" marL="457200" rtl="0" algn="l">
              <a:lnSpc>
                <a:spcPct val="115000"/>
              </a:lnSpc>
              <a:spcBef>
                <a:spcPts val="1600"/>
              </a:spcBef>
              <a:spcAft>
                <a:spcPts val="0"/>
              </a:spcAft>
              <a:buClr>
                <a:schemeClr val="dk1"/>
              </a:buClr>
              <a:buSzPts val="1100"/>
              <a:buChar char="●"/>
            </a:pPr>
            <a:r>
              <a:rPr lang="it" sz="1800">
                <a:solidFill>
                  <a:srgbClr val="595959"/>
                </a:solidFill>
              </a:rPr>
              <a:t>App a pagamento</a:t>
            </a:r>
            <a:endParaRPr sz="1800">
              <a:solidFill>
                <a:srgbClr val="595959"/>
              </a:solidFill>
            </a:endParaRPr>
          </a:p>
          <a:p>
            <a:pPr indent="-298450" lvl="0" marL="457200" rtl="0" algn="l">
              <a:lnSpc>
                <a:spcPct val="115000"/>
              </a:lnSpc>
              <a:spcBef>
                <a:spcPts val="0"/>
              </a:spcBef>
              <a:spcAft>
                <a:spcPts val="0"/>
              </a:spcAft>
              <a:buClr>
                <a:schemeClr val="dk1"/>
              </a:buClr>
              <a:buSzPts val="1100"/>
              <a:buChar char="●"/>
            </a:pPr>
            <a:r>
              <a:rPr lang="it" sz="1800">
                <a:solidFill>
                  <a:srgbClr val="595959"/>
                </a:solidFill>
              </a:rPr>
              <a:t>App che prevedono acquisti in app</a:t>
            </a:r>
            <a:endParaRPr sz="1800">
              <a:solidFill>
                <a:srgbClr val="595959"/>
              </a:solidFill>
            </a:endParaRPr>
          </a:p>
          <a:p>
            <a:pPr indent="-298450" lvl="0" marL="457200" rtl="0" algn="l">
              <a:lnSpc>
                <a:spcPct val="115000"/>
              </a:lnSpc>
              <a:spcBef>
                <a:spcPts val="0"/>
              </a:spcBef>
              <a:spcAft>
                <a:spcPts val="0"/>
              </a:spcAft>
              <a:buClr>
                <a:schemeClr val="dk1"/>
              </a:buClr>
              <a:buSzPts val="1100"/>
              <a:buChar char="●"/>
            </a:pPr>
            <a:r>
              <a:rPr lang="it" sz="1800">
                <a:solidFill>
                  <a:srgbClr val="595959"/>
                </a:solidFill>
              </a:rPr>
              <a:t>App a pagamento con acquisti in app</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it" sz="1800">
                <a:solidFill>
                  <a:srgbClr val="595959"/>
                </a:solidFill>
              </a:rPr>
              <a:t>→ 6581 app (38%) nel nostro campione sono potenzialmente target per il servizio offerto da PRICE4YOU.</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b04db483c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b04db483c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800">
                <a:solidFill>
                  <a:srgbClr val="595959"/>
                </a:solidFill>
              </a:rPr>
              <a:t>App target:</a:t>
            </a:r>
            <a:endParaRPr sz="1800">
              <a:solidFill>
                <a:srgbClr val="595959"/>
              </a:solidFill>
            </a:endParaRPr>
          </a:p>
          <a:p>
            <a:pPr indent="-298450" lvl="0" marL="457200" rtl="0" algn="l">
              <a:lnSpc>
                <a:spcPct val="115000"/>
              </a:lnSpc>
              <a:spcBef>
                <a:spcPts val="1600"/>
              </a:spcBef>
              <a:spcAft>
                <a:spcPts val="0"/>
              </a:spcAft>
              <a:buClr>
                <a:schemeClr val="dk1"/>
              </a:buClr>
              <a:buSzPts val="1100"/>
              <a:buChar char="●"/>
            </a:pPr>
            <a:r>
              <a:rPr lang="it" sz="1800">
                <a:solidFill>
                  <a:srgbClr val="595959"/>
                </a:solidFill>
              </a:rPr>
              <a:t>App a pagamento</a:t>
            </a:r>
            <a:endParaRPr sz="1800">
              <a:solidFill>
                <a:srgbClr val="595959"/>
              </a:solidFill>
            </a:endParaRPr>
          </a:p>
          <a:p>
            <a:pPr indent="-298450" lvl="0" marL="457200" rtl="0" algn="l">
              <a:lnSpc>
                <a:spcPct val="115000"/>
              </a:lnSpc>
              <a:spcBef>
                <a:spcPts val="0"/>
              </a:spcBef>
              <a:spcAft>
                <a:spcPts val="0"/>
              </a:spcAft>
              <a:buClr>
                <a:schemeClr val="dk1"/>
              </a:buClr>
              <a:buSzPts val="1100"/>
              <a:buChar char="●"/>
            </a:pPr>
            <a:r>
              <a:rPr lang="it" sz="1800">
                <a:solidFill>
                  <a:srgbClr val="595959"/>
                </a:solidFill>
              </a:rPr>
              <a:t>App che prevedono acquisti in app</a:t>
            </a:r>
            <a:endParaRPr sz="1800">
              <a:solidFill>
                <a:srgbClr val="595959"/>
              </a:solidFill>
            </a:endParaRPr>
          </a:p>
          <a:p>
            <a:pPr indent="-298450" lvl="0" marL="457200" rtl="0" algn="l">
              <a:lnSpc>
                <a:spcPct val="115000"/>
              </a:lnSpc>
              <a:spcBef>
                <a:spcPts val="0"/>
              </a:spcBef>
              <a:spcAft>
                <a:spcPts val="0"/>
              </a:spcAft>
              <a:buClr>
                <a:schemeClr val="dk1"/>
              </a:buClr>
              <a:buSzPts val="1100"/>
              <a:buChar char="●"/>
            </a:pPr>
            <a:r>
              <a:rPr lang="it" sz="1800">
                <a:solidFill>
                  <a:srgbClr val="595959"/>
                </a:solidFill>
              </a:rPr>
              <a:t>App a pagamento con acquisti in app</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it" sz="1800">
                <a:solidFill>
                  <a:srgbClr val="595959"/>
                </a:solidFill>
              </a:rPr>
              <a:t>→ 6581 app (38%) nel nostro campione sono potenzialmente target per il servizio offerto da PRICE4YOU.</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5dc26d5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5dc26d5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04db483c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04db483c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7e6c8d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7e6c8d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f9a9a71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f9a9a71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f9a9a71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f9a9a71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la maggior parte delle app sono gratis </a:t>
            </a:r>
            <a:endParaRPr sz="18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ff9a9a71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ff9a9a71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595959"/>
              </a:buClr>
              <a:buSzPts val="1800"/>
              <a:buChar char="●"/>
            </a:pPr>
            <a:r>
              <a:rPr lang="it" sz="1800">
                <a:solidFill>
                  <a:srgbClr val="595959"/>
                </a:solidFill>
              </a:rPr>
              <a:t> la maggior parte delle app gratis generano revenue con acquisti in app/modello freemium/pubblicità</a:t>
            </a:r>
            <a:endParaRPr sz="1800">
              <a:solidFill>
                <a:srgbClr val="595959"/>
              </a:solidFill>
            </a:endParaRPr>
          </a:p>
          <a:p>
            <a:pPr indent="-342900" lvl="0" marL="457200" rtl="0" algn="l">
              <a:lnSpc>
                <a:spcPct val="100000"/>
              </a:lnSpc>
              <a:spcBef>
                <a:spcPts val="0"/>
              </a:spcBef>
              <a:spcAft>
                <a:spcPts val="0"/>
              </a:spcAft>
              <a:buClr>
                <a:srgbClr val="595959"/>
              </a:buClr>
              <a:buSzPts val="1800"/>
              <a:buChar char="●"/>
            </a:pPr>
            <a:r>
              <a:rPr lang="it" sz="1800">
                <a:solidFill>
                  <a:srgbClr val="595959"/>
                </a:solidFill>
              </a:rPr>
              <a:t>affinché l’app generi revenue è necessario che sia installata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ff9a9a71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ff9a9a71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Char char="●"/>
            </a:pPr>
            <a:r>
              <a:rPr lang="it" sz="1800">
                <a:solidFill>
                  <a:srgbClr val="595959"/>
                </a:solidFill>
              </a:rPr>
              <a:t>molti downloads = più guadagno</a:t>
            </a:r>
            <a:endParaRPr sz="1800">
              <a:solidFill>
                <a:srgbClr val="595959"/>
              </a:solidFill>
            </a:endParaRPr>
          </a:p>
          <a:p>
            <a:pPr indent="-342900" lvl="0" marL="457200" rtl="0" algn="l">
              <a:spcBef>
                <a:spcPts val="0"/>
              </a:spcBef>
              <a:spcAft>
                <a:spcPts val="0"/>
              </a:spcAft>
              <a:buClr>
                <a:srgbClr val="595959"/>
              </a:buClr>
              <a:buSzPts val="1800"/>
              <a:buChar char="●"/>
            </a:pPr>
            <a:r>
              <a:rPr lang="it" sz="1800">
                <a:solidFill>
                  <a:srgbClr val="595959"/>
                </a:solidFill>
              </a:rPr>
              <a:t>Ciò che influenza maggiormente il numero di downloads sono le reviews </a:t>
            </a:r>
            <a:endParaRPr sz="1800">
              <a:solidFill>
                <a:srgbClr val="595959"/>
              </a:solidFill>
            </a:endParaRPr>
          </a:p>
          <a:p>
            <a:pPr indent="-342900" lvl="0" marL="457200" rtl="0" algn="l">
              <a:spcBef>
                <a:spcPts val="0"/>
              </a:spcBef>
              <a:spcAft>
                <a:spcPts val="0"/>
              </a:spcAft>
              <a:buClr>
                <a:srgbClr val="595959"/>
              </a:buClr>
              <a:buSzPts val="1800"/>
              <a:buChar char="●"/>
            </a:pPr>
            <a:r>
              <a:rPr lang="it" sz="1800">
                <a:solidFill>
                  <a:srgbClr val="595959"/>
                </a:solidFill>
              </a:rPr>
              <a:t>fondamentale analizzare le reviews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b0d482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b0d482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hyperlink" Target="https://starwalk.space/" TargetMode="External"/><Relationship Id="rId5" Type="http://schemas.openxmlformats.org/officeDocument/2006/relationships/hyperlink" Target="https://starwalk.spac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starwalk.space/"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47322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Deep dive into the </a:t>
            </a:r>
            <a:endParaRPr/>
          </a:p>
          <a:p>
            <a:pPr indent="0" lvl="0" marL="0" rtl="0" algn="ctr">
              <a:spcBef>
                <a:spcPts val="0"/>
              </a:spcBef>
              <a:spcAft>
                <a:spcPts val="0"/>
              </a:spcAft>
              <a:buNone/>
            </a:pPr>
            <a:r>
              <a:rPr lang="it"/>
              <a:t>Google Play store</a:t>
            </a:r>
            <a:endParaRPr/>
          </a:p>
        </p:txBody>
      </p:sp>
      <p:sp>
        <p:nvSpPr>
          <p:cNvPr id="60" name="Google Shape;60;p13"/>
          <p:cNvSpPr txBox="1"/>
          <p:nvPr>
            <p:ph idx="1" type="subTitle"/>
          </p:nvPr>
        </p:nvSpPr>
        <p:spPr>
          <a:xfrm>
            <a:off x="746725" y="319642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solidFill>
                  <a:srgbClr val="FFFFFF"/>
                </a:solidFill>
              </a:rPr>
              <a:t>How to make good apps</a:t>
            </a:r>
            <a:endParaRPr>
              <a:solidFill>
                <a:srgbClr val="FFFFF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22"/>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167" name="Google Shape;167;p22"/>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168" name="Google Shape;168;p22"/>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latin typeface="Roboto"/>
                <a:ea typeface="Roboto"/>
                <a:cs typeface="Roboto"/>
                <a:sym typeface="Roboto"/>
              </a:rPr>
              <a:t>Topic modelling</a:t>
            </a:r>
            <a:r>
              <a:rPr lang="it">
                <a:solidFill>
                  <a:schemeClr val="dk1"/>
                </a:solidFill>
                <a:latin typeface="Roboto"/>
                <a:ea typeface="Roboto"/>
                <a:cs typeface="Roboto"/>
                <a:sym typeface="Roboto"/>
              </a:rPr>
              <a:t> - trova in maniera automatica gli argomenti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69" name="Google Shape;169;p22"/>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170" name="Google Shape;170;p22"/>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Sentiment analysis</a:t>
            </a:r>
            <a:r>
              <a:rPr lang="it">
                <a:solidFill>
                  <a:srgbClr val="999999"/>
                </a:solidFill>
                <a:latin typeface="Roboto"/>
                <a:ea typeface="Roboto"/>
                <a:cs typeface="Roboto"/>
                <a:sym typeface="Roboto"/>
              </a:rPr>
              <a:t> - trova la polarità di un testo (positivo/negativo)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cxnSp>
        <p:nvCxnSpPr>
          <p:cNvPr id="171" name="Google Shape;171;p22"/>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2"/>
          <p:cNvSpPr/>
          <p:nvPr/>
        </p:nvSpPr>
        <p:spPr>
          <a:xfrm>
            <a:off x="2853475" y="1853838"/>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latin typeface="Roboto"/>
                <a:ea typeface="Roboto"/>
                <a:cs typeface="Roboto"/>
                <a:sym typeface="Roboto"/>
              </a:rPr>
              <a:t>Topic modelling</a:t>
            </a:r>
            <a:r>
              <a:rPr lang="it">
                <a:solidFill>
                  <a:schemeClr val="dk1"/>
                </a:solidFill>
                <a:latin typeface="Roboto"/>
                <a:ea typeface="Roboto"/>
                <a:cs typeface="Roboto"/>
                <a:sym typeface="Roboto"/>
              </a:rPr>
              <a:t> - trova in maniera automatica gli argomenti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74" name="Google Shape;174;p22"/>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175" name="Google Shape;175;p22"/>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Sentiment analysis</a:t>
            </a:r>
            <a:r>
              <a:rPr lang="it">
                <a:solidFill>
                  <a:srgbClr val="999999"/>
                </a:solidFill>
                <a:latin typeface="Roboto"/>
                <a:ea typeface="Roboto"/>
                <a:cs typeface="Roboto"/>
                <a:sym typeface="Roboto"/>
              </a:rPr>
              <a:t> - trova la polarità di un testo (positivo/negativo)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cxnSp>
        <p:nvCxnSpPr>
          <p:cNvPr id="176" name="Google Shape;176;p22"/>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2"/>
          <p:cNvSpPr/>
          <p:nvPr/>
        </p:nvSpPr>
        <p:spPr>
          <a:xfrm>
            <a:off x="2853475" y="1853838"/>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2853475" y="1153013"/>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2"/>
          <p:cNvGrpSpPr/>
          <p:nvPr/>
        </p:nvGrpSpPr>
        <p:grpSpPr>
          <a:xfrm>
            <a:off x="3103615" y="282971"/>
            <a:ext cx="383461" cy="338694"/>
            <a:chOff x="-34776500" y="2631825"/>
            <a:chExt cx="291450" cy="291450"/>
          </a:xfrm>
        </p:grpSpPr>
        <p:sp>
          <p:nvSpPr>
            <p:cNvPr id="180" name="Google Shape;180;p22"/>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cxnSp>
        <p:nvCxnSpPr>
          <p:cNvPr id="187" name="Google Shape;187;p23"/>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188" name="Google Shape;188;p23"/>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189" name="Google Shape;189;p23"/>
          <p:cNvSpPr txBox="1"/>
          <p:nvPr/>
        </p:nvSpPr>
        <p:spPr>
          <a:xfrm>
            <a:off x="618550" y="2907150"/>
            <a:ext cx="78264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Roboto"/>
                <a:ea typeface="Roboto"/>
                <a:cs typeface="Roboto"/>
                <a:sym typeface="Roboto"/>
              </a:rPr>
              <a:t>Pubblicità dopo ogni partita? No, grazie Disinstallo subito. Inoltre non mi piacciono per nulla i giochi in cui c'è lo store per acquistare oggetti necessari al proseguimento. Ma di fatto diventano giochi in cui chi spende di più riesce a giocare meglio e a vincere</a:t>
            </a:r>
            <a:endParaRPr>
              <a:solidFill>
                <a:srgbClr val="FFFFFF"/>
              </a:solidFill>
              <a:latin typeface="Roboto"/>
              <a:ea typeface="Roboto"/>
              <a:cs typeface="Roboto"/>
              <a:sym typeface="Roboto"/>
            </a:endParaRPr>
          </a:p>
        </p:txBody>
      </p:sp>
      <p:sp>
        <p:nvSpPr>
          <p:cNvPr id="190" name="Google Shape;190;p23"/>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latin typeface="Roboto"/>
                <a:ea typeface="Roboto"/>
                <a:cs typeface="Roboto"/>
                <a:sym typeface="Roboto"/>
              </a:rPr>
              <a:t>Topic modelling</a:t>
            </a:r>
            <a:r>
              <a:rPr lang="it">
                <a:solidFill>
                  <a:schemeClr val="dk1"/>
                </a:solidFill>
                <a:latin typeface="Roboto"/>
                <a:ea typeface="Roboto"/>
                <a:cs typeface="Roboto"/>
                <a:sym typeface="Roboto"/>
              </a:rPr>
              <a:t> - trova in maniera automatica gli argomenti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91" name="Google Shape;191;p23"/>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192" name="Google Shape;192;p23"/>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Sentiment analysis</a:t>
            </a:r>
            <a:r>
              <a:rPr lang="it">
                <a:solidFill>
                  <a:srgbClr val="999999"/>
                </a:solidFill>
                <a:latin typeface="Roboto"/>
                <a:ea typeface="Roboto"/>
                <a:cs typeface="Roboto"/>
                <a:sym typeface="Roboto"/>
              </a:rPr>
              <a:t> - trova la polarità di un testo (positivo/negativo)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cxnSp>
        <p:nvCxnSpPr>
          <p:cNvPr id="193" name="Google Shape;193;p23"/>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23"/>
          <p:cNvSpPr/>
          <p:nvPr/>
        </p:nvSpPr>
        <p:spPr>
          <a:xfrm>
            <a:off x="2853475" y="1153013"/>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2853475" y="1853838"/>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3"/>
          <p:cNvGrpSpPr/>
          <p:nvPr/>
        </p:nvGrpSpPr>
        <p:grpSpPr>
          <a:xfrm>
            <a:off x="3103615" y="282971"/>
            <a:ext cx="383461" cy="338694"/>
            <a:chOff x="-34776500" y="2631825"/>
            <a:chExt cx="291450" cy="291450"/>
          </a:xfrm>
        </p:grpSpPr>
        <p:sp>
          <p:nvSpPr>
            <p:cNvPr id="197" name="Google Shape;197;p23"/>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cxnSp>
        <p:nvCxnSpPr>
          <p:cNvPr id="204" name="Google Shape;204;p24"/>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205" name="Google Shape;205;p24"/>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206" name="Google Shape;206;p24"/>
          <p:cNvSpPr txBox="1"/>
          <p:nvPr/>
        </p:nvSpPr>
        <p:spPr>
          <a:xfrm>
            <a:off x="618550" y="2907150"/>
            <a:ext cx="78264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highlight>
                  <a:srgbClr val="0E9453"/>
                </a:highlight>
                <a:latin typeface="Roboto"/>
                <a:ea typeface="Roboto"/>
                <a:cs typeface="Roboto"/>
                <a:sym typeface="Roboto"/>
              </a:rPr>
              <a:t>Pubblicità</a:t>
            </a:r>
            <a:r>
              <a:rPr lang="it">
                <a:solidFill>
                  <a:srgbClr val="FFFFFF"/>
                </a:solidFill>
                <a:latin typeface="Roboto"/>
                <a:ea typeface="Roboto"/>
                <a:cs typeface="Roboto"/>
                <a:sym typeface="Roboto"/>
              </a:rPr>
              <a:t> </a:t>
            </a:r>
            <a:r>
              <a:rPr lang="it">
                <a:solidFill>
                  <a:srgbClr val="B7B7B7"/>
                </a:solidFill>
                <a:latin typeface="Roboto"/>
                <a:ea typeface="Roboto"/>
                <a:cs typeface="Roboto"/>
                <a:sym typeface="Roboto"/>
              </a:rPr>
              <a:t>dopo ogni partita? No, grazie Disinstallo subito. Inoltre non mi piacciono per nulla i giochi in cui c'è lo store per</a:t>
            </a:r>
            <a:r>
              <a:rPr lang="it">
                <a:solidFill>
                  <a:srgbClr val="D9D9D9"/>
                </a:solidFill>
                <a:latin typeface="Roboto"/>
                <a:ea typeface="Roboto"/>
                <a:cs typeface="Roboto"/>
                <a:sym typeface="Roboto"/>
              </a:rPr>
              <a:t> </a:t>
            </a:r>
            <a:r>
              <a:rPr lang="it">
                <a:solidFill>
                  <a:srgbClr val="FFFFFF"/>
                </a:solidFill>
                <a:highlight>
                  <a:srgbClr val="0E9453"/>
                </a:highlight>
                <a:latin typeface="Roboto"/>
                <a:ea typeface="Roboto"/>
                <a:cs typeface="Roboto"/>
                <a:sym typeface="Roboto"/>
              </a:rPr>
              <a:t>acquistare oggetti necessari</a:t>
            </a:r>
            <a:r>
              <a:rPr lang="it">
                <a:solidFill>
                  <a:srgbClr val="D9D9D9"/>
                </a:solidFill>
                <a:latin typeface="Roboto"/>
                <a:ea typeface="Roboto"/>
                <a:cs typeface="Roboto"/>
                <a:sym typeface="Roboto"/>
              </a:rPr>
              <a:t> </a:t>
            </a:r>
            <a:r>
              <a:rPr lang="it">
                <a:solidFill>
                  <a:srgbClr val="B7B7B7"/>
                </a:solidFill>
                <a:latin typeface="Roboto"/>
                <a:ea typeface="Roboto"/>
                <a:cs typeface="Roboto"/>
                <a:sym typeface="Roboto"/>
              </a:rPr>
              <a:t>al proseguimento. Ma di fatto diventano giochi in cui chi</a:t>
            </a:r>
            <a:r>
              <a:rPr lang="it">
                <a:solidFill>
                  <a:srgbClr val="D9D9D9"/>
                </a:solidFill>
                <a:latin typeface="Roboto"/>
                <a:ea typeface="Roboto"/>
                <a:cs typeface="Roboto"/>
                <a:sym typeface="Roboto"/>
              </a:rPr>
              <a:t> </a:t>
            </a:r>
            <a:r>
              <a:rPr lang="it">
                <a:solidFill>
                  <a:srgbClr val="FFFFFF"/>
                </a:solidFill>
                <a:highlight>
                  <a:srgbClr val="0E9453"/>
                </a:highlight>
                <a:latin typeface="Roboto"/>
                <a:ea typeface="Roboto"/>
                <a:cs typeface="Roboto"/>
                <a:sym typeface="Roboto"/>
              </a:rPr>
              <a:t>spende</a:t>
            </a:r>
            <a:r>
              <a:rPr lang="it">
                <a:solidFill>
                  <a:srgbClr val="D9D9D9"/>
                </a:solidFill>
                <a:latin typeface="Roboto"/>
                <a:ea typeface="Roboto"/>
                <a:cs typeface="Roboto"/>
                <a:sym typeface="Roboto"/>
              </a:rPr>
              <a:t> </a:t>
            </a:r>
            <a:r>
              <a:rPr lang="it">
                <a:solidFill>
                  <a:srgbClr val="B7B7B7"/>
                </a:solidFill>
                <a:latin typeface="Roboto"/>
                <a:ea typeface="Roboto"/>
                <a:cs typeface="Roboto"/>
                <a:sym typeface="Roboto"/>
              </a:rPr>
              <a:t>di più riesce a giocare meglio e a</a:t>
            </a:r>
            <a:r>
              <a:rPr lang="it">
                <a:solidFill>
                  <a:srgbClr val="D9D9D9"/>
                </a:solidFill>
                <a:latin typeface="Roboto"/>
                <a:ea typeface="Roboto"/>
                <a:cs typeface="Roboto"/>
                <a:sym typeface="Roboto"/>
              </a:rPr>
              <a:t> </a:t>
            </a:r>
            <a:r>
              <a:rPr lang="it">
                <a:solidFill>
                  <a:srgbClr val="FFFFFF"/>
                </a:solidFill>
                <a:highlight>
                  <a:srgbClr val="0E9453"/>
                </a:highlight>
                <a:latin typeface="Roboto"/>
                <a:ea typeface="Roboto"/>
                <a:cs typeface="Roboto"/>
                <a:sym typeface="Roboto"/>
              </a:rPr>
              <a:t>vincere</a:t>
            </a:r>
            <a:endParaRPr>
              <a:solidFill>
                <a:srgbClr val="FFFFFF"/>
              </a:solidFill>
              <a:highlight>
                <a:srgbClr val="0E9453"/>
              </a:highlight>
              <a:latin typeface="Roboto"/>
              <a:ea typeface="Roboto"/>
              <a:cs typeface="Roboto"/>
              <a:sym typeface="Roboto"/>
            </a:endParaRPr>
          </a:p>
        </p:txBody>
      </p:sp>
      <p:sp>
        <p:nvSpPr>
          <p:cNvPr id="207" name="Google Shape;207;p24"/>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latin typeface="Roboto"/>
                <a:ea typeface="Roboto"/>
                <a:cs typeface="Roboto"/>
                <a:sym typeface="Roboto"/>
              </a:rPr>
              <a:t>Topic modelling</a:t>
            </a:r>
            <a:r>
              <a:rPr lang="it">
                <a:solidFill>
                  <a:schemeClr val="dk1"/>
                </a:solidFill>
                <a:latin typeface="Roboto"/>
                <a:ea typeface="Roboto"/>
                <a:cs typeface="Roboto"/>
                <a:sym typeface="Roboto"/>
              </a:rPr>
              <a:t> - trova in maniera automatica gli argomenti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08" name="Google Shape;208;p24"/>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209" name="Google Shape;209;p24"/>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Sentiment analysis</a:t>
            </a:r>
            <a:r>
              <a:rPr lang="it">
                <a:solidFill>
                  <a:srgbClr val="999999"/>
                </a:solidFill>
                <a:latin typeface="Roboto"/>
                <a:ea typeface="Roboto"/>
                <a:cs typeface="Roboto"/>
                <a:sym typeface="Roboto"/>
              </a:rPr>
              <a:t> - trova la polarità di un testo (positivo/negativo)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cxnSp>
        <p:nvCxnSpPr>
          <p:cNvPr id="210" name="Google Shape;210;p24"/>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4"/>
          <p:cNvSpPr/>
          <p:nvPr/>
        </p:nvSpPr>
        <p:spPr>
          <a:xfrm>
            <a:off x="2853475" y="1153013"/>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2853475" y="1853838"/>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4"/>
          <p:cNvGrpSpPr/>
          <p:nvPr/>
        </p:nvGrpSpPr>
        <p:grpSpPr>
          <a:xfrm>
            <a:off x="3103615" y="282971"/>
            <a:ext cx="383461" cy="338694"/>
            <a:chOff x="-34776500" y="2631825"/>
            <a:chExt cx="291450" cy="291450"/>
          </a:xfrm>
        </p:grpSpPr>
        <p:sp>
          <p:nvSpPr>
            <p:cNvPr id="214" name="Google Shape;214;p24"/>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p25"/>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222" name="Google Shape;222;p25"/>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223" name="Google Shape;223;p25"/>
          <p:cNvSpPr txBox="1"/>
          <p:nvPr/>
        </p:nvSpPr>
        <p:spPr>
          <a:xfrm>
            <a:off x="2378100" y="3869400"/>
            <a:ext cx="43878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700">
                <a:solidFill>
                  <a:srgbClr val="FFFFFF"/>
                </a:solidFill>
                <a:latin typeface="Roboto"/>
                <a:ea typeface="Roboto"/>
                <a:cs typeface="Roboto"/>
                <a:sym typeface="Roboto"/>
              </a:rPr>
              <a:t>UX - pubblicità invasiva, acquisti bloccanti</a:t>
            </a:r>
            <a:r>
              <a:rPr lang="it" sz="1700">
                <a:solidFill>
                  <a:schemeClr val="dk2"/>
                </a:solidFill>
                <a:latin typeface="Roboto"/>
                <a:ea typeface="Roboto"/>
                <a:cs typeface="Roboto"/>
                <a:sym typeface="Roboto"/>
              </a:rPr>
              <a:t> </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
        <p:nvSpPr>
          <p:cNvPr id="224" name="Google Shape;224;p25"/>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latin typeface="Roboto"/>
                <a:ea typeface="Roboto"/>
                <a:cs typeface="Roboto"/>
                <a:sym typeface="Roboto"/>
              </a:rPr>
              <a:t>Topic modelling</a:t>
            </a:r>
            <a:r>
              <a:rPr lang="it">
                <a:solidFill>
                  <a:schemeClr val="dk1"/>
                </a:solidFill>
                <a:latin typeface="Roboto"/>
                <a:ea typeface="Roboto"/>
                <a:cs typeface="Roboto"/>
                <a:sym typeface="Roboto"/>
              </a:rPr>
              <a:t> - trova in maniera automatica gli argomenti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25" name="Google Shape;225;p25"/>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226" name="Google Shape;226;p25"/>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Sentiment analysis</a:t>
            </a:r>
            <a:r>
              <a:rPr lang="it">
                <a:solidFill>
                  <a:srgbClr val="999999"/>
                </a:solidFill>
                <a:latin typeface="Roboto"/>
                <a:ea typeface="Roboto"/>
                <a:cs typeface="Roboto"/>
                <a:sym typeface="Roboto"/>
              </a:rPr>
              <a:t> - trova la polarità di un testo (positivo/negativo)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cxnSp>
        <p:nvCxnSpPr>
          <p:cNvPr id="227" name="Google Shape;227;p25"/>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5"/>
          <p:cNvSpPr/>
          <p:nvPr/>
        </p:nvSpPr>
        <p:spPr>
          <a:xfrm>
            <a:off x="2853475" y="1153013"/>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2853475" y="1853838"/>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nvSpPr>
        <p:spPr>
          <a:xfrm>
            <a:off x="618550" y="2907150"/>
            <a:ext cx="78264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highlight>
                  <a:srgbClr val="0E9453"/>
                </a:highlight>
                <a:latin typeface="Roboto"/>
                <a:ea typeface="Roboto"/>
                <a:cs typeface="Roboto"/>
                <a:sym typeface="Roboto"/>
              </a:rPr>
              <a:t>Pubblicità</a:t>
            </a:r>
            <a:r>
              <a:rPr lang="it">
                <a:solidFill>
                  <a:srgbClr val="FFFFFF"/>
                </a:solidFill>
                <a:latin typeface="Roboto"/>
                <a:ea typeface="Roboto"/>
                <a:cs typeface="Roboto"/>
                <a:sym typeface="Roboto"/>
              </a:rPr>
              <a:t> </a:t>
            </a:r>
            <a:r>
              <a:rPr lang="it">
                <a:solidFill>
                  <a:srgbClr val="B7B7B7"/>
                </a:solidFill>
                <a:latin typeface="Roboto"/>
                <a:ea typeface="Roboto"/>
                <a:cs typeface="Roboto"/>
                <a:sym typeface="Roboto"/>
              </a:rPr>
              <a:t>dopo ogni partita? No, grazie Disinstallo subito. Inoltre non mi piacciono per nulla i giochi in cui c'è lo store per</a:t>
            </a:r>
            <a:r>
              <a:rPr lang="it">
                <a:solidFill>
                  <a:srgbClr val="D9D9D9"/>
                </a:solidFill>
                <a:latin typeface="Roboto"/>
                <a:ea typeface="Roboto"/>
                <a:cs typeface="Roboto"/>
                <a:sym typeface="Roboto"/>
              </a:rPr>
              <a:t> </a:t>
            </a:r>
            <a:r>
              <a:rPr lang="it">
                <a:solidFill>
                  <a:srgbClr val="FFFFFF"/>
                </a:solidFill>
                <a:highlight>
                  <a:srgbClr val="0E9453"/>
                </a:highlight>
                <a:latin typeface="Roboto"/>
                <a:ea typeface="Roboto"/>
                <a:cs typeface="Roboto"/>
                <a:sym typeface="Roboto"/>
              </a:rPr>
              <a:t>acquistare oggetti necessari</a:t>
            </a:r>
            <a:r>
              <a:rPr lang="it">
                <a:solidFill>
                  <a:srgbClr val="D9D9D9"/>
                </a:solidFill>
                <a:latin typeface="Roboto"/>
                <a:ea typeface="Roboto"/>
                <a:cs typeface="Roboto"/>
                <a:sym typeface="Roboto"/>
              </a:rPr>
              <a:t> </a:t>
            </a:r>
            <a:r>
              <a:rPr lang="it">
                <a:solidFill>
                  <a:srgbClr val="B7B7B7"/>
                </a:solidFill>
                <a:latin typeface="Roboto"/>
                <a:ea typeface="Roboto"/>
                <a:cs typeface="Roboto"/>
                <a:sym typeface="Roboto"/>
              </a:rPr>
              <a:t>al proseguimento. Ma di fatto diventano giochi in cui chi</a:t>
            </a:r>
            <a:r>
              <a:rPr lang="it">
                <a:solidFill>
                  <a:srgbClr val="D9D9D9"/>
                </a:solidFill>
                <a:latin typeface="Roboto"/>
                <a:ea typeface="Roboto"/>
                <a:cs typeface="Roboto"/>
                <a:sym typeface="Roboto"/>
              </a:rPr>
              <a:t> </a:t>
            </a:r>
            <a:r>
              <a:rPr lang="it">
                <a:solidFill>
                  <a:srgbClr val="FFFFFF"/>
                </a:solidFill>
                <a:highlight>
                  <a:srgbClr val="0E9453"/>
                </a:highlight>
                <a:latin typeface="Roboto"/>
                <a:ea typeface="Roboto"/>
                <a:cs typeface="Roboto"/>
                <a:sym typeface="Roboto"/>
              </a:rPr>
              <a:t>spende</a:t>
            </a:r>
            <a:r>
              <a:rPr lang="it">
                <a:solidFill>
                  <a:srgbClr val="D9D9D9"/>
                </a:solidFill>
                <a:latin typeface="Roboto"/>
                <a:ea typeface="Roboto"/>
                <a:cs typeface="Roboto"/>
                <a:sym typeface="Roboto"/>
              </a:rPr>
              <a:t> </a:t>
            </a:r>
            <a:r>
              <a:rPr lang="it">
                <a:solidFill>
                  <a:srgbClr val="B7B7B7"/>
                </a:solidFill>
                <a:latin typeface="Roboto"/>
                <a:ea typeface="Roboto"/>
                <a:cs typeface="Roboto"/>
                <a:sym typeface="Roboto"/>
              </a:rPr>
              <a:t>di più riesce a giocare meglio e a</a:t>
            </a:r>
            <a:r>
              <a:rPr lang="it">
                <a:solidFill>
                  <a:srgbClr val="D9D9D9"/>
                </a:solidFill>
                <a:latin typeface="Roboto"/>
                <a:ea typeface="Roboto"/>
                <a:cs typeface="Roboto"/>
                <a:sym typeface="Roboto"/>
              </a:rPr>
              <a:t> </a:t>
            </a:r>
            <a:r>
              <a:rPr lang="it">
                <a:solidFill>
                  <a:srgbClr val="FFFFFF"/>
                </a:solidFill>
                <a:highlight>
                  <a:srgbClr val="0E9453"/>
                </a:highlight>
                <a:latin typeface="Roboto"/>
                <a:ea typeface="Roboto"/>
                <a:cs typeface="Roboto"/>
                <a:sym typeface="Roboto"/>
              </a:rPr>
              <a:t>vincere</a:t>
            </a:r>
            <a:endParaRPr>
              <a:solidFill>
                <a:srgbClr val="FFFFFF"/>
              </a:solidFill>
              <a:highlight>
                <a:srgbClr val="0E9453"/>
              </a:highlight>
              <a:latin typeface="Roboto"/>
              <a:ea typeface="Roboto"/>
              <a:cs typeface="Roboto"/>
              <a:sym typeface="Roboto"/>
            </a:endParaRPr>
          </a:p>
        </p:txBody>
      </p:sp>
      <p:grpSp>
        <p:nvGrpSpPr>
          <p:cNvPr id="231" name="Google Shape;231;p25"/>
          <p:cNvGrpSpPr/>
          <p:nvPr/>
        </p:nvGrpSpPr>
        <p:grpSpPr>
          <a:xfrm>
            <a:off x="3103615" y="282971"/>
            <a:ext cx="383461" cy="338694"/>
            <a:chOff x="-34776500" y="2631825"/>
            <a:chExt cx="291450" cy="291450"/>
          </a:xfrm>
        </p:grpSpPr>
        <p:sp>
          <p:nvSpPr>
            <p:cNvPr id="232" name="Google Shape;232;p25"/>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240" name="Google Shape;240;p26"/>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Topic modelling</a:t>
            </a:r>
            <a:r>
              <a:rPr lang="it">
                <a:solidFill>
                  <a:srgbClr val="999999"/>
                </a:solidFill>
                <a:latin typeface="Roboto"/>
                <a:ea typeface="Roboto"/>
                <a:cs typeface="Roboto"/>
                <a:sym typeface="Roboto"/>
              </a:rPr>
              <a:t> - trova in maniera automatica gli argomenti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p:txBody>
      </p:sp>
      <p:sp>
        <p:nvSpPr>
          <p:cNvPr id="241" name="Google Shape;241;p26"/>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242" name="Google Shape;242;p26"/>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Roboto"/>
                <a:ea typeface="Roboto"/>
                <a:cs typeface="Roboto"/>
                <a:sym typeface="Roboto"/>
              </a:rPr>
              <a:t>Sentiment analysis</a:t>
            </a:r>
            <a:r>
              <a:rPr lang="it">
                <a:solidFill>
                  <a:srgbClr val="FFFFFF"/>
                </a:solidFill>
                <a:latin typeface="Roboto"/>
                <a:ea typeface="Roboto"/>
                <a:cs typeface="Roboto"/>
                <a:sym typeface="Roboto"/>
              </a:rPr>
              <a:t> - trova la polarità di un testo (positivo/negativo)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cxnSp>
        <p:nvCxnSpPr>
          <p:cNvPr id="243" name="Google Shape;243;p26"/>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26"/>
          <p:cNvSpPr/>
          <p:nvPr/>
        </p:nvSpPr>
        <p:spPr>
          <a:xfrm>
            <a:off x="2853475" y="1153013"/>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2853475" y="1853838"/>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26"/>
          <p:cNvGrpSpPr/>
          <p:nvPr/>
        </p:nvGrpSpPr>
        <p:grpSpPr>
          <a:xfrm>
            <a:off x="3103615" y="282971"/>
            <a:ext cx="383461" cy="338694"/>
            <a:chOff x="-34776500" y="2631825"/>
            <a:chExt cx="291450" cy="291450"/>
          </a:xfrm>
        </p:grpSpPr>
        <p:sp>
          <p:nvSpPr>
            <p:cNvPr id="247" name="Google Shape;247;p26"/>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255" name="Google Shape;255;p27"/>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chemeClr val="dk2"/>
                </a:solidFill>
                <a:latin typeface="Roboto"/>
                <a:ea typeface="Roboto"/>
                <a:cs typeface="Roboto"/>
                <a:sym typeface="Roboto"/>
              </a:rPr>
              <a:t>Algoritmi statistici</a:t>
            </a:r>
            <a:endParaRPr sz="1600">
              <a:solidFill>
                <a:schemeClr val="dk2"/>
              </a:solidFill>
              <a:latin typeface="Roboto"/>
              <a:ea typeface="Roboto"/>
              <a:cs typeface="Roboto"/>
              <a:sym typeface="Roboto"/>
            </a:endParaRPr>
          </a:p>
        </p:txBody>
      </p:sp>
      <p:sp>
        <p:nvSpPr>
          <p:cNvPr id="256" name="Google Shape;256;p27"/>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2"/>
                </a:solidFill>
                <a:latin typeface="Roboto"/>
                <a:ea typeface="Roboto"/>
                <a:cs typeface="Roboto"/>
                <a:sym typeface="Roboto"/>
              </a:rPr>
              <a:t>Sentiment analysis</a:t>
            </a:r>
            <a:r>
              <a:rPr lang="it">
                <a:solidFill>
                  <a:schemeClr val="dk2"/>
                </a:solidFill>
                <a:latin typeface="Roboto"/>
                <a:ea typeface="Roboto"/>
                <a:cs typeface="Roboto"/>
                <a:sym typeface="Roboto"/>
              </a:rPr>
              <a:t> - trova la polarità di un testo (positivo/negativo)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57" name="Google Shape;257;p27"/>
          <p:cNvSpPr txBox="1"/>
          <p:nvPr/>
        </p:nvSpPr>
        <p:spPr>
          <a:xfrm>
            <a:off x="618550" y="2907150"/>
            <a:ext cx="78264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Roboto"/>
                <a:ea typeface="Roboto"/>
                <a:cs typeface="Roboto"/>
                <a:sym typeface="Roboto"/>
              </a:rPr>
              <a:t>Pubblicità dopo ogni partita? No, grazie Disinstallo subito. Inoltre non mi piacciono per nulla i giochi in cui c'è lo store per acquistare oggetti necessari al proseguimento. Ma di fatto diventano giochi in cui chi spende di più riesce a giocare meglio e a vincere</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58" name="Google Shape;258;p27"/>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259" name="Google Shape;259;p27"/>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Roboto"/>
                <a:ea typeface="Roboto"/>
                <a:cs typeface="Roboto"/>
                <a:sym typeface="Roboto"/>
              </a:rPr>
              <a:t>Sentiment analysis</a:t>
            </a:r>
            <a:r>
              <a:rPr lang="it">
                <a:solidFill>
                  <a:srgbClr val="FFFFFF"/>
                </a:solidFill>
                <a:latin typeface="Roboto"/>
                <a:ea typeface="Roboto"/>
                <a:cs typeface="Roboto"/>
                <a:sym typeface="Roboto"/>
              </a:rPr>
              <a:t> - trova la polarità di un testo (positivo/negativo)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260" name="Google Shape;260;p27"/>
          <p:cNvSpPr/>
          <p:nvPr/>
        </p:nvSpPr>
        <p:spPr>
          <a:xfrm>
            <a:off x="2853475" y="1153013"/>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2853475" y="1853838"/>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Topic modelling</a:t>
            </a:r>
            <a:r>
              <a:rPr lang="it">
                <a:solidFill>
                  <a:srgbClr val="999999"/>
                </a:solidFill>
                <a:latin typeface="Roboto"/>
                <a:ea typeface="Roboto"/>
                <a:cs typeface="Roboto"/>
                <a:sym typeface="Roboto"/>
              </a:rPr>
              <a:t> - trova in maniera automatica gli argomenti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b="1">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p:txBody>
      </p:sp>
      <p:cxnSp>
        <p:nvCxnSpPr>
          <p:cNvPr id="263" name="Google Shape;263;p27"/>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grpSp>
        <p:nvGrpSpPr>
          <p:cNvPr id="264" name="Google Shape;264;p27"/>
          <p:cNvGrpSpPr/>
          <p:nvPr/>
        </p:nvGrpSpPr>
        <p:grpSpPr>
          <a:xfrm>
            <a:off x="3103615" y="282971"/>
            <a:ext cx="383461" cy="338694"/>
            <a:chOff x="-34776500" y="2631825"/>
            <a:chExt cx="291450" cy="291450"/>
          </a:xfrm>
        </p:grpSpPr>
        <p:sp>
          <p:nvSpPr>
            <p:cNvPr id="265" name="Google Shape;265;p27"/>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273" name="Google Shape;273;p28"/>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chemeClr val="dk2"/>
                </a:solidFill>
                <a:latin typeface="Roboto"/>
                <a:ea typeface="Roboto"/>
                <a:cs typeface="Roboto"/>
                <a:sym typeface="Roboto"/>
              </a:rPr>
              <a:t>Algoritmi statistici</a:t>
            </a:r>
            <a:endParaRPr sz="1600">
              <a:solidFill>
                <a:schemeClr val="dk2"/>
              </a:solidFill>
              <a:latin typeface="Roboto"/>
              <a:ea typeface="Roboto"/>
              <a:cs typeface="Roboto"/>
              <a:sym typeface="Roboto"/>
            </a:endParaRPr>
          </a:p>
        </p:txBody>
      </p:sp>
      <p:sp>
        <p:nvSpPr>
          <p:cNvPr id="274" name="Google Shape;274;p28"/>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2"/>
                </a:solidFill>
                <a:latin typeface="Roboto"/>
                <a:ea typeface="Roboto"/>
                <a:cs typeface="Roboto"/>
                <a:sym typeface="Roboto"/>
              </a:rPr>
              <a:t>Sentiment analysis</a:t>
            </a:r>
            <a:r>
              <a:rPr lang="it">
                <a:solidFill>
                  <a:schemeClr val="dk2"/>
                </a:solidFill>
                <a:latin typeface="Roboto"/>
                <a:ea typeface="Roboto"/>
                <a:cs typeface="Roboto"/>
                <a:sym typeface="Roboto"/>
              </a:rPr>
              <a:t> - trova la polarità di un testo (positivo/negativo)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75" name="Google Shape;275;p28"/>
          <p:cNvSpPr txBox="1"/>
          <p:nvPr/>
        </p:nvSpPr>
        <p:spPr>
          <a:xfrm>
            <a:off x="618550" y="2907150"/>
            <a:ext cx="78264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B7B7B7"/>
                </a:solidFill>
                <a:latin typeface="Roboto"/>
                <a:ea typeface="Roboto"/>
                <a:cs typeface="Roboto"/>
                <a:sym typeface="Roboto"/>
              </a:rPr>
              <a:t>Pubblicità dopo ogni partita? </a:t>
            </a:r>
            <a:r>
              <a:rPr lang="it">
                <a:solidFill>
                  <a:srgbClr val="FFFFFF"/>
                </a:solidFill>
                <a:highlight>
                  <a:srgbClr val="0E9453"/>
                </a:highlight>
                <a:latin typeface="Roboto"/>
                <a:ea typeface="Roboto"/>
                <a:cs typeface="Roboto"/>
                <a:sym typeface="Roboto"/>
              </a:rPr>
              <a:t>No</a:t>
            </a:r>
            <a:r>
              <a:rPr lang="it">
                <a:solidFill>
                  <a:srgbClr val="B7B7B7"/>
                </a:solidFill>
                <a:latin typeface="Roboto"/>
                <a:ea typeface="Roboto"/>
                <a:cs typeface="Roboto"/>
                <a:sym typeface="Roboto"/>
              </a:rPr>
              <a:t>, grazie </a:t>
            </a:r>
            <a:r>
              <a:rPr lang="it">
                <a:solidFill>
                  <a:srgbClr val="FFFFFF"/>
                </a:solidFill>
                <a:highlight>
                  <a:srgbClr val="0E9453"/>
                </a:highlight>
                <a:latin typeface="Roboto"/>
                <a:ea typeface="Roboto"/>
                <a:cs typeface="Roboto"/>
                <a:sym typeface="Roboto"/>
              </a:rPr>
              <a:t>Disinstallo</a:t>
            </a:r>
            <a:r>
              <a:rPr lang="it">
                <a:solidFill>
                  <a:srgbClr val="B7B7B7"/>
                </a:solidFill>
                <a:latin typeface="Roboto"/>
                <a:ea typeface="Roboto"/>
                <a:cs typeface="Roboto"/>
                <a:sym typeface="Roboto"/>
              </a:rPr>
              <a:t> subito. Inoltre </a:t>
            </a:r>
            <a:r>
              <a:rPr lang="it">
                <a:solidFill>
                  <a:srgbClr val="FFFFFF"/>
                </a:solidFill>
                <a:highlight>
                  <a:srgbClr val="0E9453"/>
                </a:highlight>
                <a:latin typeface="Roboto"/>
                <a:ea typeface="Roboto"/>
                <a:cs typeface="Roboto"/>
                <a:sym typeface="Roboto"/>
              </a:rPr>
              <a:t>non mi piacciono</a:t>
            </a:r>
            <a:r>
              <a:rPr lang="it">
                <a:solidFill>
                  <a:srgbClr val="B7B7B7"/>
                </a:solidFill>
                <a:latin typeface="Roboto"/>
                <a:ea typeface="Roboto"/>
                <a:cs typeface="Roboto"/>
                <a:sym typeface="Roboto"/>
              </a:rPr>
              <a:t> per </a:t>
            </a:r>
            <a:r>
              <a:rPr lang="it">
                <a:solidFill>
                  <a:srgbClr val="FFFFFF"/>
                </a:solidFill>
                <a:highlight>
                  <a:srgbClr val="0E9453"/>
                </a:highlight>
                <a:latin typeface="Roboto"/>
                <a:ea typeface="Roboto"/>
                <a:cs typeface="Roboto"/>
                <a:sym typeface="Roboto"/>
              </a:rPr>
              <a:t>nulla</a:t>
            </a:r>
            <a:r>
              <a:rPr lang="it">
                <a:solidFill>
                  <a:srgbClr val="B7B7B7"/>
                </a:solidFill>
                <a:latin typeface="Roboto"/>
                <a:ea typeface="Roboto"/>
                <a:cs typeface="Roboto"/>
                <a:sym typeface="Roboto"/>
              </a:rPr>
              <a:t> i giochi in cui c'è lo store per acquistare oggetti necessari al proseguimento. Ma di fatto diventano giochi in cui chi spende di più riesce a giocare meglio e a vincere</a:t>
            </a:r>
            <a:endParaRPr>
              <a:solidFill>
                <a:srgbClr val="B7B7B7"/>
              </a:solidFill>
              <a:latin typeface="Roboto"/>
              <a:ea typeface="Roboto"/>
              <a:cs typeface="Roboto"/>
              <a:sym typeface="Roboto"/>
            </a:endParaRPr>
          </a:p>
          <a:p>
            <a:pPr indent="0" lvl="0" marL="0" rtl="0" algn="l">
              <a:spcBef>
                <a:spcPts val="0"/>
              </a:spcBef>
              <a:spcAft>
                <a:spcPts val="0"/>
              </a:spcAft>
              <a:buNone/>
            </a:pPr>
            <a:r>
              <a:t/>
            </a:r>
            <a:endParaRPr>
              <a:solidFill>
                <a:srgbClr val="B7B7B7"/>
              </a:solidFill>
              <a:latin typeface="Roboto"/>
              <a:ea typeface="Roboto"/>
              <a:cs typeface="Roboto"/>
              <a:sym typeface="Roboto"/>
            </a:endParaRPr>
          </a:p>
        </p:txBody>
      </p:sp>
      <p:sp>
        <p:nvSpPr>
          <p:cNvPr id="276" name="Google Shape;276;p28"/>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277" name="Google Shape;277;p28"/>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Roboto"/>
                <a:ea typeface="Roboto"/>
                <a:cs typeface="Roboto"/>
                <a:sym typeface="Roboto"/>
              </a:rPr>
              <a:t>Sentiment analysis</a:t>
            </a:r>
            <a:r>
              <a:rPr lang="it">
                <a:solidFill>
                  <a:srgbClr val="FFFFFF"/>
                </a:solidFill>
                <a:latin typeface="Roboto"/>
                <a:ea typeface="Roboto"/>
                <a:cs typeface="Roboto"/>
                <a:sym typeface="Roboto"/>
              </a:rPr>
              <a:t> - trova la polarità di un testo (positivo/negativo)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278" name="Google Shape;278;p28"/>
          <p:cNvSpPr/>
          <p:nvPr/>
        </p:nvSpPr>
        <p:spPr>
          <a:xfrm>
            <a:off x="2853475" y="1153013"/>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853475" y="1853838"/>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Topic modelling</a:t>
            </a:r>
            <a:r>
              <a:rPr lang="it">
                <a:solidFill>
                  <a:srgbClr val="999999"/>
                </a:solidFill>
                <a:latin typeface="Roboto"/>
                <a:ea typeface="Roboto"/>
                <a:cs typeface="Roboto"/>
                <a:sym typeface="Roboto"/>
              </a:rPr>
              <a:t> - trova in maniera automatica gli argomenti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p:txBody>
      </p:sp>
      <p:cxnSp>
        <p:nvCxnSpPr>
          <p:cNvPr id="281" name="Google Shape;281;p28"/>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grpSp>
        <p:nvGrpSpPr>
          <p:cNvPr id="282" name="Google Shape;282;p28"/>
          <p:cNvGrpSpPr/>
          <p:nvPr/>
        </p:nvGrpSpPr>
        <p:grpSpPr>
          <a:xfrm>
            <a:off x="3103615" y="282971"/>
            <a:ext cx="383461" cy="338694"/>
            <a:chOff x="-34776500" y="2631825"/>
            <a:chExt cx="291450" cy="291450"/>
          </a:xfrm>
        </p:grpSpPr>
        <p:sp>
          <p:nvSpPr>
            <p:cNvPr id="283" name="Google Shape;283;p28"/>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nvSpPr>
        <p:spPr>
          <a:xfrm>
            <a:off x="4019700" y="3810475"/>
            <a:ext cx="11046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FFFFF"/>
                </a:solidFill>
                <a:latin typeface="Roboto"/>
                <a:ea typeface="Roboto"/>
                <a:cs typeface="Roboto"/>
                <a:sym typeface="Roboto"/>
              </a:rPr>
              <a:t>Negativa</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291" name="Google Shape;291;p29"/>
          <p:cNvSpPr txBox="1"/>
          <p:nvPr>
            <p:ph type="title"/>
          </p:nvPr>
        </p:nvSpPr>
        <p:spPr>
          <a:xfrm>
            <a:off x="3537750" y="163800"/>
            <a:ext cx="239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si fa?</a:t>
            </a:r>
            <a:endParaRPr/>
          </a:p>
        </p:txBody>
      </p:sp>
      <p:sp>
        <p:nvSpPr>
          <p:cNvPr id="292" name="Google Shape;292;p29"/>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chemeClr val="dk2"/>
                </a:solidFill>
                <a:latin typeface="Roboto"/>
                <a:ea typeface="Roboto"/>
                <a:cs typeface="Roboto"/>
                <a:sym typeface="Roboto"/>
              </a:rPr>
              <a:t>Algoritmi statistici</a:t>
            </a:r>
            <a:endParaRPr sz="1600">
              <a:solidFill>
                <a:schemeClr val="dk2"/>
              </a:solidFill>
              <a:latin typeface="Roboto"/>
              <a:ea typeface="Roboto"/>
              <a:cs typeface="Roboto"/>
              <a:sym typeface="Roboto"/>
            </a:endParaRPr>
          </a:p>
        </p:txBody>
      </p:sp>
      <p:sp>
        <p:nvSpPr>
          <p:cNvPr id="293" name="Google Shape;293;p29"/>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2"/>
                </a:solidFill>
                <a:latin typeface="Roboto"/>
                <a:ea typeface="Roboto"/>
                <a:cs typeface="Roboto"/>
                <a:sym typeface="Roboto"/>
              </a:rPr>
              <a:t>Sentiment analysis</a:t>
            </a:r>
            <a:r>
              <a:rPr lang="it">
                <a:solidFill>
                  <a:schemeClr val="dk2"/>
                </a:solidFill>
                <a:latin typeface="Roboto"/>
                <a:ea typeface="Roboto"/>
                <a:cs typeface="Roboto"/>
                <a:sym typeface="Roboto"/>
              </a:rPr>
              <a:t> - trova la polarità di un testo (positivo/negativo)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94" name="Google Shape;294;p29"/>
          <p:cNvSpPr txBox="1"/>
          <p:nvPr/>
        </p:nvSpPr>
        <p:spPr>
          <a:xfrm>
            <a:off x="618550" y="2907150"/>
            <a:ext cx="78264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B7B7B7"/>
                </a:solidFill>
                <a:latin typeface="Roboto"/>
                <a:ea typeface="Roboto"/>
                <a:cs typeface="Roboto"/>
                <a:sym typeface="Roboto"/>
              </a:rPr>
              <a:t>Pubblicità dopo ogni partita? </a:t>
            </a:r>
            <a:r>
              <a:rPr lang="it">
                <a:solidFill>
                  <a:srgbClr val="FFFFFF"/>
                </a:solidFill>
                <a:highlight>
                  <a:srgbClr val="0E9453"/>
                </a:highlight>
                <a:latin typeface="Roboto"/>
                <a:ea typeface="Roboto"/>
                <a:cs typeface="Roboto"/>
                <a:sym typeface="Roboto"/>
              </a:rPr>
              <a:t>No</a:t>
            </a:r>
            <a:r>
              <a:rPr lang="it">
                <a:solidFill>
                  <a:srgbClr val="B7B7B7"/>
                </a:solidFill>
                <a:latin typeface="Roboto"/>
                <a:ea typeface="Roboto"/>
                <a:cs typeface="Roboto"/>
                <a:sym typeface="Roboto"/>
              </a:rPr>
              <a:t>, grazie </a:t>
            </a:r>
            <a:r>
              <a:rPr lang="it">
                <a:solidFill>
                  <a:srgbClr val="FFFFFF"/>
                </a:solidFill>
                <a:highlight>
                  <a:srgbClr val="0E9453"/>
                </a:highlight>
                <a:latin typeface="Roboto"/>
                <a:ea typeface="Roboto"/>
                <a:cs typeface="Roboto"/>
                <a:sym typeface="Roboto"/>
              </a:rPr>
              <a:t>Disinstallo</a:t>
            </a:r>
            <a:r>
              <a:rPr lang="it">
                <a:solidFill>
                  <a:srgbClr val="B7B7B7"/>
                </a:solidFill>
                <a:latin typeface="Roboto"/>
                <a:ea typeface="Roboto"/>
                <a:cs typeface="Roboto"/>
                <a:sym typeface="Roboto"/>
              </a:rPr>
              <a:t> subito. Inoltre </a:t>
            </a:r>
            <a:r>
              <a:rPr lang="it">
                <a:solidFill>
                  <a:srgbClr val="FFFFFF"/>
                </a:solidFill>
                <a:highlight>
                  <a:srgbClr val="0E9453"/>
                </a:highlight>
                <a:latin typeface="Roboto"/>
                <a:ea typeface="Roboto"/>
                <a:cs typeface="Roboto"/>
                <a:sym typeface="Roboto"/>
              </a:rPr>
              <a:t>non mi piacciono</a:t>
            </a:r>
            <a:r>
              <a:rPr lang="it">
                <a:solidFill>
                  <a:srgbClr val="B7B7B7"/>
                </a:solidFill>
                <a:latin typeface="Roboto"/>
                <a:ea typeface="Roboto"/>
                <a:cs typeface="Roboto"/>
                <a:sym typeface="Roboto"/>
              </a:rPr>
              <a:t> per </a:t>
            </a:r>
            <a:r>
              <a:rPr lang="it">
                <a:solidFill>
                  <a:srgbClr val="FFFFFF"/>
                </a:solidFill>
                <a:highlight>
                  <a:srgbClr val="0E9453"/>
                </a:highlight>
                <a:latin typeface="Roboto"/>
                <a:ea typeface="Roboto"/>
                <a:cs typeface="Roboto"/>
                <a:sym typeface="Roboto"/>
              </a:rPr>
              <a:t>nulla</a:t>
            </a:r>
            <a:r>
              <a:rPr lang="it">
                <a:solidFill>
                  <a:srgbClr val="B7B7B7"/>
                </a:solidFill>
                <a:latin typeface="Roboto"/>
                <a:ea typeface="Roboto"/>
                <a:cs typeface="Roboto"/>
                <a:sym typeface="Roboto"/>
              </a:rPr>
              <a:t> i giochi in cui c'è lo store per acquistare oggetti necessari al proseguimento. Ma di fatto diventano giochi in cui chi spende di più riesce a giocare meglio e a vincere</a:t>
            </a:r>
            <a:endParaRPr>
              <a:solidFill>
                <a:srgbClr val="B7B7B7"/>
              </a:solidFill>
              <a:latin typeface="Roboto"/>
              <a:ea typeface="Roboto"/>
              <a:cs typeface="Roboto"/>
              <a:sym typeface="Roboto"/>
            </a:endParaRPr>
          </a:p>
          <a:p>
            <a:pPr indent="0" lvl="0" marL="0" rtl="0" algn="l">
              <a:spcBef>
                <a:spcPts val="0"/>
              </a:spcBef>
              <a:spcAft>
                <a:spcPts val="0"/>
              </a:spcAft>
              <a:buNone/>
            </a:pPr>
            <a:r>
              <a:t/>
            </a:r>
            <a:endParaRPr>
              <a:solidFill>
                <a:srgbClr val="B7B7B7"/>
              </a:solidFill>
              <a:latin typeface="Roboto"/>
              <a:ea typeface="Roboto"/>
              <a:cs typeface="Roboto"/>
              <a:sym typeface="Roboto"/>
            </a:endParaRPr>
          </a:p>
        </p:txBody>
      </p:sp>
      <p:sp>
        <p:nvSpPr>
          <p:cNvPr id="295" name="Google Shape;295;p29"/>
          <p:cNvSpPr txBox="1"/>
          <p:nvPr/>
        </p:nvSpPr>
        <p:spPr>
          <a:xfrm>
            <a:off x="492575" y="1554075"/>
            <a:ext cx="222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rgbClr val="F3F3F3"/>
                </a:solidFill>
                <a:latin typeface="Roboto"/>
                <a:ea typeface="Roboto"/>
                <a:cs typeface="Roboto"/>
                <a:sym typeface="Roboto"/>
              </a:rPr>
              <a:t>Algoritmi statistici</a:t>
            </a:r>
            <a:endParaRPr sz="1600">
              <a:solidFill>
                <a:srgbClr val="F3F3F3"/>
              </a:solidFill>
              <a:latin typeface="Roboto"/>
              <a:ea typeface="Roboto"/>
              <a:cs typeface="Roboto"/>
              <a:sym typeface="Roboto"/>
            </a:endParaRPr>
          </a:p>
        </p:txBody>
      </p:sp>
      <p:sp>
        <p:nvSpPr>
          <p:cNvPr id="296" name="Google Shape;296;p29"/>
          <p:cNvSpPr txBox="1"/>
          <p:nvPr/>
        </p:nvSpPr>
        <p:spPr>
          <a:xfrm>
            <a:off x="3312975" y="1811150"/>
            <a:ext cx="595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Roboto"/>
                <a:ea typeface="Roboto"/>
                <a:cs typeface="Roboto"/>
                <a:sym typeface="Roboto"/>
              </a:rPr>
              <a:t>Sentiment analysis</a:t>
            </a:r>
            <a:r>
              <a:rPr lang="it">
                <a:solidFill>
                  <a:srgbClr val="FFFFFF"/>
                </a:solidFill>
                <a:latin typeface="Roboto"/>
                <a:ea typeface="Roboto"/>
                <a:cs typeface="Roboto"/>
                <a:sym typeface="Roboto"/>
              </a:rPr>
              <a:t> - trova la polarità di un testo (positivo/negativo)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297" name="Google Shape;297;p29"/>
          <p:cNvSpPr/>
          <p:nvPr/>
        </p:nvSpPr>
        <p:spPr>
          <a:xfrm>
            <a:off x="2853475" y="1153013"/>
            <a:ext cx="318600" cy="338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2853475" y="1853838"/>
            <a:ext cx="318600" cy="338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txBox="1"/>
          <p:nvPr/>
        </p:nvSpPr>
        <p:spPr>
          <a:xfrm>
            <a:off x="3312975" y="1123375"/>
            <a:ext cx="4922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999999"/>
                </a:solidFill>
                <a:latin typeface="Roboto"/>
                <a:ea typeface="Roboto"/>
                <a:cs typeface="Roboto"/>
                <a:sym typeface="Roboto"/>
              </a:rPr>
              <a:t>Topic modelling</a:t>
            </a:r>
            <a:r>
              <a:rPr lang="it">
                <a:solidFill>
                  <a:srgbClr val="999999"/>
                </a:solidFill>
                <a:latin typeface="Roboto"/>
                <a:ea typeface="Roboto"/>
                <a:cs typeface="Roboto"/>
                <a:sym typeface="Roboto"/>
              </a:rPr>
              <a:t> - trova in maniera automatica gli argomenti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999999"/>
              </a:solidFill>
              <a:latin typeface="Roboto"/>
              <a:ea typeface="Roboto"/>
              <a:cs typeface="Roboto"/>
              <a:sym typeface="Roboto"/>
            </a:endParaRPr>
          </a:p>
        </p:txBody>
      </p:sp>
      <p:cxnSp>
        <p:nvCxnSpPr>
          <p:cNvPr id="300" name="Google Shape;300;p29"/>
          <p:cNvCxnSpPr/>
          <p:nvPr/>
        </p:nvCxnSpPr>
        <p:spPr>
          <a:xfrm>
            <a:off x="2549525" y="1074650"/>
            <a:ext cx="14700" cy="1309200"/>
          </a:xfrm>
          <a:prstGeom prst="straightConnector1">
            <a:avLst/>
          </a:prstGeom>
          <a:noFill/>
          <a:ln cap="flat" cmpd="sng" w="9525">
            <a:solidFill>
              <a:schemeClr val="dk2"/>
            </a:solidFill>
            <a:prstDash val="solid"/>
            <a:round/>
            <a:headEnd len="med" w="med" type="none"/>
            <a:tailEnd len="med" w="med" type="none"/>
          </a:ln>
        </p:spPr>
      </p:cxnSp>
      <p:grpSp>
        <p:nvGrpSpPr>
          <p:cNvPr id="301" name="Google Shape;301;p29"/>
          <p:cNvGrpSpPr/>
          <p:nvPr/>
        </p:nvGrpSpPr>
        <p:grpSpPr>
          <a:xfrm>
            <a:off x="3103615" y="282971"/>
            <a:ext cx="383461" cy="338694"/>
            <a:chOff x="-34776500" y="2631825"/>
            <a:chExt cx="291450" cy="291450"/>
          </a:xfrm>
        </p:grpSpPr>
        <p:sp>
          <p:nvSpPr>
            <p:cNvPr id="302" name="Google Shape;302;p29"/>
            <p:cNvSpPr/>
            <p:nvPr/>
          </p:nvSpPr>
          <p:spPr>
            <a:xfrm>
              <a:off x="-34691425" y="2666500"/>
              <a:ext cx="120525" cy="154400"/>
            </a:xfrm>
            <a:custGeom>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34656775" y="2837400"/>
              <a:ext cx="51200" cy="51225"/>
            </a:xfrm>
            <a:custGeom>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34776500" y="2631825"/>
              <a:ext cx="291450" cy="291450"/>
            </a:xfrm>
            <a:custGeom>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11700" y="99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 delle recensioni</a:t>
            </a:r>
            <a:endParaRPr/>
          </a:p>
        </p:txBody>
      </p:sp>
      <p:sp>
        <p:nvSpPr>
          <p:cNvPr id="310" name="Google Shape;310;p30"/>
          <p:cNvSpPr/>
          <p:nvPr/>
        </p:nvSpPr>
        <p:spPr>
          <a:xfrm>
            <a:off x="311700" y="1704700"/>
            <a:ext cx="8520600" cy="39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830575" y="401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Cosa non piace</a:t>
            </a:r>
            <a:endParaRPr/>
          </a:p>
        </p:txBody>
      </p:sp>
      <p:sp>
        <p:nvSpPr>
          <p:cNvPr id="316" name="Google Shape;316;p31"/>
          <p:cNvSpPr txBox="1"/>
          <p:nvPr/>
        </p:nvSpPr>
        <p:spPr>
          <a:xfrm>
            <a:off x="2604300" y="1267075"/>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700">
                <a:solidFill>
                  <a:srgbClr val="FFFFFF"/>
                </a:solidFill>
              </a:rPr>
              <a:t>Games</a:t>
            </a:r>
            <a:endParaRPr sz="1700">
              <a:solidFill>
                <a:srgbClr val="FFFFFF"/>
              </a:solidFill>
            </a:endParaRPr>
          </a:p>
          <a:p>
            <a:pPr indent="0" lvl="0" marL="0" rtl="0" algn="l">
              <a:lnSpc>
                <a:spcPct val="115000"/>
              </a:lnSpc>
              <a:spcBef>
                <a:spcPts val="1600"/>
              </a:spcBef>
              <a:spcAft>
                <a:spcPts val="0"/>
              </a:spcAft>
              <a:buClr>
                <a:schemeClr val="dk1"/>
              </a:buClr>
              <a:buSzPts val="1100"/>
              <a:buFont typeface="Arial"/>
              <a:buNone/>
            </a:pPr>
            <a:r>
              <a:rPr lang="it" sz="1700">
                <a:solidFill>
                  <a:srgbClr val="FFFFFF"/>
                </a:solidFill>
              </a:rPr>
              <a:t>Education           29% delle app totali</a:t>
            </a:r>
            <a:endParaRPr sz="1700">
              <a:solidFill>
                <a:srgbClr val="FFFFFF"/>
              </a:solidFill>
            </a:endParaRPr>
          </a:p>
          <a:p>
            <a:pPr indent="0" lvl="0" marL="0" rtl="0" algn="l">
              <a:lnSpc>
                <a:spcPct val="115000"/>
              </a:lnSpc>
              <a:spcBef>
                <a:spcPts val="1600"/>
              </a:spcBef>
              <a:spcAft>
                <a:spcPts val="1600"/>
              </a:spcAft>
              <a:buClr>
                <a:schemeClr val="dk1"/>
              </a:buClr>
              <a:buSzPts val="1100"/>
              <a:buFont typeface="Arial"/>
              <a:buNone/>
            </a:pPr>
            <a:r>
              <a:rPr lang="it" sz="1700">
                <a:solidFill>
                  <a:srgbClr val="FFFFFF"/>
                </a:solidFill>
              </a:rPr>
              <a:t>Entertainment     </a:t>
            </a:r>
            <a:endParaRPr>
              <a:solidFill>
                <a:srgbClr val="FFFFFF"/>
              </a:solidFill>
            </a:endParaRPr>
          </a:p>
        </p:txBody>
      </p:sp>
      <p:cxnSp>
        <p:nvCxnSpPr>
          <p:cNvPr id="317" name="Google Shape;317;p31"/>
          <p:cNvCxnSpPr/>
          <p:nvPr/>
        </p:nvCxnSpPr>
        <p:spPr>
          <a:xfrm>
            <a:off x="4175525" y="1356000"/>
            <a:ext cx="0" cy="1208100"/>
          </a:xfrm>
          <a:prstGeom prst="straightConnector1">
            <a:avLst/>
          </a:prstGeom>
          <a:noFill/>
          <a:ln cap="flat" cmpd="sng" w="9525">
            <a:solidFill>
              <a:schemeClr val="dk2"/>
            </a:solidFill>
            <a:prstDash val="solid"/>
            <a:round/>
            <a:headEnd len="med" w="med" type="none"/>
            <a:tailEnd len="med" w="med" type="none"/>
          </a:ln>
        </p:spPr>
      </p:cxnSp>
      <p:grpSp>
        <p:nvGrpSpPr>
          <p:cNvPr id="318" name="Google Shape;318;p31"/>
          <p:cNvGrpSpPr/>
          <p:nvPr/>
        </p:nvGrpSpPr>
        <p:grpSpPr>
          <a:xfrm>
            <a:off x="2831351" y="577904"/>
            <a:ext cx="332798" cy="303463"/>
            <a:chOff x="6239575" y="4416275"/>
            <a:chExt cx="489625" cy="449175"/>
          </a:xfrm>
        </p:grpSpPr>
        <p:sp>
          <p:nvSpPr>
            <p:cNvPr id="319" name="Google Shape;319;p31"/>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0" name="Google Shape;320;p31"/>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1" name="Google Shape;321;p31"/>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a:t>
            </a:r>
            <a:endParaRPr sz="3000"/>
          </a:p>
        </p:txBody>
      </p:sp>
      <p:sp>
        <p:nvSpPr>
          <p:cNvPr id="66" name="Google Shape;66;p14"/>
          <p:cNvSpPr txBox="1"/>
          <p:nvPr/>
        </p:nvSpPr>
        <p:spPr>
          <a:xfrm flipH="1">
            <a:off x="362625" y="862150"/>
            <a:ext cx="3017400" cy="725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it" sz="3600">
                <a:solidFill>
                  <a:srgbClr val="F3F3F3"/>
                </a:solidFill>
                <a:latin typeface="DM Serif Display"/>
                <a:ea typeface="DM Serif Display"/>
                <a:cs typeface="DM Serif Display"/>
                <a:sym typeface="DM Serif Display"/>
              </a:rPr>
              <a:t>Introduzione</a:t>
            </a:r>
            <a:endParaRPr sz="3600">
              <a:solidFill>
                <a:srgbClr val="F3F3F3"/>
              </a:solidFill>
              <a:latin typeface="DM Serif Display"/>
              <a:ea typeface="DM Serif Display"/>
              <a:cs typeface="DM Serif Display"/>
              <a:sym typeface="DM Serif Display"/>
            </a:endParaRPr>
          </a:p>
        </p:txBody>
      </p:sp>
      <p:sp>
        <p:nvSpPr>
          <p:cNvPr id="67" name="Google Shape;67;p14"/>
          <p:cNvSpPr/>
          <p:nvPr/>
        </p:nvSpPr>
        <p:spPr>
          <a:xfrm>
            <a:off x="311700" y="1704700"/>
            <a:ext cx="8520600" cy="39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830575" y="401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Cosa non piace</a:t>
            </a:r>
            <a:endParaRPr/>
          </a:p>
        </p:txBody>
      </p:sp>
      <p:sp>
        <p:nvSpPr>
          <p:cNvPr id="327" name="Google Shape;327;p32"/>
          <p:cNvSpPr txBox="1"/>
          <p:nvPr/>
        </p:nvSpPr>
        <p:spPr>
          <a:xfrm>
            <a:off x="2604300" y="1267075"/>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700">
                <a:solidFill>
                  <a:srgbClr val="D9D9D9"/>
                </a:solidFill>
              </a:rPr>
              <a:t>Games</a:t>
            </a:r>
            <a:endParaRPr sz="1700">
              <a:solidFill>
                <a:srgbClr val="D9D9D9"/>
              </a:solidFill>
            </a:endParaRPr>
          </a:p>
          <a:p>
            <a:pPr indent="0" lvl="0" marL="0" rtl="0" algn="l">
              <a:lnSpc>
                <a:spcPct val="115000"/>
              </a:lnSpc>
              <a:spcBef>
                <a:spcPts val="1600"/>
              </a:spcBef>
              <a:spcAft>
                <a:spcPts val="0"/>
              </a:spcAft>
              <a:buClr>
                <a:schemeClr val="dk1"/>
              </a:buClr>
              <a:buSzPts val="1100"/>
              <a:buFont typeface="Arial"/>
              <a:buNone/>
            </a:pPr>
            <a:r>
              <a:rPr lang="it" sz="1700">
                <a:solidFill>
                  <a:srgbClr val="D9D9D9"/>
                </a:solidFill>
              </a:rPr>
              <a:t>Education           29% delle app totali</a:t>
            </a:r>
            <a:endParaRPr sz="1700">
              <a:solidFill>
                <a:srgbClr val="D9D9D9"/>
              </a:solidFill>
            </a:endParaRPr>
          </a:p>
          <a:p>
            <a:pPr indent="0" lvl="0" marL="0" rtl="0" algn="l">
              <a:lnSpc>
                <a:spcPct val="115000"/>
              </a:lnSpc>
              <a:spcBef>
                <a:spcPts val="1600"/>
              </a:spcBef>
              <a:spcAft>
                <a:spcPts val="1600"/>
              </a:spcAft>
              <a:buClr>
                <a:schemeClr val="dk1"/>
              </a:buClr>
              <a:buSzPts val="1100"/>
              <a:buFont typeface="Arial"/>
              <a:buNone/>
            </a:pPr>
            <a:r>
              <a:rPr lang="it" sz="1700">
                <a:solidFill>
                  <a:srgbClr val="D9D9D9"/>
                </a:solidFill>
              </a:rPr>
              <a:t>Entertainment     </a:t>
            </a:r>
            <a:endParaRPr>
              <a:solidFill>
                <a:srgbClr val="D9D9D9"/>
              </a:solidFill>
            </a:endParaRPr>
          </a:p>
        </p:txBody>
      </p:sp>
      <p:cxnSp>
        <p:nvCxnSpPr>
          <p:cNvPr id="328" name="Google Shape;328;p32"/>
          <p:cNvCxnSpPr/>
          <p:nvPr/>
        </p:nvCxnSpPr>
        <p:spPr>
          <a:xfrm>
            <a:off x="4175525" y="1356000"/>
            <a:ext cx="0" cy="1208100"/>
          </a:xfrm>
          <a:prstGeom prst="straightConnector1">
            <a:avLst/>
          </a:prstGeom>
          <a:noFill/>
          <a:ln cap="flat" cmpd="sng" w="9525">
            <a:solidFill>
              <a:schemeClr val="dk2"/>
            </a:solidFill>
            <a:prstDash val="solid"/>
            <a:round/>
            <a:headEnd len="med" w="med" type="none"/>
            <a:tailEnd len="med" w="med" type="none"/>
          </a:ln>
        </p:spPr>
      </p:cxnSp>
      <p:sp>
        <p:nvSpPr>
          <p:cNvPr id="329" name="Google Shape;329;p32"/>
          <p:cNvSpPr/>
          <p:nvPr/>
        </p:nvSpPr>
        <p:spPr>
          <a:xfrm>
            <a:off x="1570100" y="3051875"/>
            <a:ext cx="57777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100 utenti </a:t>
            </a:r>
            <a:endParaRPr b="1" sz="1200">
              <a:solidFill>
                <a:srgbClr val="FFFFFF"/>
              </a:solidFill>
              <a:latin typeface="Roboto"/>
              <a:ea typeface="Roboto"/>
              <a:cs typeface="Roboto"/>
              <a:sym typeface="Roboto"/>
            </a:endParaRPr>
          </a:p>
        </p:txBody>
      </p:sp>
      <p:grpSp>
        <p:nvGrpSpPr>
          <p:cNvPr id="330" name="Google Shape;330;p32"/>
          <p:cNvGrpSpPr/>
          <p:nvPr/>
        </p:nvGrpSpPr>
        <p:grpSpPr>
          <a:xfrm>
            <a:off x="2831351" y="577904"/>
            <a:ext cx="332798" cy="303463"/>
            <a:chOff x="6239575" y="4416275"/>
            <a:chExt cx="489625" cy="449175"/>
          </a:xfrm>
        </p:grpSpPr>
        <p:sp>
          <p:nvSpPr>
            <p:cNvPr id="331" name="Google Shape;331;p32"/>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2" name="Google Shape;332;p32"/>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3" name="Google Shape;333;p32"/>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p:nvPr/>
        </p:nvSpPr>
        <p:spPr>
          <a:xfrm>
            <a:off x="1570100" y="3051875"/>
            <a:ext cx="35019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57</a:t>
            </a:r>
            <a:endParaRPr b="1" sz="1200">
              <a:solidFill>
                <a:srgbClr val="FFFFFF"/>
              </a:solidFill>
              <a:latin typeface="Roboto"/>
              <a:ea typeface="Roboto"/>
              <a:cs typeface="Roboto"/>
              <a:sym typeface="Roboto"/>
            </a:endParaRPr>
          </a:p>
        </p:txBody>
      </p:sp>
      <p:sp>
        <p:nvSpPr>
          <p:cNvPr id="339" name="Google Shape;339;p33"/>
          <p:cNvSpPr/>
          <p:nvPr/>
        </p:nvSpPr>
        <p:spPr>
          <a:xfrm>
            <a:off x="6293600" y="3051875"/>
            <a:ext cx="10542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21</a:t>
            </a:r>
            <a:endParaRPr b="1" sz="1200">
              <a:solidFill>
                <a:srgbClr val="D9D9D9"/>
              </a:solidFill>
              <a:latin typeface="Roboto"/>
              <a:ea typeface="Roboto"/>
              <a:cs typeface="Roboto"/>
              <a:sym typeface="Roboto"/>
            </a:endParaRPr>
          </a:p>
        </p:txBody>
      </p:sp>
      <p:sp>
        <p:nvSpPr>
          <p:cNvPr id="340" name="Google Shape;340;p33"/>
          <p:cNvSpPr txBox="1"/>
          <p:nvPr>
            <p:ph type="title"/>
          </p:nvPr>
        </p:nvSpPr>
        <p:spPr>
          <a:xfrm>
            <a:off x="830575" y="401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Cosa non piace</a:t>
            </a:r>
            <a:endParaRPr/>
          </a:p>
        </p:txBody>
      </p:sp>
      <p:sp>
        <p:nvSpPr>
          <p:cNvPr id="341" name="Google Shape;341;p33"/>
          <p:cNvSpPr txBox="1"/>
          <p:nvPr/>
        </p:nvSpPr>
        <p:spPr>
          <a:xfrm>
            <a:off x="2604300" y="1267075"/>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700">
                <a:solidFill>
                  <a:srgbClr val="D9D9D9"/>
                </a:solidFill>
              </a:rPr>
              <a:t>Games</a:t>
            </a:r>
            <a:endParaRPr sz="1700">
              <a:solidFill>
                <a:srgbClr val="D9D9D9"/>
              </a:solidFill>
            </a:endParaRPr>
          </a:p>
          <a:p>
            <a:pPr indent="0" lvl="0" marL="0" rtl="0" algn="l">
              <a:lnSpc>
                <a:spcPct val="115000"/>
              </a:lnSpc>
              <a:spcBef>
                <a:spcPts val="1600"/>
              </a:spcBef>
              <a:spcAft>
                <a:spcPts val="0"/>
              </a:spcAft>
              <a:buClr>
                <a:schemeClr val="dk1"/>
              </a:buClr>
              <a:buSzPts val="1100"/>
              <a:buFont typeface="Arial"/>
              <a:buNone/>
            </a:pPr>
            <a:r>
              <a:rPr lang="it" sz="1700">
                <a:solidFill>
                  <a:srgbClr val="D9D9D9"/>
                </a:solidFill>
              </a:rPr>
              <a:t>Education           29% delle app totali</a:t>
            </a:r>
            <a:endParaRPr sz="1700">
              <a:solidFill>
                <a:srgbClr val="D9D9D9"/>
              </a:solidFill>
            </a:endParaRPr>
          </a:p>
          <a:p>
            <a:pPr indent="0" lvl="0" marL="0" rtl="0" algn="l">
              <a:lnSpc>
                <a:spcPct val="115000"/>
              </a:lnSpc>
              <a:spcBef>
                <a:spcPts val="1600"/>
              </a:spcBef>
              <a:spcAft>
                <a:spcPts val="1600"/>
              </a:spcAft>
              <a:buClr>
                <a:schemeClr val="dk1"/>
              </a:buClr>
              <a:buSzPts val="1100"/>
              <a:buFont typeface="Arial"/>
              <a:buNone/>
            </a:pPr>
            <a:r>
              <a:rPr lang="it" sz="1700">
                <a:solidFill>
                  <a:srgbClr val="D9D9D9"/>
                </a:solidFill>
              </a:rPr>
              <a:t>Entertainment     </a:t>
            </a:r>
            <a:endParaRPr>
              <a:solidFill>
                <a:srgbClr val="D9D9D9"/>
              </a:solidFill>
            </a:endParaRPr>
          </a:p>
        </p:txBody>
      </p:sp>
      <p:cxnSp>
        <p:nvCxnSpPr>
          <p:cNvPr id="342" name="Google Shape;342;p33"/>
          <p:cNvCxnSpPr/>
          <p:nvPr/>
        </p:nvCxnSpPr>
        <p:spPr>
          <a:xfrm>
            <a:off x="4175525" y="1356000"/>
            <a:ext cx="0" cy="1208100"/>
          </a:xfrm>
          <a:prstGeom prst="straightConnector1">
            <a:avLst/>
          </a:prstGeom>
          <a:noFill/>
          <a:ln cap="flat" cmpd="sng" w="9525">
            <a:solidFill>
              <a:schemeClr val="dk2"/>
            </a:solidFill>
            <a:prstDash val="solid"/>
            <a:round/>
            <a:headEnd len="med" w="med" type="none"/>
            <a:tailEnd len="med" w="med" type="none"/>
          </a:ln>
        </p:spPr>
      </p:cxnSp>
      <p:sp>
        <p:nvSpPr>
          <p:cNvPr id="343" name="Google Shape;343;p33"/>
          <p:cNvSpPr/>
          <p:nvPr/>
        </p:nvSpPr>
        <p:spPr>
          <a:xfrm>
            <a:off x="5127800" y="3051875"/>
            <a:ext cx="11100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22</a:t>
            </a:r>
            <a:endParaRPr b="1" sz="1200">
              <a:solidFill>
                <a:srgbClr val="D9D9D9"/>
              </a:solidFill>
              <a:latin typeface="Roboto"/>
              <a:ea typeface="Roboto"/>
              <a:cs typeface="Roboto"/>
              <a:sym typeface="Roboto"/>
            </a:endParaRPr>
          </a:p>
        </p:txBody>
      </p:sp>
      <p:sp>
        <p:nvSpPr>
          <p:cNvPr id="344" name="Google Shape;344;p33"/>
          <p:cNvSpPr txBox="1"/>
          <p:nvPr/>
        </p:nvSpPr>
        <p:spPr>
          <a:xfrm>
            <a:off x="1570100" y="3830200"/>
            <a:ext cx="3501900" cy="914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it" sz="1700">
                <a:solidFill>
                  <a:srgbClr val="FFFFFF"/>
                </a:solidFill>
              </a:rPr>
              <a:t>UX -  pubblicità invasiva</a:t>
            </a:r>
            <a:endParaRPr sz="1700">
              <a:solidFill>
                <a:srgbClr val="FFFFFF"/>
              </a:solidFill>
            </a:endParaRPr>
          </a:p>
          <a:p>
            <a:pPr indent="0" lvl="0" marL="0" rtl="0" algn="l">
              <a:lnSpc>
                <a:spcPct val="80000"/>
              </a:lnSpc>
              <a:spcBef>
                <a:spcPts val="1600"/>
              </a:spcBef>
              <a:spcAft>
                <a:spcPts val="0"/>
              </a:spcAft>
              <a:buNone/>
            </a:pPr>
            <a:r>
              <a:rPr lang="it" sz="1700">
                <a:solidFill>
                  <a:srgbClr val="FFFFFF"/>
                </a:solidFill>
              </a:rPr>
              <a:t>UX - acquisti “bloccanti”</a:t>
            </a:r>
            <a:endParaRPr sz="1700">
              <a:solidFill>
                <a:srgbClr val="FFFFFF"/>
              </a:solidFill>
            </a:endParaRPr>
          </a:p>
          <a:p>
            <a:pPr indent="0" lvl="0" marL="0" rtl="0" algn="l">
              <a:lnSpc>
                <a:spcPct val="100000"/>
              </a:lnSpc>
              <a:spcBef>
                <a:spcPts val="1600"/>
              </a:spcBef>
              <a:spcAft>
                <a:spcPts val="1600"/>
              </a:spcAft>
              <a:buNone/>
            </a:pPr>
            <a:r>
              <a:t/>
            </a:r>
            <a:endParaRPr>
              <a:solidFill>
                <a:srgbClr val="FFFFFF"/>
              </a:solidFill>
            </a:endParaRPr>
          </a:p>
        </p:txBody>
      </p:sp>
      <p:grpSp>
        <p:nvGrpSpPr>
          <p:cNvPr id="345" name="Google Shape;345;p33"/>
          <p:cNvGrpSpPr/>
          <p:nvPr/>
        </p:nvGrpSpPr>
        <p:grpSpPr>
          <a:xfrm>
            <a:off x="2831351" y="577904"/>
            <a:ext cx="332798" cy="303463"/>
            <a:chOff x="6239575" y="4416275"/>
            <a:chExt cx="489625" cy="449175"/>
          </a:xfrm>
        </p:grpSpPr>
        <p:sp>
          <p:nvSpPr>
            <p:cNvPr id="346" name="Google Shape;346;p33"/>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7" name="Google Shape;347;p33"/>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8" name="Google Shape;348;p33"/>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p:nvPr/>
        </p:nvSpPr>
        <p:spPr>
          <a:xfrm>
            <a:off x="1570100" y="3051875"/>
            <a:ext cx="35019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57</a:t>
            </a:r>
            <a:endParaRPr b="1" sz="1200">
              <a:solidFill>
                <a:srgbClr val="D9D9D9"/>
              </a:solidFill>
              <a:latin typeface="Roboto"/>
              <a:ea typeface="Roboto"/>
              <a:cs typeface="Roboto"/>
              <a:sym typeface="Roboto"/>
            </a:endParaRPr>
          </a:p>
        </p:txBody>
      </p:sp>
      <p:sp>
        <p:nvSpPr>
          <p:cNvPr id="354" name="Google Shape;354;p34"/>
          <p:cNvSpPr/>
          <p:nvPr/>
        </p:nvSpPr>
        <p:spPr>
          <a:xfrm>
            <a:off x="6293600" y="3051875"/>
            <a:ext cx="10542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21</a:t>
            </a:r>
            <a:endParaRPr b="1" sz="1200">
              <a:solidFill>
                <a:srgbClr val="D9D9D9"/>
              </a:solidFill>
              <a:latin typeface="Roboto"/>
              <a:ea typeface="Roboto"/>
              <a:cs typeface="Roboto"/>
              <a:sym typeface="Roboto"/>
            </a:endParaRPr>
          </a:p>
        </p:txBody>
      </p:sp>
      <p:sp>
        <p:nvSpPr>
          <p:cNvPr id="355" name="Google Shape;355;p34"/>
          <p:cNvSpPr txBox="1"/>
          <p:nvPr>
            <p:ph type="title"/>
          </p:nvPr>
        </p:nvSpPr>
        <p:spPr>
          <a:xfrm>
            <a:off x="830575" y="401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Cosa non piace</a:t>
            </a:r>
            <a:endParaRPr/>
          </a:p>
        </p:txBody>
      </p:sp>
      <p:sp>
        <p:nvSpPr>
          <p:cNvPr id="356" name="Google Shape;356;p34"/>
          <p:cNvSpPr txBox="1"/>
          <p:nvPr/>
        </p:nvSpPr>
        <p:spPr>
          <a:xfrm>
            <a:off x="2604300" y="1267075"/>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700">
                <a:solidFill>
                  <a:srgbClr val="D9D9D9"/>
                </a:solidFill>
              </a:rPr>
              <a:t>Games</a:t>
            </a:r>
            <a:endParaRPr sz="1700">
              <a:solidFill>
                <a:srgbClr val="D9D9D9"/>
              </a:solidFill>
            </a:endParaRPr>
          </a:p>
          <a:p>
            <a:pPr indent="0" lvl="0" marL="0" rtl="0" algn="l">
              <a:lnSpc>
                <a:spcPct val="115000"/>
              </a:lnSpc>
              <a:spcBef>
                <a:spcPts val="1600"/>
              </a:spcBef>
              <a:spcAft>
                <a:spcPts val="0"/>
              </a:spcAft>
              <a:buClr>
                <a:schemeClr val="dk1"/>
              </a:buClr>
              <a:buSzPts val="1100"/>
              <a:buFont typeface="Arial"/>
              <a:buNone/>
            </a:pPr>
            <a:r>
              <a:rPr lang="it" sz="1700">
                <a:solidFill>
                  <a:srgbClr val="D9D9D9"/>
                </a:solidFill>
              </a:rPr>
              <a:t>Education           29% delle app totali</a:t>
            </a:r>
            <a:endParaRPr sz="1700">
              <a:solidFill>
                <a:srgbClr val="D9D9D9"/>
              </a:solidFill>
            </a:endParaRPr>
          </a:p>
          <a:p>
            <a:pPr indent="0" lvl="0" marL="0" rtl="0" algn="l">
              <a:lnSpc>
                <a:spcPct val="115000"/>
              </a:lnSpc>
              <a:spcBef>
                <a:spcPts val="1600"/>
              </a:spcBef>
              <a:spcAft>
                <a:spcPts val="1600"/>
              </a:spcAft>
              <a:buClr>
                <a:schemeClr val="dk1"/>
              </a:buClr>
              <a:buSzPts val="1100"/>
              <a:buFont typeface="Arial"/>
              <a:buNone/>
            </a:pPr>
            <a:r>
              <a:rPr lang="it" sz="1700">
                <a:solidFill>
                  <a:srgbClr val="D9D9D9"/>
                </a:solidFill>
              </a:rPr>
              <a:t>Entertainment     </a:t>
            </a:r>
            <a:endParaRPr>
              <a:solidFill>
                <a:srgbClr val="D9D9D9"/>
              </a:solidFill>
            </a:endParaRPr>
          </a:p>
        </p:txBody>
      </p:sp>
      <p:cxnSp>
        <p:nvCxnSpPr>
          <p:cNvPr id="357" name="Google Shape;357;p34"/>
          <p:cNvCxnSpPr/>
          <p:nvPr/>
        </p:nvCxnSpPr>
        <p:spPr>
          <a:xfrm>
            <a:off x="4175525" y="1356000"/>
            <a:ext cx="0" cy="1208100"/>
          </a:xfrm>
          <a:prstGeom prst="straightConnector1">
            <a:avLst/>
          </a:prstGeom>
          <a:noFill/>
          <a:ln cap="flat" cmpd="sng" w="9525">
            <a:solidFill>
              <a:schemeClr val="dk2"/>
            </a:solidFill>
            <a:prstDash val="solid"/>
            <a:round/>
            <a:headEnd len="med" w="med" type="none"/>
            <a:tailEnd len="med" w="med" type="none"/>
          </a:ln>
        </p:spPr>
      </p:cxnSp>
      <p:sp>
        <p:nvSpPr>
          <p:cNvPr id="358" name="Google Shape;358;p34"/>
          <p:cNvSpPr/>
          <p:nvPr/>
        </p:nvSpPr>
        <p:spPr>
          <a:xfrm>
            <a:off x="5127800" y="3051875"/>
            <a:ext cx="11100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22</a:t>
            </a:r>
            <a:endParaRPr b="1" sz="1200">
              <a:solidFill>
                <a:srgbClr val="FFFFFF"/>
              </a:solidFill>
              <a:latin typeface="Roboto"/>
              <a:ea typeface="Roboto"/>
              <a:cs typeface="Roboto"/>
              <a:sym typeface="Roboto"/>
            </a:endParaRPr>
          </a:p>
        </p:txBody>
      </p:sp>
      <p:sp>
        <p:nvSpPr>
          <p:cNvPr id="359" name="Google Shape;359;p34"/>
          <p:cNvSpPr txBox="1"/>
          <p:nvPr/>
        </p:nvSpPr>
        <p:spPr>
          <a:xfrm>
            <a:off x="4665600" y="3838025"/>
            <a:ext cx="3501900" cy="914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it" sz="1700">
                <a:solidFill>
                  <a:srgbClr val="FFFFFF"/>
                </a:solidFill>
              </a:rPr>
              <a:t>Sincronizzazione e</a:t>
            </a:r>
            <a:endParaRPr sz="1700">
              <a:solidFill>
                <a:srgbClr val="FFFFFF"/>
              </a:solidFill>
            </a:endParaRPr>
          </a:p>
          <a:p>
            <a:pPr indent="0" lvl="0" marL="0" rtl="0" algn="l">
              <a:lnSpc>
                <a:spcPct val="80000"/>
              </a:lnSpc>
              <a:spcBef>
                <a:spcPts val="1600"/>
              </a:spcBef>
              <a:spcAft>
                <a:spcPts val="0"/>
              </a:spcAft>
              <a:buNone/>
            </a:pPr>
            <a:r>
              <a:rPr lang="it" sz="1700">
                <a:solidFill>
                  <a:srgbClr val="FFFFFF"/>
                </a:solidFill>
              </a:rPr>
              <a:t>connettività accounts</a:t>
            </a:r>
            <a:endParaRPr sz="1700">
              <a:solidFill>
                <a:srgbClr val="FFFFFF"/>
              </a:solidFill>
            </a:endParaRPr>
          </a:p>
          <a:p>
            <a:pPr indent="0" lvl="0" marL="0" rtl="0" algn="l">
              <a:lnSpc>
                <a:spcPct val="100000"/>
              </a:lnSpc>
              <a:spcBef>
                <a:spcPts val="1600"/>
              </a:spcBef>
              <a:spcAft>
                <a:spcPts val="1600"/>
              </a:spcAft>
              <a:buNone/>
            </a:pPr>
            <a:r>
              <a:t/>
            </a:r>
            <a:endParaRPr>
              <a:solidFill>
                <a:srgbClr val="FFFFFF"/>
              </a:solidFill>
            </a:endParaRPr>
          </a:p>
        </p:txBody>
      </p:sp>
      <p:sp>
        <p:nvSpPr>
          <p:cNvPr id="360" name="Google Shape;360;p34"/>
          <p:cNvSpPr txBox="1"/>
          <p:nvPr/>
        </p:nvSpPr>
        <p:spPr>
          <a:xfrm>
            <a:off x="1570100" y="3830200"/>
            <a:ext cx="3501900" cy="914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it" sz="1700">
                <a:solidFill>
                  <a:srgbClr val="B7B7B7"/>
                </a:solidFill>
              </a:rPr>
              <a:t>UX -  pubblicità invasiva</a:t>
            </a:r>
            <a:endParaRPr sz="1700">
              <a:solidFill>
                <a:srgbClr val="B7B7B7"/>
              </a:solidFill>
            </a:endParaRPr>
          </a:p>
          <a:p>
            <a:pPr indent="0" lvl="0" marL="0" rtl="0" algn="l">
              <a:lnSpc>
                <a:spcPct val="80000"/>
              </a:lnSpc>
              <a:spcBef>
                <a:spcPts val="1600"/>
              </a:spcBef>
              <a:spcAft>
                <a:spcPts val="0"/>
              </a:spcAft>
              <a:buNone/>
            </a:pPr>
            <a:r>
              <a:rPr lang="it" sz="1700">
                <a:solidFill>
                  <a:srgbClr val="B7B7B7"/>
                </a:solidFill>
              </a:rPr>
              <a:t>UX - acquisti “bloccanti”</a:t>
            </a:r>
            <a:endParaRPr sz="1700">
              <a:solidFill>
                <a:srgbClr val="B7B7B7"/>
              </a:solidFill>
            </a:endParaRPr>
          </a:p>
          <a:p>
            <a:pPr indent="0" lvl="0" marL="0" rtl="0" algn="l">
              <a:lnSpc>
                <a:spcPct val="100000"/>
              </a:lnSpc>
              <a:spcBef>
                <a:spcPts val="1600"/>
              </a:spcBef>
              <a:spcAft>
                <a:spcPts val="1600"/>
              </a:spcAft>
              <a:buNone/>
            </a:pPr>
            <a:r>
              <a:t/>
            </a:r>
            <a:endParaRPr>
              <a:solidFill>
                <a:srgbClr val="B7B7B7"/>
              </a:solidFill>
            </a:endParaRPr>
          </a:p>
        </p:txBody>
      </p:sp>
      <p:grpSp>
        <p:nvGrpSpPr>
          <p:cNvPr id="361" name="Google Shape;361;p34"/>
          <p:cNvGrpSpPr/>
          <p:nvPr/>
        </p:nvGrpSpPr>
        <p:grpSpPr>
          <a:xfrm>
            <a:off x="2831351" y="577904"/>
            <a:ext cx="332798" cy="303463"/>
            <a:chOff x="6239575" y="4416275"/>
            <a:chExt cx="489625" cy="449175"/>
          </a:xfrm>
        </p:grpSpPr>
        <p:sp>
          <p:nvSpPr>
            <p:cNvPr id="362" name="Google Shape;362;p34"/>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3" name="Google Shape;363;p34"/>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4" name="Google Shape;364;p34"/>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852450" y="4159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a:t>C</a:t>
            </a:r>
            <a:r>
              <a:rPr lang="it"/>
              <a:t>osa non piace</a:t>
            </a:r>
            <a:endParaRPr/>
          </a:p>
          <a:p>
            <a:pPr indent="0" lvl="0" marL="0" rtl="0" algn="l">
              <a:spcBef>
                <a:spcPts val="0"/>
              </a:spcBef>
              <a:spcAft>
                <a:spcPts val="0"/>
              </a:spcAft>
              <a:buNone/>
            </a:pPr>
            <a:r>
              <a:t/>
            </a:r>
            <a:endParaRPr/>
          </a:p>
        </p:txBody>
      </p:sp>
      <p:sp>
        <p:nvSpPr>
          <p:cNvPr id="370" name="Google Shape;370;p35"/>
          <p:cNvSpPr txBox="1"/>
          <p:nvPr/>
        </p:nvSpPr>
        <p:spPr>
          <a:xfrm>
            <a:off x="2604300" y="1415600"/>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700">
                <a:solidFill>
                  <a:srgbClr val="FFFFFF"/>
                </a:solidFill>
              </a:rPr>
              <a:t>Tools</a:t>
            </a:r>
            <a:endParaRPr sz="1700">
              <a:solidFill>
                <a:srgbClr val="FFFFFF"/>
              </a:solidFill>
            </a:endParaRPr>
          </a:p>
          <a:p>
            <a:pPr indent="0" lvl="0" marL="0" rtl="0" algn="l">
              <a:lnSpc>
                <a:spcPct val="115000"/>
              </a:lnSpc>
              <a:spcBef>
                <a:spcPts val="1600"/>
              </a:spcBef>
              <a:spcAft>
                <a:spcPts val="0"/>
              </a:spcAft>
              <a:buNone/>
            </a:pPr>
            <a:r>
              <a:rPr lang="it" sz="1700">
                <a:solidFill>
                  <a:srgbClr val="FFFFFF"/>
                </a:solidFill>
              </a:rPr>
              <a:t>Business        17% delle app totali</a:t>
            </a:r>
            <a:endParaRPr sz="1700">
              <a:solidFill>
                <a:srgbClr val="FFFFFF"/>
              </a:solidFill>
            </a:endParaRPr>
          </a:p>
          <a:p>
            <a:pPr indent="0" lvl="0" marL="0" rtl="0" algn="l">
              <a:lnSpc>
                <a:spcPct val="115000"/>
              </a:lnSpc>
              <a:spcBef>
                <a:spcPts val="1600"/>
              </a:spcBef>
              <a:spcAft>
                <a:spcPts val="1600"/>
              </a:spcAft>
              <a:buNone/>
            </a:pPr>
            <a:r>
              <a:rPr lang="it" sz="1700">
                <a:solidFill>
                  <a:srgbClr val="FFFFFF"/>
                </a:solidFill>
              </a:rPr>
              <a:t>Medical    </a:t>
            </a:r>
            <a:endParaRPr>
              <a:solidFill>
                <a:srgbClr val="FFFFFF"/>
              </a:solidFill>
            </a:endParaRPr>
          </a:p>
        </p:txBody>
      </p:sp>
      <p:cxnSp>
        <p:nvCxnSpPr>
          <p:cNvPr id="371" name="Google Shape;371;p35"/>
          <p:cNvCxnSpPr/>
          <p:nvPr/>
        </p:nvCxnSpPr>
        <p:spPr>
          <a:xfrm>
            <a:off x="3760500" y="1519350"/>
            <a:ext cx="0" cy="1208100"/>
          </a:xfrm>
          <a:prstGeom prst="straightConnector1">
            <a:avLst/>
          </a:prstGeom>
          <a:noFill/>
          <a:ln cap="flat" cmpd="sng" w="9525">
            <a:solidFill>
              <a:schemeClr val="dk2"/>
            </a:solidFill>
            <a:prstDash val="solid"/>
            <a:round/>
            <a:headEnd len="med" w="med" type="none"/>
            <a:tailEnd len="med" w="med" type="none"/>
          </a:ln>
        </p:spPr>
      </p:cxnSp>
      <p:grpSp>
        <p:nvGrpSpPr>
          <p:cNvPr id="372" name="Google Shape;372;p35"/>
          <p:cNvGrpSpPr/>
          <p:nvPr/>
        </p:nvGrpSpPr>
        <p:grpSpPr>
          <a:xfrm>
            <a:off x="2831351" y="577904"/>
            <a:ext cx="332798" cy="303463"/>
            <a:chOff x="6239575" y="4416275"/>
            <a:chExt cx="489625" cy="449175"/>
          </a:xfrm>
        </p:grpSpPr>
        <p:sp>
          <p:nvSpPr>
            <p:cNvPr id="373" name="Google Shape;373;p35"/>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4" name="Google Shape;374;p35"/>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5" name="Google Shape;375;p35"/>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6"/>
          <p:cNvSpPr txBox="1"/>
          <p:nvPr>
            <p:ph type="title"/>
          </p:nvPr>
        </p:nvSpPr>
        <p:spPr>
          <a:xfrm>
            <a:off x="852450" y="4159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a:t>Cosa non piace</a:t>
            </a:r>
            <a:endParaRPr/>
          </a:p>
          <a:p>
            <a:pPr indent="0" lvl="0" marL="0" rtl="0" algn="l">
              <a:spcBef>
                <a:spcPts val="0"/>
              </a:spcBef>
              <a:spcAft>
                <a:spcPts val="0"/>
              </a:spcAft>
              <a:buNone/>
            </a:pPr>
            <a:r>
              <a:t/>
            </a:r>
            <a:endParaRPr/>
          </a:p>
        </p:txBody>
      </p:sp>
      <p:sp>
        <p:nvSpPr>
          <p:cNvPr id="381" name="Google Shape;381;p36"/>
          <p:cNvSpPr txBox="1"/>
          <p:nvPr/>
        </p:nvSpPr>
        <p:spPr>
          <a:xfrm>
            <a:off x="2604300" y="1415600"/>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700">
                <a:solidFill>
                  <a:srgbClr val="D9D9D9"/>
                </a:solidFill>
              </a:rPr>
              <a:t>Tools</a:t>
            </a:r>
            <a:endParaRPr sz="1700">
              <a:solidFill>
                <a:srgbClr val="D9D9D9"/>
              </a:solidFill>
            </a:endParaRPr>
          </a:p>
          <a:p>
            <a:pPr indent="0" lvl="0" marL="0" rtl="0" algn="l">
              <a:lnSpc>
                <a:spcPct val="115000"/>
              </a:lnSpc>
              <a:spcBef>
                <a:spcPts val="1600"/>
              </a:spcBef>
              <a:spcAft>
                <a:spcPts val="0"/>
              </a:spcAft>
              <a:buNone/>
            </a:pPr>
            <a:r>
              <a:rPr lang="it" sz="1700">
                <a:solidFill>
                  <a:srgbClr val="D9D9D9"/>
                </a:solidFill>
              </a:rPr>
              <a:t>Business        17% delle app totali</a:t>
            </a:r>
            <a:endParaRPr sz="1700">
              <a:solidFill>
                <a:srgbClr val="D9D9D9"/>
              </a:solidFill>
            </a:endParaRPr>
          </a:p>
          <a:p>
            <a:pPr indent="0" lvl="0" marL="0" rtl="0" algn="l">
              <a:lnSpc>
                <a:spcPct val="115000"/>
              </a:lnSpc>
              <a:spcBef>
                <a:spcPts val="1600"/>
              </a:spcBef>
              <a:spcAft>
                <a:spcPts val="1600"/>
              </a:spcAft>
              <a:buNone/>
            </a:pPr>
            <a:r>
              <a:rPr lang="it" sz="1700">
                <a:solidFill>
                  <a:srgbClr val="D9D9D9"/>
                </a:solidFill>
              </a:rPr>
              <a:t>Medical    </a:t>
            </a:r>
            <a:endParaRPr>
              <a:solidFill>
                <a:srgbClr val="D9D9D9"/>
              </a:solidFill>
            </a:endParaRPr>
          </a:p>
        </p:txBody>
      </p:sp>
      <p:cxnSp>
        <p:nvCxnSpPr>
          <p:cNvPr id="382" name="Google Shape;382;p36"/>
          <p:cNvCxnSpPr/>
          <p:nvPr/>
        </p:nvCxnSpPr>
        <p:spPr>
          <a:xfrm>
            <a:off x="3760500" y="1519350"/>
            <a:ext cx="0" cy="1208100"/>
          </a:xfrm>
          <a:prstGeom prst="straightConnector1">
            <a:avLst/>
          </a:prstGeom>
          <a:noFill/>
          <a:ln cap="flat" cmpd="sng" w="9525">
            <a:solidFill>
              <a:schemeClr val="dk2"/>
            </a:solidFill>
            <a:prstDash val="solid"/>
            <a:round/>
            <a:headEnd len="med" w="med" type="none"/>
            <a:tailEnd len="med" w="med" type="none"/>
          </a:ln>
        </p:spPr>
      </p:cxnSp>
      <p:sp>
        <p:nvSpPr>
          <p:cNvPr id="383" name="Google Shape;383;p36"/>
          <p:cNvSpPr/>
          <p:nvPr/>
        </p:nvSpPr>
        <p:spPr>
          <a:xfrm>
            <a:off x="1570100" y="3051875"/>
            <a:ext cx="61713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100 utenti </a:t>
            </a:r>
            <a:endParaRPr b="1" sz="1200">
              <a:solidFill>
                <a:srgbClr val="FFFFFF"/>
              </a:solidFill>
              <a:latin typeface="Roboto"/>
              <a:ea typeface="Roboto"/>
              <a:cs typeface="Roboto"/>
              <a:sym typeface="Roboto"/>
            </a:endParaRPr>
          </a:p>
        </p:txBody>
      </p:sp>
      <p:sp>
        <p:nvSpPr>
          <p:cNvPr id="384" name="Google Shape;384;p36"/>
          <p:cNvSpPr/>
          <p:nvPr/>
        </p:nvSpPr>
        <p:spPr>
          <a:xfrm>
            <a:off x="5551100" y="3051875"/>
            <a:ext cx="21903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latin typeface="Roboto"/>
              <a:ea typeface="Roboto"/>
              <a:cs typeface="Roboto"/>
              <a:sym typeface="Roboto"/>
            </a:endParaRPr>
          </a:p>
        </p:txBody>
      </p:sp>
      <p:grpSp>
        <p:nvGrpSpPr>
          <p:cNvPr id="385" name="Google Shape;385;p36"/>
          <p:cNvGrpSpPr/>
          <p:nvPr/>
        </p:nvGrpSpPr>
        <p:grpSpPr>
          <a:xfrm>
            <a:off x="2831351" y="577904"/>
            <a:ext cx="332798" cy="303463"/>
            <a:chOff x="6239575" y="4416275"/>
            <a:chExt cx="489625" cy="449175"/>
          </a:xfrm>
        </p:grpSpPr>
        <p:sp>
          <p:nvSpPr>
            <p:cNvPr id="386" name="Google Shape;386;p36"/>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7" name="Google Shape;387;p36"/>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8" name="Google Shape;388;p36"/>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852450" y="4159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a:t>C</a:t>
            </a:r>
            <a:r>
              <a:rPr lang="it"/>
              <a:t>osa non piace</a:t>
            </a:r>
            <a:endParaRPr/>
          </a:p>
          <a:p>
            <a:pPr indent="0" lvl="0" marL="0" rtl="0" algn="l">
              <a:spcBef>
                <a:spcPts val="0"/>
              </a:spcBef>
              <a:spcAft>
                <a:spcPts val="0"/>
              </a:spcAft>
              <a:buNone/>
            </a:pPr>
            <a:r>
              <a:t/>
            </a:r>
            <a:endParaRPr/>
          </a:p>
        </p:txBody>
      </p:sp>
      <p:sp>
        <p:nvSpPr>
          <p:cNvPr id="394" name="Google Shape;394;p37"/>
          <p:cNvSpPr txBox="1"/>
          <p:nvPr/>
        </p:nvSpPr>
        <p:spPr>
          <a:xfrm>
            <a:off x="2604300" y="1415600"/>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700">
                <a:solidFill>
                  <a:srgbClr val="D9D9D9"/>
                </a:solidFill>
              </a:rPr>
              <a:t>Tools</a:t>
            </a:r>
            <a:endParaRPr sz="1700">
              <a:solidFill>
                <a:srgbClr val="D9D9D9"/>
              </a:solidFill>
            </a:endParaRPr>
          </a:p>
          <a:p>
            <a:pPr indent="0" lvl="0" marL="0" rtl="0" algn="l">
              <a:lnSpc>
                <a:spcPct val="115000"/>
              </a:lnSpc>
              <a:spcBef>
                <a:spcPts val="1600"/>
              </a:spcBef>
              <a:spcAft>
                <a:spcPts val="0"/>
              </a:spcAft>
              <a:buNone/>
            </a:pPr>
            <a:r>
              <a:rPr lang="it" sz="1700">
                <a:solidFill>
                  <a:srgbClr val="D9D9D9"/>
                </a:solidFill>
              </a:rPr>
              <a:t>Business        17% delle app totali</a:t>
            </a:r>
            <a:endParaRPr sz="1700">
              <a:solidFill>
                <a:srgbClr val="D9D9D9"/>
              </a:solidFill>
            </a:endParaRPr>
          </a:p>
          <a:p>
            <a:pPr indent="0" lvl="0" marL="0" rtl="0" algn="l">
              <a:lnSpc>
                <a:spcPct val="115000"/>
              </a:lnSpc>
              <a:spcBef>
                <a:spcPts val="1600"/>
              </a:spcBef>
              <a:spcAft>
                <a:spcPts val="1600"/>
              </a:spcAft>
              <a:buNone/>
            </a:pPr>
            <a:r>
              <a:rPr lang="it" sz="1700">
                <a:solidFill>
                  <a:srgbClr val="D9D9D9"/>
                </a:solidFill>
              </a:rPr>
              <a:t>Medical    </a:t>
            </a:r>
            <a:endParaRPr>
              <a:solidFill>
                <a:srgbClr val="D9D9D9"/>
              </a:solidFill>
            </a:endParaRPr>
          </a:p>
        </p:txBody>
      </p:sp>
      <p:cxnSp>
        <p:nvCxnSpPr>
          <p:cNvPr id="395" name="Google Shape;395;p37"/>
          <p:cNvCxnSpPr/>
          <p:nvPr/>
        </p:nvCxnSpPr>
        <p:spPr>
          <a:xfrm>
            <a:off x="3760500" y="1519350"/>
            <a:ext cx="0" cy="1208100"/>
          </a:xfrm>
          <a:prstGeom prst="straightConnector1">
            <a:avLst/>
          </a:prstGeom>
          <a:noFill/>
          <a:ln cap="flat" cmpd="sng" w="9525">
            <a:solidFill>
              <a:schemeClr val="dk2"/>
            </a:solidFill>
            <a:prstDash val="solid"/>
            <a:round/>
            <a:headEnd len="med" w="med" type="none"/>
            <a:tailEnd len="med" w="med" type="none"/>
          </a:ln>
        </p:spPr>
      </p:cxnSp>
      <p:sp>
        <p:nvSpPr>
          <p:cNvPr id="396" name="Google Shape;396;p37"/>
          <p:cNvSpPr/>
          <p:nvPr/>
        </p:nvSpPr>
        <p:spPr>
          <a:xfrm>
            <a:off x="1570100" y="3051875"/>
            <a:ext cx="22680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38 </a:t>
            </a:r>
            <a:endParaRPr b="1" sz="1200">
              <a:solidFill>
                <a:srgbClr val="FFFFFF"/>
              </a:solidFill>
              <a:latin typeface="Roboto"/>
              <a:ea typeface="Roboto"/>
              <a:cs typeface="Roboto"/>
              <a:sym typeface="Roboto"/>
            </a:endParaRPr>
          </a:p>
        </p:txBody>
      </p:sp>
      <p:sp>
        <p:nvSpPr>
          <p:cNvPr id="397" name="Google Shape;397;p37"/>
          <p:cNvSpPr/>
          <p:nvPr/>
        </p:nvSpPr>
        <p:spPr>
          <a:xfrm>
            <a:off x="5589100" y="3051875"/>
            <a:ext cx="21522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35</a:t>
            </a:r>
            <a:endParaRPr b="1" sz="1200">
              <a:solidFill>
                <a:srgbClr val="D9D9D9"/>
              </a:solidFill>
              <a:latin typeface="Roboto"/>
              <a:ea typeface="Roboto"/>
              <a:cs typeface="Roboto"/>
              <a:sym typeface="Roboto"/>
            </a:endParaRPr>
          </a:p>
        </p:txBody>
      </p:sp>
      <p:sp>
        <p:nvSpPr>
          <p:cNvPr id="398" name="Google Shape;398;p37"/>
          <p:cNvSpPr/>
          <p:nvPr/>
        </p:nvSpPr>
        <p:spPr>
          <a:xfrm>
            <a:off x="3876150" y="3051875"/>
            <a:ext cx="16749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27</a:t>
            </a:r>
            <a:endParaRPr b="1" sz="1200">
              <a:solidFill>
                <a:srgbClr val="D9D9D9"/>
              </a:solidFill>
              <a:latin typeface="Roboto"/>
              <a:ea typeface="Roboto"/>
              <a:cs typeface="Roboto"/>
              <a:sym typeface="Roboto"/>
            </a:endParaRPr>
          </a:p>
        </p:txBody>
      </p:sp>
      <p:sp>
        <p:nvSpPr>
          <p:cNvPr id="399" name="Google Shape;399;p37"/>
          <p:cNvSpPr txBox="1"/>
          <p:nvPr/>
        </p:nvSpPr>
        <p:spPr>
          <a:xfrm>
            <a:off x="1452850" y="3791675"/>
            <a:ext cx="3501900" cy="914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it" sz="1700">
                <a:solidFill>
                  <a:srgbClr val="FFFFFF"/>
                </a:solidFill>
              </a:rPr>
              <a:t>Compatibilità</a:t>
            </a:r>
            <a:endParaRPr sz="1700">
              <a:solidFill>
                <a:srgbClr val="FFFFFF"/>
              </a:solidFill>
            </a:endParaRPr>
          </a:p>
          <a:p>
            <a:pPr indent="0" lvl="0" marL="0" rtl="0" algn="l">
              <a:lnSpc>
                <a:spcPct val="80000"/>
              </a:lnSpc>
              <a:spcBef>
                <a:spcPts val="1600"/>
              </a:spcBef>
              <a:spcAft>
                <a:spcPts val="0"/>
              </a:spcAft>
              <a:buNone/>
            </a:pPr>
            <a:r>
              <a:rPr lang="it" sz="1700">
                <a:solidFill>
                  <a:srgbClr val="FFFFFF"/>
                </a:solidFill>
              </a:rPr>
              <a:t>Versioning</a:t>
            </a:r>
            <a:endParaRPr sz="1700">
              <a:solidFill>
                <a:srgbClr val="FFFFFF"/>
              </a:solidFill>
            </a:endParaRPr>
          </a:p>
          <a:p>
            <a:pPr indent="0" lvl="0" marL="0" rtl="0" algn="l">
              <a:lnSpc>
                <a:spcPct val="80000"/>
              </a:lnSpc>
              <a:spcBef>
                <a:spcPts val="1600"/>
              </a:spcBef>
              <a:spcAft>
                <a:spcPts val="0"/>
              </a:spcAft>
              <a:buNone/>
            </a:pPr>
            <a:r>
              <a:rPr lang="it" sz="1700">
                <a:solidFill>
                  <a:srgbClr val="FFFFFF"/>
                </a:solidFill>
              </a:rPr>
              <a:t>Update</a:t>
            </a:r>
            <a:endParaRPr sz="1700">
              <a:solidFill>
                <a:srgbClr val="FFFFFF"/>
              </a:solidFill>
            </a:endParaRPr>
          </a:p>
          <a:p>
            <a:pPr indent="0" lvl="0" marL="0" rtl="0" algn="l">
              <a:lnSpc>
                <a:spcPct val="100000"/>
              </a:lnSpc>
              <a:spcBef>
                <a:spcPts val="1600"/>
              </a:spcBef>
              <a:spcAft>
                <a:spcPts val="1600"/>
              </a:spcAft>
              <a:buNone/>
            </a:pPr>
            <a:r>
              <a:t/>
            </a:r>
            <a:endParaRPr>
              <a:solidFill>
                <a:srgbClr val="FFFFFF"/>
              </a:solidFill>
            </a:endParaRPr>
          </a:p>
        </p:txBody>
      </p:sp>
      <p:grpSp>
        <p:nvGrpSpPr>
          <p:cNvPr id="400" name="Google Shape;400;p37"/>
          <p:cNvGrpSpPr/>
          <p:nvPr/>
        </p:nvGrpSpPr>
        <p:grpSpPr>
          <a:xfrm>
            <a:off x="2831351" y="577904"/>
            <a:ext cx="332798" cy="303463"/>
            <a:chOff x="6239575" y="4416275"/>
            <a:chExt cx="489625" cy="449175"/>
          </a:xfrm>
        </p:grpSpPr>
        <p:sp>
          <p:nvSpPr>
            <p:cNvPr id="401" name="Google Shape;401;p37"/>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 name="Google Shape;402;p37"/>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3" name="Google Shape;403;p37"/>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852450" y="4159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a:t>C</a:t>
            </a:r>
            <a:r>
              <a:rPr lang="it"/>
              <a:t>osa non piace</a:t>
            </a:r>
            <a:endParaRPr/>
          </a:p>
          <a:p>
            <a:pPr indent="0" lvl="0" marL="0" rtl="0" algn="l">
              <a:spcBef>
                <a:spcPts val="0"/>
              </a:spcBef>
              <a:spcAft>
                <a:spcPts val="0"/>
              </a:spcAft>
              <a:buNone/>
            </a:pPr>
            <a:r>
              <a:t/>
            </a:r>
            <a:endParaRPr/>
          </a:p>
        </p:txBody>
      </p:sp>
      <p:sp>
        <p:nvSpPr>
          <p:cNvPr id="409" name="Google Shape;409;p38"/>
          <p:cNvSpPr txBox="1"/>
          <p:nvPr/>
        </p:nvSpPr>
        <p:spPr>
          <a:xfrm>
            <a:off x="2604300" y="1415600"/>
            <a:ext cx="3935400" cy="14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700">
                <a:solidFill>
                  <a:srgbClr val="D9D9D9"/>
                </a:solidFill>
              </a:rPr>
              <a:t>Tools</a:t>
            </a:r>
            <a:endParaRPr sz="1700">
              <a:solidFill>
                <a:srgbClr val="D9D9D9"/>
              </a:solidFill>
            </a:endParaRPr>
          </a:p>
          <a:p>
            <a:pPr indent="0" lvl="0" marL="0" rtl="0" algn="l">
              <a:lnSpc>
                <a:spcPct val="115000"/>
              </a:lnSpc>
              <a:spcBef>
                <a:spcPts val="1600"/>
              </a:spcBef>
              <a:spcAft>
                <a:spcPts val="0"/>
              </a:spcAft>
              <a:buNone/>
            </a:pPr>
            <a:r>
              <a:rPr lang="it" sz="1700">
                <a:solidFill>
                  <a:srgbClr val="D9D9D9"/>
                </a:solidFill>
              </a:rPr>
              <a:t>Business        17% delle app totali</a:t>
            </a:r>
            <a:endParaRPr sz="1700">
              <a:solidFill>
                <a:srgbClr val="D9D9D9"/>
              </a:solidFill>
            </a:endParaRPr>
          </a:p>
          <a:p>
            <a:pPr indent="0" lvl="0" marL="0" rtl="0" algn="l">
              <a:lnSpc>
                <a:spcPct val="115000"/>
              </a:lnSpc>
              <a:spcBef>
                <a:spcPts val="1600"/>
              </a:spcBef>
              <a:spcAft>
                <a:spcPts val="1600"/>
              </a:spcAft>
              <a:buNone/>
            </a:pPr>
            <a:r>
              <a:rPr lang="it" sz="1700">
                <a:solidFill>
                  <a:srgbClr val="D9D9D9"/>
                </a:solidFill>
              </a:rPr>
              <a:t>Medical    </a:t>
            </a:r>
            <a:endParaRPr>
              <a:solidFill>
                <a:srgbClr val="D9D9D9"/>
              </a:solidFill>
            </a:endParaRPr>
          </a:p>
        </p:txBody>
      </p:sp>
      <p:cxnSp>
        <p:nvCxnSpPr>
          <p:cNvPr id="410" name="Google Shape;410;p38"/>
          <p:cNvCxnSpPr/>
          <p:nvPr/>
        </p:nvCxnSpPr>
        <p:spPr>
          <a:xfrm>
            <a:off x="3760500" y="1519350"/>
            <a:ext cx="0" cy="1208100"/>
          </a:xfrm>
          <a:prstGeom prst="straightConnector1">
            <a:avLst/>
          </a:prstGeom>
          <a:noFill/>
          <a:ln cap="flat" cmpd="sng" w="9525">
            <a:solidFill>
              <a:schemeClr val="dk2"/>
            </a:solidFill>
            <a:prstDash val="solid"/>
            <a:round/>
            <a:headEnd len="med" w="med" type="none"/>
            <a:tailEnd len="med" w="med" type="none"/>
          </a:ln>
        </p:spPr>
      </p:cxnSp>
      <p:sp>
        <p:nvSpPr>
          <p:cNvPr id="411" name="Google Shape;411;p38"/>
          <p:cNvSpPr/>
          <p:nvPr/>
        </p:nvSpPr>
        <p:spPr>
          <a:xfrm>
            <a:off x="1570100" y="3051875"/>
            <a:ext cx="22680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38 </a:t>
            </a:r>
            <a:endParaRPr b="1" sz="1200">
              <a:solidFill>
                <a:srgbClr val="D9D9D9"/>
              </a:solidFill>
              <a:latin typeface="Roboto"/>
              <a:ea typeface="Roboto"/>
              <a:cs typeface="Roboto"/>
              <a:sym typeface="Roboto"/>
            </a:endParaRPr>
          </a:p>
        </p:txBody>
      </p:sp>
      <p:sp>
        <p:nvSpPr>
          <p:cNvPr id="412" name="Google Shape;412;p38"/>
          <p:cNvSpPr/>
          <p:nvPr/>
        </p:nvSpPr>
        <p:spPr>
          <a:xfrm>
            <a:off x="5589100" y="3051875"/>
            <a:ext cx="21522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35</a:t>
            </a:r>
            <a:endParaRPr b="1" sz="1200">
              <a:solidFill>
                <a:srgbClr val="D9D9D9"/>
              </a:solidFill>
              <a:latin typeface="Roboto"/>
              <a:ea typeface="Roboto"/>
              <a:cs typeface="Roboto"/>
              <a:sym typeface="Roboto"/>
            </a:endParaRPr>
          </a:p>
        </p:txBody>
      </p:sp>
      <p:sp>
        <p:nvSpPr>
          <p:cNvPr id="413" name="Google Shape;413;p38"/>
          <p:cNvSpPr/>
          <p:nvPr/>
        </p:nvSpPr>
        <p:spPr>
          <a:xfrm>
            <a:off x="3876150" y="3051875"/>
            <a:ext cx="16749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27 </a:t>
            </a:r>
            <a:endParaRPr b="1" sz="1200">
              <a:solidFill>
                <a:srgbClr val="FFFFFF"/>
              </a:solidFill>
              <a:latin typeface="Roboto"/>
              <a:ea typeface="Roboto"/>
              <a:cs typeface="Roboto"/>
              <a:sym typeface="Roboto"/>
            </a:endParaRPr>
          </a:p>
        </p:txBody>
      </p:sp>
      <p:sp>
        <p:nvSpPr>
          <p:cNvPr id="414" name="Google Shape;414;p38"/>
          <p:cNvSpPr txBox="1"/>
          <p:nvPr/>
        </p:nvSpPr>
        <p:spPr>
          <a:xfrm>
            <a:off x="3713025" y="3869300"/>
            <a:ext cx="3501900" cy="914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it" sz="1700">
                <a:solidFill>
                  <a:srgbClr val="FFFFFF"/>
                </a:solidFill>
              </a:rPr>
              <a:t>UI - no responsive</a:t>
            </a:r>
            <a:endParaRPr sz="1700">
              <a:solidFill>
                <a:srgbClr val="FFFFFF"/>
              </a:solidFill>
            </a:endParaRPr>
          </a:p>
          <a:p>
            <a:pPr indent="0" lvl="0" marL="0" rtl="0" algn="l">
              <a:lnSpc>
                <a:spcPct val="100000"/>
              </a:lnSpc>
              <a:spcBef>
                <a:spcPts val="1600"/>
              </a:spcBef>
              <a:spcAft>
                <a:spcPts val="1600"/>
              </a:spcAft>
              <a:buNone/>
            </a:pPr>
            <a:r>
              <a:rPr lang="it" sz="1700">
                <a:solidFill>
                  <a:srgbClr val="FFFFFF"/>
                </a:solidFill>
              </a:rPr>
              <a:t>UI - poco intuitiva</a:t>
            </a:r>
            <a:endParaRPr>
              <a:solidFill>
                <a:srgbClr val="FFFFFF"/>
              </a:solidFill>
            </a:endParaRPr>
          </a:p>
        </p:txBody>
      </p:sp>
      <p:sp>
        <p:nvSpPr>
          <p:cNvPr id="415" name="Google Shape;415;p38"/>
          <p:cNvSpPr txBox="1"/>
          <p:nvPr/>
        </p:nvSpPr>
        <p:spPr>
          <a:xfrm>
            <a:off x="1445050" y="3791675"/>
            <a:ext cx="3501900" cy="914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it" sz="1700">
                <a:solidFill>
                  <a:srgbClr val="D9D9D9"/>
                </a:solidFill>
              </a:rPr>
              <a:t>Compatibilità</a:t>
            </a:r>
            <a:endParaRPr sz="1700">
              <a:solidFill>
                <a:srgbClr val="D9D9D9"/>
              </a:solidFill>
            </a:endParaRPr>
          </a:p>
          <a:p>
            <a:pPr indent="0" lvl="0" marL="0" rtl="0" algn="l">
              <a:lnSpc>
                <a:spcPct val="80000"/>
              </a:lnSpc>
              <a:spcBef>
                <a:spcPts val="1600"/>
              </a:spcBef>
              <a:spcAft>
                <a:spcPts val="0"/>
              </a:spcAft>
              <a:buClr>
                <a:schemeClr val="dk1"/>
              </a:buClr>
              <a:buSzPts val="1100"/>
              <a:buFont typeface="Arial"/>
              <a:buNone/>
            </a:pPr>
            <a:r>
              <a:rPr lang="it" sz="1700">
                <a:solidFill>
                  <a:srgbClr val="D9D9D9"/>
                </a:solidFill>
              </a:rPr>
              <a:t>Versioning</a:t>
            </a:r>
            <a:endParaRPr sz="1700">
              <a:solidFill>
                <a:srgbClr val="D9D9D9"/>
              </a:solidFill>
            </a:endParaRPr>
          </a:p>
          <a:p>
            <a:pPr indent="0" lvl="0" marL="0" rtl="0" algn="l">
              <a:lnSpc>
                <a:spcPct val="80000"/>
              </a:lnSpc>
              <a:spcBef>
                <a:spcPts val="1600"/>
              </a:spcBef>
              <a:spcAft>
                <a:spcPts val="0"/>
              </a:spcAft>
              <a:buClr>
                <a:schemeClr val="dk1"/>
              </a:buClr>
              <a:buSzPts val="1100"/>
              <a:buFont typeface="Arial"/>
              <a:buNone/>
            </a:pPr>
            <a:r>
              <a:rPr lang="it" sz="1700">
                <a:solidFill>
                  <a:srgbClr val="D9D9D9"/>
                </a:solidFill>
              </a:rPr>
              <a:t>Update</a:t>
            </a:r>
            <a:endParaRPr sz="1700">
              <a:solidFill>
                <a:srgbClr val="D9D9D9"/>
              </a:solidFill>
            </a:endParaRPr>
          </a:p>
          <a:p>
            <a:pPr indent="0" lvl="0" marL="0" rtl="0" algn="l">
              <a:lnSpc>
                <a:spcPct val="100000"/>
              </a:lnSpc>
              <a:spcBef>
                <a:spcPts val="1600"/>
              </a:spcBef>
              <a:spcAft>
                <a:spcPts val="1600"/>
              </a:spcAft>
              <a:buNone/>
            </a:pPr>
            <a:r>
              <a:t/>
            </a:r>
            <a:endParaRPr>
              <a:solidFill>
                <a:srgbClr val="D9D9D9"/>
              </a:solidFill>
            </a:endParaRPr>
          </a:p>
        </p:txBody>
      </p:sp>
      <p:grpSp>
        <p:nvGrpSpPr>
          <p:cNvPr id="416" name="Google Shape;416;p38"/>
          <p:cNvGrpSpPr/>
          <p:nvPr/>
        </p:nvGrpSpPr>
        <p:grpSpPr>
          <a:xfrm>
            <a:off x="2831351" y="577904"/>
            <a:ext cx="332798" cy="303463"/>
            <a:chOff x="6239575" y="4416275"/>
            <a:chExt cx="489625" cy="449175"/>
          </a:xfrm>
        </p:grpSpPr>
        <p:sp>
          <p:nvSpPr>
            <p:cNvPr id="417" name="Google Shape;417;p38"/>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8" name="Google Shape;418;p38"/>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9" name="Google Shape;419;p38"/>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311700" y="983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Ulteriori applicazioni e case studies</a:t>
            </a:r>
            <a:endParaRPr/>
          </a:p>
        </p:txBody>
      </p:sp>
      <p:sp>
        <p:nvSpPr>
          <p:cNvPr id="425" name="Google Shape;425;p39"/>
          <p:cNvSpPr/>
          <p:nvPr/>
        </p:nvSpPr>
        <p:spPr>
          <a:xfrm>
            <a:off x="311700" y="1704700"/>
            <a:ext cx="8520600" cy="39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0"/>
          <p:cNvSpPr txBox="1"/>
          <p:nvPr>
            <p:ph type="title"/>
          </p:nvPr>
        </p:nvSpPr>
        <p:spPr>
          <a:xfrm>
            <a:off x="2711525" y="371525"/>
            <a:ext cx="3328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Case study UX/UI</a:t>
            </a:r>
            <a:endParaRPr/>
          </a:p>
        </p:txBody>
      </p:sp>
      <p:pic>
        <p:nvPicPr>
          <p:cNvPr id="431" name="Google Shape;431;p40"/>
          <p:cNvPicPr preferRelativeResize="0"/>
          <p:nvPr/>
        </p:nvPicPr>
        <p:blipFill>
          <a:blip r:embed="rId3">
            <a:alphaModFix/>
          </a:blip>
          <a:stretch>
            <a:fillRect/>
          </a:stretch>
        </p:blipFill>
        <p:spPr>
          <a:xfrm>
            <a:off x="2101763" y="1467451"/>
            <a:ext cx="979585" cy="1001850"/>
          </a:xfrm>
          <a:prstGeom prst="rect">
            <a:avLst/>
          </a:prstGeom>
          <a:noFill/>
          <a:ln>
            <a:noFill/>
          </a:ln>
        </p:spPr>
      </p:pic>
      <p:pic>
        <p:nvPicPr>
          <p:cNvPr id="432" name="Google Shape;432;p40"/>
          <p:cNvPicPr preferRelativeResize="0"/>
          <p:nvPr/>
        </p:nvPicPr>
        <p:blipFill>
          <a:blip r:embed="rId4">
            <a:alphaModFix/>
          </a:blip>
          <a:stretch>
            <a:fillRect/>
          </a:stretch>
        </p:blipFill>
        <p:spPr>
          <a:xfrm>
            <a:off x="1315175" y="2753566"/>
            <a:ext cx="2804700" cy="686184"/>
          </a:xfrm>
          <a:prstGeom prst="rect">
            <a:avLst/>
          </a:prstGeom>
          <a:noFill/>
          <a:ln>
            <a:noFill/>
          </a:ln>
        </p:spPr>
      </p:pic>
      <p:cxnSp>
        <p:nvCxnSpPr>
          <p:cNvPr id="433" name="Google Shape;433;p40"/>
          <p:cNvCxnSpPr/>
          <p:nvPr/>
        </p:nvCxnSpPr>
        <p:spPr>
          <a:xfrm>
            <a:off x="4364375" y="1326650"/>
            <a:ext cx="23100" cy="3031200"/>
          </a:xfrm>
          <a:prstGeom prst="straightConnector1">
            <a:avLst/>
          </a:prstGeom>
          <a:noFill/>
          <a:ln cap="flat" cmpd="sng" w="9525">
            <a:solidFill>
              <a:schemeClr val="dk2"/>
            </a:solidFill>
            <a:prstDash val="solid"/>
            <a:round/>
            <a:headEnd len="med" w="med" type="none"/>
            <a:tailEnd len="med" w="med" type="none"/>
          </a:ln>
        </p:spPr>
      </p:cxnSp>
      <p:grpSp>
        <p:nvGrpSpPr>
          <p:cNvPr id="434" name="Google Shape;434;p40"/>
          <p:cNvGrpSpPr/>
          <p:nvPr/>
        </p:nvGrpSpPr>
        <p:grpSpPr>
          <a:xfrm>
            <a:off x="2359209" y="558394"/>
            <a:ext cx="352317" cy="303747"/>
            <a:chOff x="-45664625" y="2352225"/>
            <a:chExt cx="300125" cy="263875"/>
          </a:xfrm>
        </p:grpSpPr>
        <p:sp>
          <p:nvSpPr>
            <p:cNvPr id="435" name="Google Shape;435;p40"/>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2711525" y="371500"/>
            <a:ext cx="3328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Case study UX/UI</a:t>
            </a:r>
            <a:endParaRPr/>
          </a:p>
        </p:txBody>
      </p:sp>
      <p:sp>
        <p:nvSpPr>
          <p:cNvPr id="447" name="Google Shape;447;p41"/>
          <p:cNvSpPr txBox="1"/>
          <p:nvPr>
            <p:ph type="title"/>
          </p:nvPr>
        </p:nvSpPr>
        <p:spPr>
          <a:xfrm>
            <a:off x="1580675" y="3550500"/>
            <a:ext cx="2273700" cy="70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700"/>
              <a:t>18 utenti su 100       total</a:t>
            </a:r>
            <a:r>
              <a:rPr lang="it" sz="1700"/>
              <a:t>e</a:t>
            </a:r>
            <a:r>
              <a:rPr lang="it" sz="1700"/>
              <a:t> </a:t>
            </a:r>
            <a:r>
              <a:rPr lang="it" sz="1700"/>
              <a:t>670.000 utenti </a:t>
            </a:r>
            <a:endParaRPr sz="1700"/>
          </a:p>
        </p:txBody>
      </p:sp>
      <p:pic>
        <p:nvPicPr>
          <p:cNvPr id="448" name="Google Shape;448;p41"/>
          <p:cNvPicPr preferRelativeResize="0"/>
          <p:nvPr/>
        </p:nvPicPr>
        <p:blipFill>
          <a:blip r:embed="rId3">
            <a:alphaModFix/>
          </a:blip>
          <a:stretch>
            <a:fillRect/>
          </a:stretch>
        </p:blipFill>
        <p:spPr>
          <a:xfrm>
            <a:off x="2101763" y="1467451"/>
            <a:ext cx="979585" cy="1001850"/>
          </a:xfrm>
          <a:prstGeom prst="rect">
            <a:avLst/>
          </a:prstGeom>
          <a:noFill/>
          <a:ln>
            <a:noFill/>
          </a:ln>
        </p:spPr>
      </p:pic>
      <p:pic>
        <p:nvPicPr>
          <p:cNvPr id="449" name="Google Shape;449;p41"/>
          <p:cNvPicPr preferRelativeResize="0"/>
          <p:nvPr/>
        </p:nvPicPr>
        <p:blipFill>
          <a:blip r:embed="rId4">
            <a:alphaModFix/>
          </a:blip>
          <a:stretch>
            <a:fillRect/>
          </a:stretch>
        </p:blipFill>
        <p:spPr>
          <a:xfrm>
            <a:off x="1315175" y="2753566"/>
            <a:ext cx="2804700" cy="686184"/>
          </a:xfrm>
          <a:prstGeom prst="rect">
            <a:avLst/>
          </a:prstGeom>
          <a:noFill/>
          <a:ln>
            <a:noFill/>
          </a:ln>
        </p:spPr>
      </p:pic>
      <p:cxnSp>
        <p:nvCxnSpPr>
          <p:cNvPr id="450" name="Google Shape;450;p41"/>
          <p:cNvCxnSpPr/>
          <p:nvPr/>
        </p:nvCxnSpPr>
        <p:spPr>
          <a:xfrm>
            <a:off x="4364375" y="1326650"/>
            <a:ext cx="23100" cy="3031200"/>
          </a:xfrm>
          <a:prstGeom prst="straightConnector1">
            <a:avLst/>
          </a:prstGeom>
          <a:noFill/>
          <a:ln cap="flat" cmpd="sng" w="9525">
            <a:solidFill>
              <a:schemeClr val="dk2"/>
            </a:solidFill>
            <a:prstDash val="solid"/>
            <a:round/>
            <a:headEnd len="med" w="med" type="none"/>
            <a:tailEnd len="med" w="med" type="none"/>
          </a:ln>
        </p:spPr>
      </p:cxnSp>
      <p:grpSp>
        <p:nvGrpSpPr>
          <p:cNvPr id="451" name="Google Shape;451;p41"/>
          <p:cNvGrpSpPr/>
          <p:nvPr/>
        </p:nvGrpSpPr>
        <p:grpSpPr>
          <a:xfrm>
            <a:off x="2359209" y="558394"/>
            <a:ext cx="352317" cy="303747"/>
            <a:chOff x="-45664625" y="2352225"/>
            <a:chExt cx="300125" cy="263875"/>
          </a:xfrm>
        </p:grpSpPr>
        <p:sp>
          <p:nvSpPr>
            <p:cNvPr id="452" name="Google Shape;452;p41"/>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57800" y="4450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it"/>
              <a:t>Value Proposition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t">
                <a:solidFill>
                  <a:srgbClr val="FFFFFF"/>
                </a:solidFill>
              </a:rPr>
              <a:t>F</a:t>
            </a:r>
            <a:r>
              <a:rPr lang="it">
                <a:solidFill>
                  <a:srgbClr val="FFFFFF"/>
                </a:solidFill>
              </a:rPr>
              <a:t>ornire un vantaggio informativo nelle decisioni di investimento.</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Identificare le leve su cui agire per migliorare le probabilità di successo di un’app.</a:t>
            </a:r>
            <a:endParaRPr>
              <a:solidFill>
                <a:srgbClr val="FFFFFF"/>
              </a:solidFill>
            </a:endParaRPr>
          </a:p>
          <a:p>
            <a:pPr indent="0" lvl="0" marL="457200" rtl="0" algn="l">
              <a:spcBef>
                <a:spcPts val="1600"/>
              </a:spcBef>
              <a:spcAft>
                <a:spcPts val="1600"/>
              </a:spcAft>
              <a:buNone/>
            </a:pPr>
            <a:r>
              <a:t/>
            </a:r>
            <a:endParaRPr/>
          </a:p>
        </p:txBody>
      </p:sp>
      <p:grpSp>
        <p:nvGrpSpPr>
          <p:cNvPr id="74" name="Google Shape;74;p15"/>
          <p:cNvGrpSpPr/>
          <p:nvPr/>
        </p:nvGrpSpPr>
        <p:grpSpPr>
          <a:xfrm>
            <a:off x="311695" y="493504"/>
            <a:ext cx="434334" cy="475736"/>
            <a:chOff x="-2571737" y="2764550"/>
            <a:chExt cx="292225" cy="290650"/>
          </a:xfrm>
        </p:grpSpPr>
        <p:sp>
          <p:nvSpPr>
            <p:cNvPr id="75" name="Google Shape;75;p15"/>
            <p:cNvSpPr/>
            <p:nvPr/>
          </p:nvSpPr>
          <p:spPr>
            <a:xfrm>
              <a:off x="-2496085" y="3009100"/>
              <a:ext cx="17350" cy="17350"/>
            </a:xfrm>
            <a:custGeom>
              <a:rect b="b" l="l" r="r" t="t"/>
              <a:pathLst>
                <a:path extrusionOk="0" h="694" w="694">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398548" y="2800375"/>
              <a:ext cx="52000" cy="120525"/>
            </a:xfrm>
            <a:custGeom>
              <a:rect b="b" l="l" r="r" t="t"/>
              <a:pathLst>
                <a:path extrusionOk="0" h="4821" w="208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571737" y="2764550"/>
              <a:ext cx="292225" cy="290650"/>
            </a:xfrm>
            <a:custGeom>
              <a:rect b="b" l="l" r="r" t="t"/>
              <a:pathLst>
                <a:path extrusionOk="0" h="11626" w="11689">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2711525" y="371500"/>
            <a:ext cx="3328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Case study UX/UI</a:t>
            </a:r>
            <a:endParaRPr/>
          </a:p>
        </p:txBody>
      </p:sp>
      <p:sp>
        <p:nvSpPr>
          <p:cNvPr id="464" name="Google Shape;464;p42"/>
          <p:cNvSpPr txBox="1"/>
          <p:nvPr>
            <p:ph type="title"/>
          </p:nvPr>
        </p:nvSpPr>
        <p:spPr>
          <a:xfrm>
            <a:off x="1580675" y="3550500"/>
            <a:ext cx="2273700" cy="70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700"/>
              <a:t>18 utenti su 100       totale </a:t>
            </a:r>
            <a:r>
              <a:rPr lang="it" sz="1700"/>
              <a:t>670.000 utenti </a:t>
            </a:r>
            <a:endParaRPr sz="1700"/>
          </a:p>
        </p:txBody>
      </p:sp>
      <p:pic>
        <p:nvPicPr>
          <p:cNvPr id="465" name="Google Shape;465;p42"/>
          <p:cNvPicPr preferRelativeResize="0"/>
          <p:nvPr/>
        </p:nvPicPr>
        <p:blipFill>
          <a:blip r:embed="rId3">
            <a:alphaModFix/>
          </a:blip>
          <a:stretch>
            <a:fillRect/>
          </a:stretch>
        </p:blipFill>
        <p:spPr>
          <a:xfrm>
            <a:off x="2101763" y="1467451"/>
            <a:ext cx="979585" cy="1001850"/>
          </a:xfrm>
          <a:prstGeom prst="rect">
            <a:avLst/>
          </a:prstGeom>
          <a:noFill/>
          <a:ln>
            <a:noFill/>
          </a:ln>
        </p:spPr>
      </p:pic>
      <p:pic>
        <p:nvPicPr>
          <p:cNvPr id="466" name="Google Shape;466;p42"/>
          <p:cNvPicPr preferRelativeResize="0"/>
          <p:nvPr/>
        </p:nvPicPr>
        <p:blipFill>
          <a:blip r:embed="rId4">
            <a:alphaModFix/>
          </a:blip>
          <a:stretch>
            <a:fillRect/>
          </a:stretch>
        </p:blipFill>
        <p:spPr>
          <a:xfrm>
            <a:off x="5389175" y="2774825"/>
            <a:ext cx="1585475" cy="643675"/>
          </a:xfrm>
          <a:prstGeom prst="rect">
            <a:avLst/>
          </a:prstGeom>
          <a:noFill/>
          <a:ln>
            <a:noFill/>
          </a:ln>
        </p:spPr>
      </p:pic>
      <p:pic>
        <p:nvPicPr>
          <p:cNvPr id="467" name="Google Shape;467;p42"/>
          <p:cNvPicPr preferRelativeResize="0"/>
          <p:nvPr/>
        </p:nvPicPr>
        <p:blipFill>
          <a:blip r:embed="rId5">
            <a:alphaModFix/>
          </a:blip>
          <a:stretch>
            <a:fillRect/>
          </a:stretch>
        </p:blipFill>
        <p:spPr>
          <a:xfrm>
            <a:off x="1315175" y="2753566"/>
            <a:ext cx="2804700" cy="686184"/>
          </a:xfrm>
          <a:prstGeom prst="rect">
            <a:avLst/>
          </a:prstGeom>
          <a:noFill/>
          <a:ln>
            <a:noFill/>
          </a:ln>
        </p:spPr>
      </p:pic>
      <p:cxnSp>
        <p:nvCxnSpPr>
          <p:cNvPr id="468" name="Google Shape;468;p42"/>
          <p:cNvCxnSpPr/>
          <p:nvPr/>
        </p:nvCxnSpPr>
        <p:spPr>
          <a:xfrm>
            <a:off x="4364375" y="1326650"/>
            <a:ext cx="23100" cy="3031200"/>
          </a:xfrm>
          <a:prstGeom prst="straightConnector1">
            <a:avLst/>
          </a:prstGeom>
          <a:noFill/>
          <a:ln cap="flat" cmpd="sng" w="9525">
            <a:solidFill>
              <a:schemeClr val="dk2"/>
            </a:solidFill>
            <a:prstDash val="solid"/>
            <a:round/>
            <a:headEnd len="med" w="med" type="none"/>
            <a:tailEnd len="med" w="med" type="none"/>
          </a:ln>
        </p:spPr>
      </p:cxnSp>
      <p:pic>
        <p:nvPicPr>
          <p:cNvPr id="469" name="Google Shape;469;p42"/>
          <p:cNvPicPr preferRelativeResize="0"/>
          <p:nvPr/>
        </p:nvPicPr>
        <p:blipFill>
          <a:blip r:embed="rId6">
            <a:alphaModFix/>
          </a:blip>
          <a:stretch>
            <a:fillRect/>
          </a:stretch>
        </p:blipFill>
        <p:spPr>
          <a:xfrm>
            <a:off x="5561288" y="1422975"/>
            <a:ext cx="1018920" cy="1001850"/>
          </a:xfrm>
          <a:prstGeom prst="rect">
            <a:avLst/>
          </a:prstGeom>
          <a:noFill/>
          <a:ln>
            <a:noFill/>
          </a:ln>
        </p:spPr>
      </p:pic>
      <p:pic>
        <p:nvPicPr>
          <p:cNvPr id="470" name="Google Shape;470;p42"/>
          <p:cNvPicPr preferRelativeResize="0"/>
          <p:nvPr/>
        </p:nvPicPr>
        <p:blipFill>
          <a:blip r:embed="rId7">
            <a:alphaModFix/>
          </a:blip>
          <a:stretch>
            <a:fillRect/>
          </a:stretch>
        </p:blipFill>
        <p:spPr>
          <a:xfrm>
            <a:off x="5561300" y="1422971"/>
            <a:ext cx="1066287" cy="1001850"/>
          </a:xfrm>
          <a:prstGeom prst="rect">
            <a:avLst/>
          </a:prstGeom>
          <a:noFill/>
          <a:ln>
            <a:noFill/>
          </a:ln>
        </p:spPr>
      </p:pic>
      <p:grpSp>
        <p:nvGrpSpPr>
          <p:cNvPr id="471" name="Google Shape;471;p42"/>
          <p:cNvGrpSpPr/>
          <p:nvPr/>
        </p:nvGrpSpPr>
        <p:grpSpPr>
          <a:xfrm>
            <a:off x="2359209" y="558394"/>
            <a:ext cx="352317" cy="303747"/>
            <a:chOff x="-45664625" y="2352225"/>
            <a:chExt cx="300125" cy="263875"/>
          </a:xfrm>
        </p:grpSpPr>
        <p:sp>
          <p:nvSpPr>
            <p:cNvPr id="472" name="Google Shape;472;p42"/>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3"/>
          <p:cNvSpPr txBox="1"/>
          <p:nvPr>
            <p:ph type="title"/>
          </p:nvPr>
        </p:nvSpPr>
        <p:spPr>
          <a:xfrm>
            <a:off x="2711525" y="378925"/>
            <a:ext cx="3328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Case study UX/UI</a:t>
            </a:r>
            <a:endParaRPr/>
          </a:p>
        </p:txBody>
      </p:sp>
      <p:sp>
        <p:nvSpPr>
          <p:cNvPr id="484" name="Google Shape;484;p43"/>
          <p:cNvSpPr txBox="1"/>
          <p:nvPr>
            <p:ph type="title"/>
          </p:nvPr>
        </p:nvSpPr>
        <p:spPr>
          <a:xfrm>
            <a:off x="1580675" y="3550500"/>
            <a:ext cx="2273700" cy="70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700"/>
              <a:t>18 utenti su 100       totale </a:t>
            </a:r>
            <a:r>
              <a:rPr lang="it" sz="1700"/>
              <a:t>670.000 utenti</a:t>
            </a:r>
            <a:r>
              <a:rPr b="1" lang="it" sz="1700"/>
              <a:t> </a:t>
            </a:r>
            <a:endParaRPr b="1" sz="1700"/>
          </a:p>
        </p:txBody>
      </p:sp>
      <p:pic>
        <p:nvPicPr>
          <p:cNvPr id="485" name="Google Shape;485;p43"/>
          <p:cNvPicPr preferRelativeResize="0"/>
          <p:nvPr/>
        </p:nvPicPr>
        <p:blipFill>
          <a:blip r:embed="rId3">
            <a:alphaModFix/>
          </a:blip>
          <a:stretch>
            <a:fillRect/>
          </a:stretch>
        </p:blipFill>
        <p:spPr>
          <a:xfrm>
            <a:off x="2101763" y="1467451"/>
            <a:ext cx="979585" cy="1001850"/>
          </a:xfrm>
          <a:prstGeom prst="rect">
            <a:avLst/>
          </a:prstGeom>
          <a:noFill/>
          <a:ln>
            <a:noFill/>
          </a:ln>
        </p:spPr>
      </p:pic>
      <p:pic>
        <p:nvPicPr>
          <p:cNvPr id="486" name="Google Shape;486;p43"/>
          <p:cNvPicPr preferRelativeResize="0"/>
          <p:nvPr/>
        </p:nvPicPr>
        <p:blipFill>
          <a:blip r:embed="rId4">
            <a:alphaModFix/>
          </a:blip>
          <a:stretch>
            <a:fillRect/>
          </a:stretch>
        </p:blipFill>
        <p:spPr>
          <a:xfrm>
            <a:off x="5389175" y="2774825"/>
            <a:ext cx="1585475" cy="643675"/>
          </a:xfrm>
          <a:prstGeom prst="rect">
            <a:avLst/>
          </a:prstGeom>
          <a:noFill/>
          <a:ln>
            <a:noFill/>
          </a:ln>
        </p:spPr>
      </p:pic>
      <p:pic>
        <p:nvPicPr>
          <p:cNvPr id="487" name="Google Shape;487;p43"/>
          <p:cNvPicPr preferRelativeResize="0"/>
          <p:nvPr/>
        </p:nvPicPr>
        <p:blipFill>
          <a:blip r:embed="rId5">
            <a:alphaModFix/>
          </a:blip>
          <a:stretch>
            <a:fillRect/>
          </a:stretch>
        </p:blipFill>
        <p:spPr>
          <a:xfrm>
            <a:off x="1315175" y="2753566"/>
            <a:ext cx="2804700" cy="686184"/>
          </a:xfrm>
          <a:prstGeom prst="rect">
            <a:avLst/>
          </a:prstGeom>
          <a:noFill/>
          <a:ln>
            <a:noFill/>
          </a:ln>
        </p:spPr>
      </p:pic>
      <p:cxnSp>
        <p:nvCxnSpPr>
          <p:cNvPr id="488" name="Google Shape;488;p43"/>
          <p:cNvCxnSpPr/>
          <p:nvPr/>
        </p:nvCxnSpPr>
        <p:spPr>
          <a:xfrm>
            <a:off x="4364375" y="1326650"/>
            <a:ext cx="23100" cy="3031200"/>
          </a:xfrm>
          <a:prstGeom prst="straightConnector1">
            <a:avLst/>
          </a:prstGeom>
          <a:noFill/>
          <a:ln cap="flat" cmpd="sng" w="9525">
            <a:solidFill>
              <a:schemeClr val="dk2"/>
            </a:solidFill>
            <a:prstDash val="solid"/>
            <a:round/>
            <a:headEnd len="med" w="med" type="none"/>
            <a:tailEnd len="med" w="med" type="none"/>
          </a:ln>
        </p:spPr>
      </p:cxnSp>
      <p:sp>
        <p:nvSpPr>
          <p:cNvPr id="489" name="Google Shape;489;p43"/>
          <p:cNvSpPr txBox="1"/>
          <p:nvPr>
            <p:ph type="title"/>
          </p:nvPr>
        </p:nvSpPr>
        <p:spPr>
          <a:xfrm>
            <a:off x="5259175" y="3563388"/>
            <a:ext cx="2038200" cy="67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700"/>
              <a:t>13 utenti su 100        totale </a:t>
            </a:r>
            <a:r>
              <a:rPr lang="it" sz="1700"/>
              <a:t>36.000 utenti</a:t>
            </a:r>
            <a:r>
              <a:rPr lang="it" sz="1700"/>
              <a:t> </a:t>
            </a:r>
            <a:endParaRPr sz="1700"/>
          </a:p>
        </p:txBody>
      </p:sp>
      <p:pic>
        <p:nvPicPr>
          <p:cNvPr id="490" name="Google Shape;490;p43"/>
          <p:cNvPicPr preferRelativeResize="0"/>
          <p:nvPr/>
        </p:nvPicPr>
        <p:blipFill>
          <a:blip r:embed="rId6">
            <a:alphaModFix/>
          </a:blip>
          <a:stretch>
            <a:fillRect/>
          </a:stretch>
        </p:blipFill>
        <p:spPr>
          <a:xfrm>
            <a:off x="5561300" y="1422971"/>
            <a:ext cx="1066287" cy="1001850"/>
          </a:xfrm>
          <a:prstGeom prst="rect">
            <a:avLst/>
          </a:prstGeom>
          <a:noFill/>
          <a:ln>
            <a:noFill/>
          </a:ln>
        </p:spPr>
      </p:pic>
      <p:grpSp>
        <p:nvGrpSpPr>
          <p:cNvPr id="491" name="Google Shape;491;p43"/>
          <p:cNvGrpSpPr/>
          <p:nvPr/>
        </p:nvGrpSpPr>
        <p:grpSpPr>
          <a:xfrm>
            <a:off x="2359209" y="558394"/>
            <a:ext cx="352317" cy="303747"/>
            <a:chOff x="-45664625" y="2352225"/>
            <a:chExt cx="300125" cy="263875"/>
          </a:xfrm>
        </p:grpSpPr>
        <p:sp>
          <p:nvSpPr>
            <p:cNvPr id="492" name="Google Shape;492;p43"/>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Dynamic Pricing: Targeting</a:t>
            </a:r>
            <a:endParaRPr/>
          </a:p>
        </p:txBody>
      </p:sp>
      <p:sp>
        <p:nvSpPr>
          <p:cNvPr id="504" name="Google Shape;504;p44"/>
          <p:cNvSpPr/>
          <p:nvPr/>
        </p:nvSpPr>
        <p:spPr>
          <a:xfrm>
            <a:off x="3659286" y="1355530"/>
            <a:ext cx="1825500" cy="5253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Campione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17.000 app</a:t>
            </a:r>
            <a:endParaRPr sz="1000">
              <a:solidFill>
                <a:srgbClr val="FFFFFF"/>
              </a:solidFill>
              <a:latin typeface="Roboto"/>
              <a:ea typeface="Roboto"/>
              <a:cs typeface="Roboto"/>
              <a:sym typeface="Roboto"/>
            </a:endParaRPr>
          </a:p>
        </p:txBody>
      </p:sp>
      <p:sp>
        <p:nvSpPr>
          <p:cNvPr id="505" name="Google Shape;505;p44"/>
          <p:cNvSpPr/>
          <p:nvPr/>
        </p:nvSpPr>
        <p:spPr>
          <a:xfrm>
            <a:off x="1652938" y="2347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Gratuite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95%</a:t>
            </a:r>
            <a:endParaRPr sz="1000">
              <a:solidFill>
                <a:srgbClr val="FFFFFF"/>
              </a:solidFill>
              <a:latin typeface="Roboto"/>
              <a:ea typeface="Roboto"/>
              <a:cs typeface="Roboto"/>
              <a:sym typeface="Roboto"/>
            </a:endParaRPr>
          </a:p>
        </p:txBody>
      </p:sp>
      <p:sp>
        <p:nvSpPr>
          <p:cNvPr id="506" name="Google Shape;506;p44"/>
          <p:cNvSpPr/>
          <p:nvPr/>
        </p:nvSpPr>
        <p:spPr>
          <a:xfrm>
            <a:off x="5665522" y="2347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A pagamento</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5%</a:t>
            </a:r>
            <a:endParaRPr sz="1000">
              <a:solidFill>
                <a:srgbClr val="FFFFFF"/>
              </a:solidFill>
              <a:latin typeface="Roboto"/>
              <a:ea typeface="Roboto"/>
              <a:cs typeface="Roboto"/>
              <a:sym typeface="Roboto"/>
            </a:endParaRPr>
          </a:p>
        </p:txBody>
      </p:sp>
      <p:sp>
        <p:nvSpPr>
          <p:cNvPr id="507" name="Google Shape;507;p44"/>
          <p:cNvSpPr/>
          <p:nvPr/>
        </p:nvSpPr>
        <p:spPr>
          <a:xfrm>
            <a:off x="6668709"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000">
                <a:solidFill>
                  <a:srgbClr val="FFFFFF"/>
                </a:solidFill>
                <a:latin typeface="Roboto"/>
                <a:ea typeface="Roboto"/>
                <a:cs typeface="Roboto"/>
                <a:sym typeface="Roboto"/>
              </a:rPr>
              <a:t>     </a:t>
            </a:r>
            <a:r>
              <a:rPr lang="it" sz="1000">
                <a:solidFill>
                  <a:srgbClr val="FFFFFF"/>
                </a:solidFill>
                <a:latin typeface="Roboto"/>
                <a:ea typeface="Roboto"/>
                <a:cs typeface="Roboto"/>
                <a:sym typeface="Roboto"/>
              </a:rPr>
              <a:t>Con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1%</a:t>
            </a:r>
            <a:endParaRPr sz="1000">
              <a:solidFill>
                <a:srgbClr val="FFFFFF"/>
              </a:solidFill>
              <a:latin typeface="Roboto"/>
              <a:ea typeface="Roboto"/>
              <a:cs typeface="Roboto"/>
              <a:sym typeface="Roboto"/>
            </a:endParaRPr>
          </a:p>
        </p:txBody>
      </p:sp>
      <p:sp>
        <p:nvSpPr>
          <p:cNvPr id="508" name="Google Shape;508;p44"/>
          <p:cNvSpPr/>
          <p:nvPr/>
        </p:nvSpPr>
        <p:spPr>
          <a:xfrm>
            <a:off x="4662423"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Senza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4%</a:t>
            </a:r>
            <a:endParaRPr sz="1000">
              <a:solidFill>
                <a:srgbClr val="FFFFFF"/>
              </a:solidFill>
              <a:latin typeface="Roboto"/>
              <a:ea typeface="Roboto"/>
              <a:cs typeface="Roboto"/>
              <a:sym typeface="Roboto"/>
            </a:endParaRPr>
          </a:p>
        </p:txBody>
      </p:sp>
      <p:sp>
        <p:nvSpPr>
          <p:cNvPr id="509" name="Google Shape;509;p44"/>
          <p:cNvSpPr/>
          <p:nvPr/>
        </p:nvSpPr>
        <p:spPr>
          <a:xfrm>
            <a:off x="2656125"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Con</a:t>
            </a:r>
            <a:r>
              <a:rPr lang="it" sz="1000">
                <a:solidFill>
                  <a:srgbClr val="FFFFFF"/>
                </a:solidFill>
                <a:latin typeface="Roboto"/>
                <a:ea typeface="Roboto"/>
                <a:cs typeface="Roboto"/>
                <a:sym typeface="Roboto"/>
              </a:rPr>
              <a:t>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33%</a:t>
            </a:r>
            <a:endParaRPr sz="1000">
              <a:solidFill>
                <a:srgbClr val="FFFFFF"/>
              </a:solidFill>
              <a:latin typeface="Roboto"/>
              <a:ea typeface="Roboto"/>
              <a:cs typeface="Roboto"/>
              <a:sym typeface="Roboto"/>
            </a:endParaRPr>
          </a:p>
        </p:txBody>
      </p:sp>
      <p:sp>
        <p:nvSpPr>
          <p:cNvPr id="510" name="Google Shape;510;p44"/>
          <p:cNvSpPr/>
          <p:nvPr/>
        </p:nvSpPr>
        <p:spPr>
          <a:xfrm>
            <a:off x="649839"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Senza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62%</a:t>
            </a:r>
            <a:endParaRPr sz="1000">
              <a:solidFill>
                <a:srgbClr val="FFFFFF"/>
              </a:solidFill>
              <a:latin typeface="Roboto"/>
              <a:ea typeface="Roboto"/>
              <a:cs typeface="Roboto"/>
              <a:sym typeface="Roboto"/>
            </a:endParaRPr>
          </a:p>
        </p:txBody>
      </p:sp>
      <p:cxnSp>
        <p:nvCxnSpPr>
          <p:cNvPr id="511" name="Google Shape;511;p44"/>
          <p:cNvCxnSpPr>
            <a:stCxn id="504" idx="2"/>
            <a:endCxn id="506" idx="0"/>
          </p:cNvCxnSpPr>
          <p:nvPr/>
        </p:nvCxnSpPr>
        <p:spPr>
          <a:xfrm flipH="1" rot="-5400000">
            <a:off x="5341836" y="1111030"/>
            <a:ext cx="466500" cy="20061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512" name="Google Shape;512;p44"/>
          <p:cNvCxnSpPr>
            <a:stCxn id="505" idx="0"/>
            <a:endCxn id="504" idx="2"/>
          </p:cNvCxnSpPr>
          <p:nvPr/>
        </p:nvCxnSpPr>
        <p:spPr>
          <a:xfrm rot="-5400000">
            <a:off x="3335638" y="1110852"/>
            <a:ext cx="466500" cy="20064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513" name="Google Shape;513;p44"/>
          <p:cNvCxnSpPr>
            <a:stCxn id="505" idx="2"/>
            <a:endCxn id="509" idx="0"/>
          </p:cNvCxnSpPr>
          <p:nvPr/>
        </p:nvCxnSpPr>
        <p:spPr>
          <a:xfrm flipH="1" rot="-5400000">
            <a:off x="2872288" y="2566002"/>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514" name="Google Shape;514;p44"/>
          <p:cNvCxnSpPr>
            <a:stCxn id="510" idx="0"/>
            <a:endCxn id="505" idx="2"/>
          </p:cNvCxnSpPr>
          <p:nvPr/>
        </p:nvCxnSpPr>
        <p:spPr>
          <a:xfrm rot="-5400000">
            <a:off x="1869189" y="2566066"/>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515" name="Google Shape;515;p44"/>
          <p:cNvCxnSpPr>
            <a:stCxn id="506" idx="2"/>
            <a:endCxn id="507" idx="0"/>
          </p:cNvCxnSpPr>
          <p:nvPr/>
        </p:nvCxnSpPr>
        <p:spPr>
          <a:xfrm flipH="1" rot="-5400000">
            <a:off x="6884872" y="2566002"/>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516" name="Google Shape;516;p44"/>
          <p:cNvCxnSpPr>
            <a:stCxn id="508" idx="0"/>
            <a:endCxn id="506" idx="2"/>
          </p:cNvCxnSpPr>
          <p:nvPr/>
        </p:nvCxnSpPr>
        <p:spPr>
          <a:xfrm rot="-5400000">
            <a:off x="5881773" y="2566066"/>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517" name="Google Shape;517;p44"/>
          <p:cNvSpPr/>
          <p:nvPr/>
        </p:nvSpPr>
        <p:spPr>
          <a:xfrm>
            <a:off x="226429" y="536375"/>
            <a:ext cx="423432" cy="389999"/>
          </a:xfrm>
          <a:custGeom>
            <a:rect b="b" l="l" r="r" t="t"/>
            <a:pathLst>
              <a:path extrusionOk="0" h="11674" w="12193">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a:t>
            </a:r>
            <a:r>
              <a:rPr lang="it"/>
              <a:t>Dynamic Pricing: Targeting</a:t>
            </a:r>
            <a:endParaRPr/>
          </a:p>
        </p:txBody>
      </p:sp>
      <p:sp>
        <p:nvSpPr>
          <p:cNvPr id="523" name="Google Shape;523;p45"/>
          <p:cNvSpPr/>
          <p:nvPr/>
        </p:nvSpPr>
        <p:spPr>
          <a:xfrm>
            <a:off x="3659286" y="1355530"/>
            <a:ext cx="1825500" cy="5253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1"/>
                </a:solidFill>
                <a:latin typeface="Roboto"/>
                <a:ea typeface="Roboto"/>
                <a:cs typeface="Roboto"/>
                <a:sym typeface="Roboto"/>
              </a:rPr>
              <a:t>Campione ≈</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it" sz="1000">
                <a:solidFill>
                  <a:schemeClr val="dk1"/>
                </a:solidFill>
                <a:latin typeface="Roboto"/>
                <a:ea typeface="Roboto"/>
                <a:cs typeface="Roboto"/>
                <a:sym typeface="Roboto"/>
              </a:rPr>
              <a:t>17.000 app</a:t>
            </a:r>
            <a:endParaRPr sz="1000">
              <a:solidFill>
                <a:srgbClr val="FFFFFF"/>
              </a:solidFill>
              <a:latin typeface="Roboto"/>
              <a:ea typeface="Roboto"/>
              <a:cs typeface="Roboto"/>
              <a:sym typeface="Roboto"/>
            </a:endParaRPr>
          </a:p>
        </p:txBody>
      </p:sp>
      <p:sp>
        <p:nvSpPr>
          <p:cNvPr id="524" name="Google Shape;524;p45"/>
          <p:cNvSpPr/>
          <p:nvPr/>
        </p:nvSpPr>
        <p:spPr>
          <a:xfrm>
            <a:off x="1652938" y="2347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Gratuite</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95%</a:t>
            </a:r>
            <a:endParaRPr sz="1000">
              <a:solidFill>
                <a:srgbClr val="FFFFFF"/>
              </a:solidFill>
              <a:latin typeface="Roboto"/>
              <a:ea typeface="Roboto"/>
              <a:cs typeface="Roboto"/>
              <a:sym typeface="Roboto"/>
            </a:endParaRPr>
          </a:p>
        </p:txBody>
      </p:sp>
      <p:sp>
        <p:nvSpPr>
          <p:cNvPr id="525" name="Google Shape;525;p45"/>
          <p:cNvSpPr/>
          <p:nvPr/>
        </p:nvSpPr>
        <p:spPr>
          <a:xfrm>
            <a:off x="5665522" y="2347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A pagamento</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5%</a:t>
            </a:r>
            <a:endParaRPr sz="1000">
              <a:solidFill>
                <a:srgbClr val="FFFFFF"/>
              </a:solidFill>
              <a:latin typeface="Roboto"/>
              <a:ea typeface="Roboto"/>
              <a:cs typeface="Roboto"/>
              <a:sym typeface="Roboto"/>
            </a:endParaRPr>
          </a:p>
        </p:txBody>
      </p:sp>
      <p:sp>
        <p:nvSpPr>
          <p:cNvPr id="526" name="Google Shape;526;p45"/>
          <p:cNvSpPr/>
          <p:nvPr/>
        </p:nvSpPr>
        <p:spPr>
          <a:xfrm>
            <a:off x="6668709"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000">
                <a:solidFill>
                  <a:srgbClr val="FFFFFF"/>
                </a:solidFill>
                <a:latin typeface="Roboto"/>
                <a:ea typeface="Roboto"/>
                <a:cs typeface="Roboto"/>
                <a:sym typeface="Roboto"/>
              </a:rPr>
              <a:t>     Con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1%</a:t>
            </a:r>
            <a:endParaRPr sz="1000">
              <a:solidFill>
                <a:srgbClr val="FFFFFF"/>
              </a:solidFill>
              <a:latin typeface="Roboto"/>
              <a:ea typeface="Roboto"/>
              <a:cs typeface="Roboto"/>
              <a:sym typeface="Roboto"/>
            </a:endParaRPr>
          </a:p>
        </p:txBody>
      </p:sp>
      <p:sp>
        <p:nvSpPr>
          <p:cNvPr id="527" name="Google Shape;527;p45"/>
          <p:cNvSpPr/>
          <p:nvPr/>
        </p:nvSpPr>
        <p:spPr>
          <a:xfrm>
            <a:off x="4662423"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Senza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4%</a:t>
            </a:r>
            <a:endParaRPr sz="1000">
              <a:solidFill>
                <a:srgbClr val="FFFFFF"/>
              </a:solidFill>
              <a:latin typeface="Roboto"/>
              <a:ea typeface="Roboto"/>
              <a:cs typeface="Roboto"/>
              <a:sym typeface="Roboto"/>
            </a:endParaRPr>
          </a:p>
        </p:txBody>
      </p:sp>
      <p:sp>
        <p:nvSpPr>
          <p:cNvPr id="528" name="Google Shape;528;p45"/>
          <p:cNvSpPr/>
          <p:nvPr/>
        </p:nvSpPr>
        <p:spPr>
          <a:xfrm>
            <a:off x="2656125"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Con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33%</a:t>
            </a:r>
            <a:endParaRPr sz="1000">
              <a:solidFill>
                <a:srgbClr val="FFFFFF"/>
              </a:solidFill>
              <a:latin typeface="Roboto"/>
              <a:ea typeface="Roboto"/>
              <a:cs typeface="Roboto"/>
              <a:sym typeface="Roboto"/>
            </a:endParaRPr>
          </a:p>
        </p:txBody>
      </p:sp>
      <p:sp>
        <p:nvSpPr>
          <p:cNvPr id="529" name="Google Shape;529;p45"/>
          <p:cNvSpPr/>
          <p:nvPr/>
        </p:nvSpPr>
        <p:spPr>
          <a:xfrm>
            <a:off x="649839" y="3262666"/>
            <a:ext cx="1825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FFFFFF"/>
                </a:solidFill>
                <a:latin typeface="Roboto"/>
                <a:ea typeface="Roboto"/>
                <a:cs typeface="Roboto"/>
                <a:sym typeface="Roboto"/>
              </a:rPr>
              <a:t>Senza Acquisti in App</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t" sz="1000">
                <a:solidFill>
                  <a:srgbClr val="FFFFFF"/>
                </a:solidFill>
                <a:latin typeface="Roboto"/>
                <a:ea typeface="Roboto"/>
                <a:cs typeface="Roboto"/>
                <a:sym typeface="Roboto"/>
              </a:rPr>
              <a:t>62%</a:t>
            </a:r>
            <a:endParaRPr sz="1000">
              <a:solidFill>
                <a:srgbClr val="FFFFFF"/>
              </a:solidFill>
              <a:latin typeface="Roboto"/>
              <a:ea typeface="Roboto"/>
              <a:cs typeface="Roboto"/>
              <a:sym typeface="Roboto"/>
            </a:endParaRPr>
          </a:p>
        </p:txBody>
      </p:sp>
      <p:cxnSp>
        <p:nvCxnSpPr>
          <p:cNvPr id="530" name="Google Shape;530;p45"/>
          <p:cNvCxnSpPr>
            <a:stCxn id="523" idx="2"/>
            <a:endCxn id="525" idx="0"/>
          </p:cNvCxnSpPr>
          <p:nvPr/>
        </p:nvCxnSpPr>
        <p:spPr>
          <a:xfrm flipH="1" rot="-5400000">
            <a:off x="5341836" y="1111030"/>
            <a:ext cx="466500" cy="20061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531" name="Google Shape;531;p45"/>
          <p:cNvCxnSpPr>
            <a:stCxn id="524" idx="0"/>
            <a:endCxn id="523" idx="2"/>
          </p:cNvCxnSpPr>
          <p:nvPr/>
        </p:nvCxnSpPr>
        <p:spPr>
          <a:xfrm rot="-5400000">
            <a:off x="3335638" y="1110852"/>
            <a:ext cx="466500" cy="20064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532" name="Google Shape;532;p45"/>
          <p:cNvCxnSpPr>
            <a:stCxn id="524" idx="2"/>
            <a:endCxn id="528" idx="0"/>
          </p:cNvCxnSpPr>
          <p:nvPr/>
        </p:nvCxnSpPr>
        <p:spPr>
          <a:xfrm flipH="1" rot="-5400000">
            <a:off x="2872288" y="2566002"/>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533" name="Google Shape;533;p45"/>
          <p:cNvCxnSpPr>
            <a:stCxn id="529" idx="0"/>
            <a:endCxn id="524" idx="2"/>
          </p:cNvCxnSpPr>
          <p:nvPr/>
        </p:nvCxnSpPr>
        <p:spPr>
          <a:xfrm rot="-5400000">
            <a:off x="1869189" y="2566066"/>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534" name="Google Shape;534;p45"/>
          <p:cNvCxnSpPr>
            <a:stCxn id="525" idx="2"/>
            <a:endCxn id="526" idx="0"/>
          </p:cNvCxnSpPr>
          <p:nvPr/>
        </p:nvCxnSpPr>
        <p:spPr>
          <a:xfrm flipH="1" rot="-5400000">
            <a:off x="6884872" y="2566002"/>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535" name="Google Shape;535;p45"/>
          <p:cNvCxnSpPr>
            <a:stCxn id="527" idx="0"/>
            <a:endCxn id="525" idx="2"/>
          </p:cNvCxnSpPr>
          <p:nvPr/>
        </p:nvCxnSpPr>
        <p:spPr>
          <a:xfrm rot="-5400000">
            <a:off x="5881773" y="2566066"/>
            <a:ext cx="390000" cy="10032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536" name="Google Shape;536;p45"/>
          <p:cNvSpPr/>
          <p:nvPr/>
        </p:nvSpPr>
        <p:spPr>
          <a:xfrm>
            <a:off x="2558725" y="3094225"/>
            <a:ext cx="6032700" cy="862200"/>
          </a:xfrm>
          <a:prstGeom prst="rect">
            <a:avLst/>
          </a:prstGeom>
          <a:noFill/>
          <a:ln cap="flat" cmpd="sng" w="3810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a:off x="226429" y="536375"/>
            <a:ext cx="423432" cy="389999"/>
          </a:xfrm>
          <a:custGeom>
            <a:rect b="b" l="l" r="r" t="t"/>
            <a:pathLst>
              <a:path extrusionOk="0" h="11674" w="12193">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38" name="Google Shape;538;p45"/>
          <p:cNvSpPr txBox="1"/>
          <p:nvPr/>
        </p:nvSpPr>
        <p:spPr>
          <a:xfrm>
            <a:off x="4367150" y="4280875"/>
            <a:ext cx="28509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700">
                <a:solidFill>
                  <a:srgbClr val="FFFFFF"/>
                </a:solidFill>
                <a:latin typeface="Average"/>
                <a:ea typeface="Average"/>
                <a:cs typeface="Average"/>
                <a:sym typeface="Average"/>
              </a:rPr>
              <a:t>→ circa 6500 app</a:t>
            </a:r>
            <a:endParaRPr sz="1700">
              <a:solidFill>
                <a:srgbClr val="FFFFFF"/>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Dynamic Pricing: Case Study</a:t>
            </a:r>
            <a:endParaRPr/>
          </a:p>
        </p:txBody>
      </p:sp>
      <p:sp>
        <p:nvSpPr>
          <p:cNvPr id="544" name="Google Shape;544;p46"/>
          <p:cNvSpPr txBox="1"/>
          <p:nvPr>
            <p:ph idx="1" type="body"/>
          </p:nvPr>
        </p:nvSpPr>
        <p:spPr>
          <a:xfrm>
            <a:off x="138750" y="928975"/>
            <a:ext cx="8520600" cy="3668400"/>
          </a:xfrm>
          <a:prstGeom prst="rect">
            <a:avLst/>
          </a:prstGeom>
        </p:spPr>
        <p:txBody>
          <a:bodyPr anchorCtr="0" anchor="t" bIns="91425" lIns="91425" spcFirstLastPara="1" rIns="91425" wrap="square" tIns="0">
            <a:noAutofit/>
          </a:bodyPr>
          <a:lstStyle/>
          <a:p>
            <a:pPr indent="457200" lvl="0" marL="914400" rtl="0" algn="l">
              <a:spcBef>
                <a:spcPts val="0"/>
              </a:spcBef>
              <a:spcAft>
                <a:spcPts val="0"/>
              </a:spcAft>
              <a:buNone/>
            </a:pPr>
            <a:r>
              <a:t/>
            </a:r>
            <a:endParaRPr>
              <a:solidFill>
                <a:srgbClr val="000000"/>
              </a:solidFill>
            </a:endParaRPr>
          </a:p>
          <a:p>
            <a:pPr indent="457200" lvl="0" marL="914400" rtl="0" algn="l">
              <a:spcBef>
                <a:spcPts val="1600"/>
              </a:spcBef>
              <a:spcAft>
                <a:spcPts val="0"/>
              </a:spcAft>
              <a:buNone/>
            </a:pPr>
            <a:r>
              <a:rPr lang="it">
                <a:solidFill>
                  <a:srgbClr val="FFFFFF"/>
                </a:solidFill>
              </a:rPr>
              <a:t>Star Walk 2 - Night Sky View and Stargazing Guide</a:t>
            </a:r>
            <a:endParaRPr>
              <a:solidFill>
                <a:srgbClr val="FFFFFF"/>
              </a:solidFill>
            </a:endParaRPr>
          </a:p>
          <a:p>
            <a:pPr indent="0" lvl="0" marL="1371600" rtl="0" algn="l">
              <a:spcBef>
                <a:spcPts val="1600"/>
              </a:spcBef>
              <a:spcAft>
                <a:spcPts val="0"/>
              </a:spcAft>
              <a:buNone/>
            </a:pPr>
            <a:r>
              <a:t/>
            </a:r>
            <a:endParaRPr/>
          </a:p>
          <a:p>
            <a:pPr indent="0" lvl="0" marL="457200" rtl="0" algn="l">
              <a:spcBef>
                <a:spcPts val="1600"/>
              </a:spcBef>
              <a:spcAft>
                <a:spcPts val="0"/>
              </a:spcAft>
              <a:buNone/>
            </a:pPr>
            <a:r>
              <a:t/>
            </a:r>
            <a:endParaRPr/>
          </a:p>
          <a:p>
            <a:pPr indent="0" lvl="0" marL="1371600" rtl="0" algn="l">
              <a:spcBef>
                <a:spcPts val="1600"/>
              </a:spcBef>
              <a:spcAft>
                <a:spcPts val="1600"/>
              </a:spcAft>
              <a:buNone/>
            </a:pPr>
            <a:r>
              <a:t/>
            </a:r>
            <a:endParaRPr/>
          </a:p>
        </p:txBody>
      </p:sp>
      <p:pic>
        <p:nvPicPr>
          <p:cNvPr id="545" name="Google Shape;545;p46"/>
          <p:cNvPicPr preferRelativeResize="0"/>
          <p:nvPr/>
        </p:nvPicPr>
        <p:blipFill>
          <a:blip r:embed="rId3">
            <a:alphaModFix/>
          </a:blip>
          <a:stretch>
            <a:fillRect/>
          </a:stretch>
        </p:blipFill>
        <p:spPr>
          <a:xfrm>
            <a:off x="796950" y="1256200"/>
            <a:ext cx="652925" cy="652925"/>
          </a:xfrm>
          <a:prstGeom prst="rect">
            <a:avLst/>
          </a:prstGeom>
          <a:noFill/>
          <a:ln>
            <a:noFill/>
          </a:ln>
        </p:spPr>
      </p:pic>
      <p:graphicFrame>
        <p:nvGraphicFramePr>
          <p:cNvPr id="546" name="Google Shape;546;p46"/>
          <p:cNvGraphicFramePr/>
          <p:nvPr/>
        </p:nvGraphicFramePr>
        <p:xfrm>
          <a:off x="52475" y="2038350"/>
          <a:ext cx="3000000" cy="3000000"/>
        </p:xfrm>
        <a:graphic>
          <a:graphicData uri="http://schemas.openxmlformats.org/drawingml/2006/table">
            <a:tbl>
              <a:tblPr>
                <a:noFill/>
                <a:tableStyleId>{7E665C3C-2454-49BF-810C-7D260DE4326F}</a:tableStyleId>
              </a:tblPr>
              <a:tblGrid>
                <a:gridCol w="1165400"/>
                <a:gridCol w="820875"/>
                <a:gridCol w="1268750"/>
                <a:gridCol w="849575"/>
                <a:gridCol w="1619000"/>
                <a:gridCol w="1360625"/>
                <a:gridCol w="523450"/>
                <a:gridCol w="1308800"/>
              </a:tblGrid>
              <a:tr h="657200">
                <a:tc>
                  <a:txBody>
                    <a:bodyPr/>
                    <a:lstStyle/>
                    <a:p>
                      <a:pPr indent="0" lvl="0" marL="0" rtl="0" algn="l">
                        <a:spcBef>
                          <a:spcPts val="0"/>
                        </a:spcBef>
                        <a:spcAft>
                          <a:spcPts val="0"/>
                        </a:spcAft>
                        <a:buNone/>
                      </a:pPr>
                      <a:r>
                        <a:rPr b="1" lang="it" sz="1200"/>
                        <a:t>Categoria</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Rating</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Installazioni</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Prezzo</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Prezzo In-App Min.</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Clr>
                          <a:schemeClr val="dk1"/>
                        </a:buClr>
                        <a:buSzPts val="1100"/>
                        <a:buFont typeface="Arial"/>
                        <a:buNone/>
                      </a:pPr>
                      <a:r>
                        <a:rPr b="1" lang="it" sz="1200"/>
                        <a:t>Prezzo In-App Max.</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Ads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Developer</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81000">
                <a:tc>
                  <a:txBody>
                    <a:bodyPr/>
                    <a:lstStyle/>
                    <a:p>
                      <a:pPr indent="0" lvl="0" marL="0" rtl="0" algn="l">
                        <a:spcBef>
                          <a:spcPts val="0"/>
                        </a:spcBef>
                        <a:spcAft>
                          <a:spcPts val="0"/>
                        </a:spcAft>
                        <a:buNone/>
                      </a:pPr>
                      <a:r>
                        <a:rPr lang="it" sz="1000"/>
                        <a:t>Education</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100.000+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it" sz="1000"/>
                        <a:t>2,99 $</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it" sz="1000"/>
                        <a:t>0,99 $</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it" sz="1000"/>
                        <a:t>2,99 $</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No</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Vito </a:t>
                      </a:r>
                      <a:r>
                        <a:rPr lang="it" sz="1000"/>
                        <a:t>Technology </a:t>
                      </a:r>
                      <a:r>
                        <a:rPr lang="it" sz="1000" u="sng">
                          <a:hlinkClick r:id="rId4"/>
                        </a:rPr>
                        <a:t>https://starwalk.</a:t>
                      </a:r>
                      <a:r>
                        <a:rPr lang="it" sz="1000" u="sng">
                          <a:hlinkClick r:id="rId5"/>
                        </a:rPr>
                        <a:t>space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pSp>
        <p:nvGrpSpPr>
          <p:cNvPr id="547" name="Google Shape;547;p46"/>
          <p:cNvGrpSpPr/>
          <p:nvPr/>
        </p:nvGrpSpPr>
        <p:grpSpPr>
          <a:xfrm>
            <a:off x="179839" y="581186"/>
            <a:ext cx="351155" cy="347798"/>
            <a:chOff x="-59889100" y="2671925"/>
            <a:chExt cx="319000" cy="315950"/>
          </a:xfrm>
        </p:grpSpPr>
        <p:sp>
          <p:nvSpPr>
            <p:cNvPr id="548" name="Google Shape;548;p46"/>
            <p:cNvSpPr/>
            <p:nvPr/>
          </p:nvSpPr>
          <p:spPr>
            <a:xfrm>
              <a:off x="-59889100" y="2672000"/>
              <a:ext cx="149675" cy="256025"/>
            </a:xfrm>
            <a:custGeom>
              <a:rect b="b" l="l" r="r" t="t"/>
              <a:pathLst>
                <a:path extrusionOk="0" h="10241" w="5987">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a:off x="-59830825" y="2892525"/>
              <a:ext cx="201650" cy="95350"/>
            </a:xfrm>
            <a:custGeom>
              <a:rect b="b" l="l" r="r" t="t"/>
              <a:pathLst>
                <a:path extrusionOk="0" h="3814" w="8066">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a:off x="-59719775" y="2671925"/>
              <a:ext cx="149675" cy="256425"/>
            </a:xfrm>
            <a:custGeom>
              <a:rect b="b" l="l" r="r" t="t"/>
              <a:pathLst>
                <a:path extrusionOk="0" h="10257" w="5987">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p:nvPr/>
          </p:nvSpPr>
          <p:spPr>
            <a:xfrm>
              <a:off x="-59762300" y="2757075"/>
              <a:ext cx="63025" cy="145725"/>
            </a:xfrm>
            <a:custGeom>
              <a:rect b="b" l="l" r="r" t="t"/>
              <a:pathLst>
                <a:path extrusionOk="0" h="5829" w="2521">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a:t>
            </a:r>
            <a:r>
              <a:rPr lang="it"/>
              <a:t>Dynamic Pricing: Case Study</a:t>
            </a:r>
            <a:endParaRPr/>
          </a:p>
        </p:txBody>
      </p:sp>
      <p:sp>
        <p:nvSpPr>
          <p:cNvPr id="557" name="Google Shape;557;p47"/>
          <p:cNvSpPr txBox="1"/>
          <p:nvPr>
            <p:ph idx="1" type="body"/>
          </p:nvPr>
        </p:nvSpPr>
        <p:spPr>
          <a:xfrm>
            <a:off x="138750" y="928975"/>
            <a:ext cx="8520600" cy="3668400"/>
          </a:xfrm>
          <a:prstGeom prst="rect">
            <a:avLst/>
          </a:prstGeom>
        </p:spPr>
        <p:txBody>
          <a:bodyPr anchorCtr="0" anchor="t" bIns="91425" lIns="91425" spcFirstLastPara="1" rIns="91425" wrap="square" tIns="0">
            <a:noAutofit/>
          </a:bodyPr>
          <a:lstStyle/>
          <a:p>
            <a:pPr indent="457200" lvl="0" marL="914400" rtl="0" algn="l">
              <a:spcBef>
                <a:spcPts val="0"/>
              </a:spcBef>
              <a:spcAft>
                <a:spcPts val="0"/>
              </a:spcAft>
              <a:buNone/>
            </a:pPr>
            <a:r>
              <a:t/>
            </a:r>
            <a:endParaRPr>
              <a:solidFill>
                <a:srgbClr val="000000"/>
              </a:solidFill>
            </a:endParaRPr>
          </a:p>
          <a:p>
            <a:pPr indent="457200" lvl="0" marL="914400" rtl="0" algn="l">
              <a:spcBef>
                <a:spcPts val="1600"/>
              </a:spcBef>
              <a:spcAft>
                <a:spcPts val="0"/>
              </a:spcAft>
              <a:buNone/>
            </a:pPr>
            <a:r>
              <a:rPr lang="it">
                <a:solidFill>
                  <a:srgbClr val="FFFFFF"/>
                </a:solidFill>
              </a:rPr>
              <a:t>Star Walk 2 - Night Sky View and Stargazing Guide</a:t>
            </a:r>
            <a:endParaRPr>
              <a:solidFill>
                <a:srgbClr val="FFFFFF"/>
              </a:solidFill>
            </a:endParaRPr>
          </a:p>
          <a:p>
            <a:pPr indent="0" lvl="0" marL="1371600" rtl="0" algn="l">
              <a:spcBef>
                <a:spcPts val="1600"/>
              </a:spcBef>
              <a:spcAft>
                <a:spcPts val="0"/>
              </a:spcAft>
              <a:buNone/>
            </a:pPr>
            <a:r>
              <a:t/>
            </a:r>
            <a:endParaRPr/>
          </a:p>
          <a:p>
            <a:pPr indent="0" lvl="0" marL="457200" rtl="0" algn="l">
              <a:spcBef>
                <a:spcPts val="1600"/>
              </a:spcBef>
              <a:spcAft>
                <a:spcPts val="0"/>
              </a:spcAft>
              <a:buNone/>
            </a:pPr>
            <a:r>
              <a:t/>
            </a:r>
            <a:endParaRPr/>
          </a:p>
          <a:p>
            <a:pPr indent="0" lvl="0" marL="1371600" rtl="0" algn="l">
              <a:spcBef>
                <a:spcPts val="1600"/>
              </a:spcBef>
              <a:spcAft>
                <a:spcPts val="1600"/>
              </a:spcAft>
              <a:buNone/>
            </a:pPr>
            <a:r>
              <a:t/>
            </a:r>
            <a:endParaRPr/>
          </a:p>
        </p:txBody>
      </p:sp>
      <p:graphicFrame>
        <p:nvGraphicFramePr>
          <p:cNvPr id="558" name="Google Shape;558;p47"/>
          <p:cNvGraphicFramePr/>
          <p:nvPr/>
        </p:nvGraphicFramePr>
        <p:xfrm>
          <a:off x="52475" y="2038350"/>
          <a:ext cx="3000000" cy="3000000"/>
        </p:xfrm>
        <a:graphic>
          <a:graphicData uri="http://schemas.openxmlformats.org/drawingml/2006/table">
            <a:tbl>
              <a:tblPr>
                <a:noFill/>
                <a:tableStyleId>{7E665C3C-2454-49BF-810C-7D260DE4326F}</a:tableStyleId>
              </a:tblPr>
              <a:tblGrid>
                <a:gridCol w="1165400"/>
                <a:gridCol w="820875"/>
                <a:gridCol w="1268750"/>
                <a:gridCol w="849575"/>
                <a:gridCol w="1619000"/>
                <a:gridCol w="1360625"/>
                <a:gridCol w="523450"/>
                <a:gridCol w="1308800"/>
              </a:tblGrid>
              <a:tr h="657200">
                <a:tc>
                  <a:txBody>
                    <a:bodyPr/>
                    <a:lstStyle/>
                    <a:p>
                      <a:pPr indent="0" lvl="0" marL="0" rtl="0" algn="l">
                        <a:spcBef>
                          <a:spcPts val="0"/>
                        </a:spcBef>
                        <a:spcAft>
                          <a:spcPts val="0"/>
                        </a:spcAft>
                        <a:buNone/>
                      </a:pPr>
                      <a:r>
                        <a:rPr b="1" lang="it" sz="1200"/>
                        <a:t>Categoria</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Rating</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Installazioni</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Prezzo</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Prezzo In-App Min.</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Clr>
                          <a:schemeClr val="dk1"/>
                        </a:buClr>
                        <a:buSzPts val="1100"/>
                        <a:buFont typeface="Arial"/>
                        <a:buNone/>
                      </a:pPr>
                      <a:r>
                        <a:rPr b="1" lang="it" sz="1200"/>
                        <a:t>Prezzo In-App Max.</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Ads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it" sz="1200"/>
                        <a:t>Developer</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81000">
                <a:tc>
                  <a:txBody>
                    <a:bodyPr/>
                    <a:lstStyle/>
                    <a:p>
                      <a:pPr indent="0" lvl="0" marL="0" rtl="0" algn="l">
                        <a:spcBef>
                          <a:spcPts val="0"/>
                        </a:spcBef>
                        <a:spcAft>
                          <a:spcPts val="0"/>
                        </a:spcAft>
                        <a:buNone/>
                      </a:pPr>
                      <a:r>
                        <a:rPr lang="it" sz="1000"/>
                        <a:t>Education</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100.000+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it" sz="1000"/>
                        <a:t>2,99 $</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it" sz="1000"/>
                        <a:t>0,99 $</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it" sz="1000"/>
                        <a:t>2,99 $</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it" sz="1000"/>
                        <a:t>No</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000"/>
                        <a:t>Vito Technology </a:t>
                      </a:r>
                      <a:r>
                        <a:rPr lang="it" sz="1000" u="sng">
                          <a:hlinkClick r:id="rId3"/>
                        </a:rPr>
                        <a:t>https://starwalk.space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559" name="Google Shape;559;p47"/>
          <p:cNvGraphicFramePr/>
          <p:nvPr/>
        </p:nvGraphicFramePr>
        <p:xfrm>
          <a:off x="2236625" y="3512375"/>
          <a:ext cx="3000000" cy="3000000"/>
        </p:xfrm>
        <a:graphic>
          <a:graphicData uri="http://schemas.openxmlformats.org/drawingml/2006/table">
            <a:tbl>
              <a:tblPr>
                <a:noFill/>
                <a:tableStyleId>{7E665C3C-2454-49BF-810C-7D260DE4326F}</a:tableStyleId>
              </a:tblPr>
              <a:tblGrid>
                <a:gridCol w="2069125"/>
                <a:gridCol w="2069125"/>
              </a:tblGrid>
              <a:tr h="471400">
                <a:tc gridSpan="2">
                  <a:txBody>
                    <a:bodyPr/>
                    <a:lstStyle/>
                    <a:p>
                      <a:pPr indent="0" lvl="0" marL="0" rtl="0" algn="ctr">
                        <a:spcBef>
                          <a:spcPts val="0"/>
                        </a:spcBef>
                        <a:spcAft>
                          <a:spcPts val="0"/>
                        </a:spcAft>
                        <a:buNone/>
                      </a:pPr>
                      <a:r>
                        <a:rPr b="1" lang="it" sz="1000"/>
                        <a:t>App nella categoria Education con Rating 5 </a:t>
                      </a:r>
                      <a:endParaRPr b="1" sz="1000"/>
                    </a:p>
                    <a:p>
                      <a:pPr indent="0" lvl="0" marL="0" rtl="0" algn="ctr">
                        <a:spcBef>
                          <a:spcPts val="0"/>
                        </a:spcBef>
                        <a:spcAft>
                          <a:spcPts val="0"/>
                        </a:spcAft>
                        <a:buNone/>
                      </a:pPr>
                      <a:r>
                        <a:rPr b="1" lang="it" sz="1000" u="sng"/>
                        <a:t>Valori </a:t>
                      </a:r>
                      <a:r>
                        <a:rPr b="1" lang="it" sz="1100" u="sng"/>
                        <a:t>Medi</a:t>
                      </a:r>
                      <a:endParaRPr b="1" sz="1100" u="sng"/>
                    </a:p>
                  </a:txBody>
                  <a:tcPr marT="91425" marB="91425" marR="91425" marL="91425">
                    <a:solidFill>
                      <a:srgbClr val="D9D9D9"/>
                    </a:solidFill>
                  </a:tcPr>
                </a:tc>
                <a:tc hMerge="1"/>
              </a:tr>
              <a:tr h="348625">
                <a:tc>
                  <a:txBody>
                    <a:bodyPr/>
                    <a:lstStyle/>
                    <a:p>
                      <a:pPr indent="0" lvl="0" marL="0" rtl="0" algn="l">
                        <a:spcBef>
                          <a:spcPts val="0"/>
                        </a:spcBef>
                        <a:spcAft>
                          <a:spcPts val="0"/>
                        </a:spcAft>
                        <a:buNone/>
                      </a:pPr>
                      <a:r>
                        <a:rPr lang="it" sz="1000"/>
                        <a:t>Prezzo di Download</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it" sz="1000"/>
                        <a:t>5,71 $</a:t>
                      </a:r>
                      <a:endParaRPr sz="1000"/>
                    </a:p>
                  </a:txBody>
                  <a:tcPr marT="91425" marB="91425" marR="91425" marL="91425">
                    <a:solidFill>
                      <a:srgbClr val="FFFFFF"/>
                    </a:solidFill>
                  </a:tcPr>
                </a:tc>
              </a:tr>
              <a:tr h="359000">
                <a:tc>
                  <a:txBody>
                    <a:bodyPr/>
                    <a:lstStyle/>
                    <a:p>
                      <a:pPr indent="0" lvl="0" marL="0" rtl="0" algn="l">
                        <a:spcBef>
                          <a:spcPts val="0"/>
                        </a:spcBef>
                        <a:spcAft>
                          <a:spcPts val="0"/>
                        </a:spcAft>
                        <a:buNone/>
                      </a:pPr>
                      <a:r>
                        <a:rPr lang="it" sz="1000"/>
                        <a:t>Prezzo minimo acquisto in app</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it" sz="1000"/>
                        <a:t>2,88 $</a:t>
                      </a:r>
                      <a:endParaRPr sz="1000"/>
                    </a:p>
                  </a:txBody>
                  <a:tcPr marT="91425" marB="91425" marR="91425" marL="91425">
                    <a:solidFill>
                      <a:srgbClr val="FFFFFF"/>
                    </a:solidFill>
                  </a:tcPr>
                </a:tc>
              </a:tr>
              <a:tr h="337425">
                <a:tc>
                  <a:txBody>
                    <a:bodyPr/>
                    <a:lstStyle/>
                    <a:p>
                      <a:pPr indent="0" lvl="0" marL="0" rtl="0" algn="l">
                        <a:spcBef>
                          <a:spcPts val="0"/>
                        </a:spcBef>
                        <a:spcAft>
                          <a:spcPts val="0"/>
                        </a:spcAft>
                        <a:buNone/>
                      </a:pPr>
                      <a:r>
                        <a:rPr lang="it" sz="1000"/>
                        <a:t>Prezzo massimo acquisto in app</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it" sz="1000"/>
                        <a:t>56 $</a:t>
                      </a:r>
                      <a:endParaRPr sz="1000"/>
                    </a:p>
                  </a:txBody>
                  <a:tcPr marT="91425" marB="91425" marR="91425" marL="91425">
                    <a:solidFill>
                      <a:srgbClr val="FFFFFF"/>
                    </a:solidFill>
                  </a:tcPr>
                </a:tc>
              </a:tr>
            </a:tbl>
          </a:graphicData>
        </a:graphic>
      </p:graphicFrame>
      <p:grpSp>
        <p:nvGrpSpPr>
          <p:cNvPr id="560" name="Google Shape;560;p47"/>
          <p:cNvGrpSpPr/>
          <p:nvPr/>
        </p:nvGrpSpPr>
        <p:grpSpPr>
          <a:xfrm>
            <a:off x="179839" y="581186"/>
            <a:ext cx="351155" cy="347798"/>
            <a:chOff x="-59889100" y="2671925"/>
            <a:chExt cx="319000" cy="315950"/>
          </a:xfrm>
        </p:grpSpPr>
        <p:sp>
          <p:nvSpPr>
            <p:cNvPr id="561" name="Google Shape;561;p47"/>
            <p:cNvSpPr/>
            <p:nvPr/>
          </p:nvSpPr>
          <p:spPr>
            <a:xfrm>
              <a:off x="-59889100" y="2672000"/>
              <a:ext cx="149675" cy="256025"/>
            </a:xfrm>
            <a:custGeom>
              <a:rect b="b" l="l" r="r" t="t"/>
              <a:pathLst>
                <a:path extrusionOk="0" h="10241" w="5987">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7"/>
            <p:cNvSpPr/>
            <p:nvPr/>
          </p:nvSpPr>
          <p:spPr>
            <a:xfrm>
              <a:off x="-59830825" y="2892525"/>
              <a:ext cx="201650" cy="95350"/>
            </a:xfrm>
            <a:custGeom>
              <a:rect b="b" l="l" r="r" t="t"/>
              <a:pathLst>
                <a:path extrusionOk="0" h="3814" w="8066">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7"/>
            <p:cNvSpPr/>
            <p:nvPr/>
          </p:nvSpPr>
          <p:spPr>
            <a:xfrm>
              <a:off x="-59719775" y="2671925"/>
              <a:ext cx="149675" cy="256425"/>
            </a:xfrm>
            <a:custGeom>
              <a:rect b="b" l="l" r="r" t="t"/>
              <a:pathLst>
                <a:path extrusionOk="0" h="10257" w="5987">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7"/>
            <p:cNvSpPr/>
            <p:nvPr/>
          </p:nvSpPr>
          <p:spPr>
            <a:xfrm>
              <a:off x="-59762300" y="2757075"/>
              <a:ext cx="63025" cy="145725"/>
            </a:xfrm>
            <a:custGeom>
              <a:rect b="b" l="l" r="r" t="t"/>
              <a:pathLst>
                <a:path extrusionOk="0" h="5829" w="2521">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5" name="Google Shape;565;p47"/>
          <p:cNvPicPr preferRelativeResize="0"/>
          <p:nvPr/>
        </p:nvPicPr>
        <p:blipFill>
          <a:blip r:embed="rId4">
            <a:alphaModFix/>
          </a:blip>
          <a:stretch>
            <a:fillRect/>
          </a:stretch>
        </p:blipFill>
        <p:spPr>
          <a:xfrm>
            <a:off x="796950" y="1256200"/>
            <a:ext cx="652925" cy="65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Dati</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FFFFFF"/>
              </a:buClr>
              <a:buSzPts val="1700"/>
              <a:buChar char="●"/>
            </a:pPr>
            <a:r>
              <a:rPr lang="it" sz="1700">
                <a:solidFill>
                  <a:srgbClr val="FFFFFF"/>
                </a:solidFill>
              </a:rPr>
              <a:t>Dataset con 13 variabili per un campione di circa 10.000 app presenti sul Google Play Store</a:t>
            </a:r>
            <a:endParaRPr sz="1700">
              <a:solidFill>
                <a:srgbClr val="FFFFFF"/>
              </a:solidFill>
            </a:endParaRPr>
          </a:p>
          <a:p>
            <a:pPr indent="-336550" lvl="0" marL="457200" rtl="0" algn="l">
              <a:lnSpc>
                <a:spcPct val="100000"/>
              </a:lnSpc>
              <a:spcBef>
                <a:spcPts val="0"/>
              </a:spcBef>
              <a:spcAft>
                <a:spcPts val="0"/>
              </a:spcAft>
              <a:buClr>
                <a:srgbClr val="FFFFFF"/>
              </a:buClr>
              <a:buSzPts val="1700"/>
              <a:buChar char="●"/>
            </a:pPr>
            <a:r>
              <a:rPr lang="it" sz="1700">
                <a:solidFill>
                  <a:srgbClr val="FFFFFF"/>
                </a:solidFill>
              </a:rPr>
              <a:t>Dataset con le 100 recensioni più rilevanti per ciascuna app del dataset di cui sopra per un campione di circa 60.000 recensioni</a:t>
            </a:r>
            <a:endParaRPr sz="1700">
              <a:solidFill>
                <a:srgbClr val="FFFFFF"/>
              </a:solidFill>
            </a:endParaRPr>
          </a:p>
          <a:p>
            <a:pPr indent="-336550" lvl="0" marL="457200" rtl="0" algn="l">
              <a:lnSpc>
                <a:spcPct val="100000"/>
              </a:lnSpc>
              <a:spcBef>
                <a:spcPts val="0"/>
              </a:spcBef>
              <a:spcAft>
                <a:spcPts val="0"/>
              </a:spcAft>
              <a:buClr>
                <a:srgbClr val="FFFFFF"/>
              </a:buClr>
              <a:buSzPts val="1700"/>
              <a:buChar char="●"/>
            </a:pPr>
            <a:r>
              <a:rPr lang="it" sz="1700">
                <a:solidFill>
                  <a:srgbClr val="FFFFFF"/>
                </a:solidFill>
              </a:rPr>
              <a:t>Dataset con 26  variabili per un campione di circa 17.000 app presenti sul Google Play Store</a:t>
            </a:r>
            <a:endParaRPr sz="1900"/>
          </a:p>
        </p:txBody>
      </p:sp>
      <p:grpSp>
        <p:nvGrpSpPr>
          <p:cNvPr id="84" name="Google Shape;84;p16"/>
          <p:cNvGrpSpPr/>
          <p:nvPr/>
        </p:nvGrpSpPr>
        <p:grpSpPr>
          <a:xfrm>
            <a:off x="355603" y="579293"/>
            <a:ext cx="330038" cy="351424"/>
            <a:chOff x="-3852025" y="2764950"/>
            <a:chExt cx="291450" cy="293000"/>
          </a:xfrm>
        </p:grpSpPr>
        <p:sp>
          <p:nvSpPr>
            <p:cNvPr id="85" name="Google Shape;85;p16"/>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2148702" y="894400"/>
            <a:ext cx="45351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 </a:t>
            </a:r>
            <a:r>
              <a:rPr b="1" lang="it" sz="1200">
                <a:solidFill>
                  <a:srgbClr val="FFFFFF"/>
                </a:solidFill>
                <a:latin typeface="Roboto"/>
                <a:ea typeface="Roboto"/>
                <a:cs typeface="Roboto"/>
                <a:sym typeface="Roboto"/>
              </a:rPr>
              <a:t>app</a:t>
            </a:r>
            <a:endParaRPr b="1" sz="1200">
              <a:solidFill>
                <a:srgbClr val="FFFFFF"/>
              </a:solidFill>
              <a:latin typeface="Roboto"/>
              <a:ea typeface="Roboto"/>
              <a:cs typeface="Roboto"/>
              <a:sym typeface="Roboto"/>
            </a:endParaRPr>
          </a:p>
        </p:txBody>
      </p:sp>
      <p:cxnSp>
        <p:nvCxnSpPr>
          <p:cNvPr id="92" name="Google Shape;92;p17"/>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93" name="Google Shape;93;p17"/>
          <p:cNvSpPr txBox="1"/>
          <p:nvPr>
            <p:ph type="title"/>
          </p:nvPr>
        </p:nvSpPr>
        <p:spPr>
          <a:xfrm>
            <a:off x="2569900" y="156400"/>
            <a:ext cx="41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Understanding the Data</a:t>
            </a:r>
            <a:endParaRPr/>
          </a:p>
        </p:txBody>
      </p:sp>
      <p:grpSp>
        <p:nvGrpSpPr>
          <p:cNvPr id="94" name="Google Shape;94;p17"/>
          <p:cNvGrpSpPr/>
          <p:nvPr/>
        </p:nvGrpSpPr>
        <p:grpSpPr>
          <a:xfrm>
            <a:off x="2238653" y="333902"/>
            <a:ext cx="331308" cy="283356"/>
            <a:chOff x="3282325" y="2035675"/>
            <a:chExt cx="459575" cy="454825"/>
          </a:xfrm>
        </p:grpSpPr>
        <p:sp>
          <p:nvSpPr>
            <p:cNvPr id="95" name="Google Shape;95;p17"/>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 name="Google Shape;96;p17"/>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 name="Google Shape;97;p17"/>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 name="Google Shape;98;p17"/>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p:nvPr/>
        </p:nvSpPr>
        <p:spPr>
          <a:xfrm>
            <a:off x="2148689" y="894399"/>
            <a:ext cx="39129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95%</a:t>
            </a:r>
            <a:endParaRPr b="1" sz="1200">
              <a:solidFill>
                <a:srgbClr val="FFFFFF"/>
              </a:solidFill>
              <a:latin typeface="Roboto"/>
              <a:ea typeface="Roboto"/>
              <a:cs typeface="Roboto"/>
              <a:sym typeface="Roboto"/>
            </a:endParaRPr>
          </a:p>
        </p:txBody>
      </p:sp>
      <p:sp>
        <p:nvSpPr>
          <p:cNvPr id="104" name="Google Shape;104;p18"/>
          <p:cNvSpPr/>
          <p:nvPr/>
        </p:nvSpPr>
        <p:spPr>
          <a:xfrm>
            <a:off x="6092150" y="894400"/>
            <a:ext cx="5916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5%</a:t>
            </a:r>
            <a:endParaRPr b="1" sz="1200">
              <a:solidFill>
                <a:srgbClr val="FFFFFF"/>
              </a:solidFill>
              <a:latin typeface="Roboto"/>
              <a:ea typeface="Roboto"/>
              <a:cs typeface="Roboto"/>
              <a:sym typeface="Roboto"/>
            </a:endParaRPr>
          </a:p>
        </p:txBody>
      </p:sp>
      <p:sp>
        <p:nvSpPr>
          <p:cNvPr id="105" name="Google Shape;105;p18"/>
          <p:cNvSpPr txBox="1"/>
          <p:nvPr/>
        </p:nvSpPr>
        <p:spPr>
          <a:xfrm>
            <a:off x="5876200" y="1634200"/>
            <a:ext cx="993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rgbClr val="D9D9D9"/>
                </a:solidFill>
                <a:latin typeface="Roboto"/>
                <a:ea typeface="Roboto"/>
                <a:cs typeface="Roboto"/>
                <a:sym typeface="Roboto"/>
              </a:rPr>
              <a:t>A pagamento</a:t>
            </a:r>
            <a:endParaRPr sz="1000">
              <a:solidFill>
                <a:srgbClr val="D9D9D9"/>
              </a:solidFill>
              <a:latin typeface="Roboto"/>
              <a:ea typeface="Roboto"/>
              <a:cs typeface="Roboto"/>
              <a:sym typeface="Roboto"/>
            </a:endParaRPr>
          </a:p>
          <a:p>
            <a:pPr indent="0" lvl="0" marL="0" rtl="0" algn="l">
              <a:spcBef>
                <a:spcPts val="0"/>
              </a:spcBef>
              <a:spcAft>
                <a:spcPts val="0"/>
              </a:spcAft>
              <a:buNone/>
            </a:pPr>
            <a:r>
              <a:t/>
            </a:r>
            <a:endParaRPr/>
          </a:p>
        </p:txBody>
      </p:sp>
      <p:sp>
        <p:nvSpPr>
          <p:cNvPr id="106" name="Google Shape;106;p18"/>
          <p:cNvSpPr txBox="1"/>
          <p:nvPr/>
        </p:nvSpPr>
        <p:spPr>
          <a:xfrm>
            <a:off x="3771850" y="1634200"/>
            <a:ext cx="666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rgbClr val="FFFFFF"/>
                </a:solidFill>
                <a:latin typeface="Roboto"/>
                <a:ea typeface="Roboto"/>
                <a:cs typeface="Roboto"/>
                <a:sym typeface="Roboto"/>
              </a:rPr>
              <a:t>Gratuite</a:t>
            </a:r>
            <a:endParaRPr b="1" sz="1000">
              <a:solidFill>
                <a:srgbClr val="FFFFFF"/>
              </a:solidFill>
              <a:latin typeface="Roboto"/>
              <a:ea typeface="Roboto"/>
              <a:cs typeface="Roboto"/>
              <a:sym typeface="Roboto"/>
            </a:endParaRPr>
          </a:p>
          <a:p>
            <a:pPr indent="0" lvl="0" marL="0" rtl="0" algn="l">
              <a:spcBef>
                <a:spcPts val="0"/>
              </a:spcBef>
              <a:spcAft>
                <a:spcPts val="0"/>
              </a:spcAft>
              <a:buNone/>
            </a:pPr>
            <a:r>
              <a:t/>
            </a:r>
            <a:endParaRPr/>
          </a:p>
        </p:txBody>
      </p:sp>
      <p:cxnSp>
        <p:nvCxnSpPr>
          <p:cNvPr id="107" name="Google Shape;107;p18"/>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108" name="Google Shape;108;p18"/>
          <p:cNvSpPr txBox="1"/>
          <p:nvPr>
            <p:ph type="title"/>
          </p:nvPr>
        </p:nvSpPr>
        <p:spPr>
          <a:xfrm>
            <a:off x="2569900" y="156400"/>
            <a:ext cx="41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Understanding the Data</a:t>
            </a:r>
            <a:endParaRPr/>
          </a:p>
        </p:txBody>
      </p:sp>
      <p:cxnSp>
        <p:nvCxnSpPr>
          <p:cNvPr id="109" name="Google Shape;109;p18"/>
          <p:cNvCxnSpPr/>
          <p:nvPr/>
        </p:nvCxnSpPr>
        <p:spPr>
          <a:xfrm>
            <a:off x="1724375" y="1131725"/>
            <a:ext cx="0" cy="466800"/>
          </a:xfrm>
          <a:prstGeom prst="straightConnector1">
            <a:avLst/>
          </a:prstGeom>
          <a:noFill/>
          <a:ln cap="flat" cmpd="sng" w="28575">
            <a:solidFill>
              <a:srgbClr val="0E9453"/>
            </a:solidFill>
            <a:prstDash val="solid"/>
            <a:round/>
            <a:headEnd len="med" w="med" type="none"/>
            <a:tailEnd len="med" w="med" type="stealth"/>
          </a:ln>
        </p:spPr>
      </p:cxnSp>
      <p:grpSp>
        <p:nvGrpSpPr>
          <p:cNvPr id="110" name="Google Shape;110;p18"/>
          <p:cNvGrpSpPr/>
          <p:nvPr/>
        </p:nvGrpSpPr>
        <p:grpSpPr>
          <a:xfrm>
            <a:off x="2238653" y="333902"/>
            <a:ext cx="331308" cy="283356"/>
            <a:chOff x="3282325" y="2035675"/>
            <a:chExt cx="459575" cy="454825"/>
          </a:xfrm>
        </p:grpSpPr>
        <p:sp>
          <p:nvSpPr>
            <p:cNvPr id="111" name="Google Shape;111;p18"/>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 name="Google Shape;112;p18"/>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 name="Google Shape;113;p18"/>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 name="Google Shape;114;p18"/>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2148689" y="894399"/>
            <a:ext cx="39129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95%</a:t>
            </a:r>
            <a:endParaRPr b="1" sz="1200">
              <a:solidFill>
                <a:srgbClr val="D9D9D9"/>
              </a:solidFill>
              <a:latin typeface="Roboto"/>
              <a:ea typeface="Roboto"/>
              <a:cs typeface="Roboto"/>
              <a:sym typeface="Roboto"/>
            </a:endParaRPr>
          </a:p>
        </p:txBody>
      </p:sp>
      <p:sp>
        <p:nvSpPr>
          <p:cNvPr id="120" name="Google Shape;120;p19"/>
          <p:cNvSpPr/>
          <p:nvPr/>
        </p:nvSpPr>
        <p:spPr>
          <a:xfrm>
            <a:off x="6092150" y="894400"/>
            <a:ext cx="5916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5%</a:t>
            </a:r>
            <a:endParaRPr b="1" sz="1200">
              <a:solidFill>
                <a:srgbClr val="D9D9D9"/>
              </a:solidFill>
              <a:latin typeface="Roboto"/>
              <a:ea typeface="Roboto"/>
              <a:cs typeface="Roboto"/>
              <a:sym typeface="Roboto"/>
            </a:endParaRPr>
          </a:p>
        </p:txBody>
      </p:sp>
      <p:sp>
        <p:nvSpPr>
          <p:cNvPr id="121" name="Google Shape;121;p19"/>
          <p:cNvSpPr txBox="1"/>
          <p:nvPr/>
        </p:nvSpPr>
        <p:spPr>
          <a:xfrm>
            <a:off x="5876200" y="1634200"/>
            <a:ext cx="993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rgbClr val="999999"/>
                </a:solidFill>
                <a:latin typeface="Roboto"/>
                <a:ea typeface="Roboto"/>
                <a:cs typeface="Roboto"/>
                <a:sym typeface="Roboto"/>
              </a:rPr>
              <a:t>A pagamento</a:t>
            </a:r>
            <a:endParaRPr sz="1000">
              <a:solidFill>
                <a:srgbClr val="999999"/>
              </a:solidFill>
              <a:latin typeface="Roboto"/>
              <a:ea typeface="Roboto"/>
              <a:cs typeface="Roboto"/>
              <a:sym typeface="Roboto"/>
            </a:endParaRPr>
          </a:p>
          <a:p>
            <a:pPr indent="0" lvl="0" marL="0" rtl="0" algn="l">
              <a:spcBef>
                <a:spcPts val="0"/>
              </a:spcBef>
              <a:spcAft>
                <a:spcPts val="0"/>
              </a:spcAft>
              <a:buNone/>
            </a:pPr>
            <a:r>
              <a:rPr lang="it"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
        <p:nvSpPr>
          <p:cNvPr id="122" name="Google Shape;122;p19"/>
          <p:cNvSpPr txBox="1"/>
          <p:nvPr/>
        </p:nvSpPr>
        <p:spPr>
          <a:xfrm>
            <a:off x="3771850" y="1634200"/>
            <a:ext cx="666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rgbClr val="999999"/>
                </a:solidFill>
                <a:latin typeface="Roboto"/>
                <a:ea typeface="Roboto"/>
                <a:cs typeface="Roboto"/>
                <a:sym typeface="Roboto"/>
              </a:rPr>
              <a:t>Gratuite</a:t>
            </a:r>
            <a:endParaRPr b="1" sz="1000">
              <a:solidFill>
                <a:srgbClr val="999999"/>
              </a:solidFill>
              <a:latin typeface="Roboto"/>
              <a:ea typeface="Roboto"/>
              <a:cs typeface="Roboto"/>
              <a:sym typeface="Roboto"/>
            </a:endParaRPr>
          </a:p>
          <a:p>
            <a:pPr indent="0" lvl="0" marL="0" rtl="0" algn="l">
              <a:spcBef>
                <a:spcPts val="0"/>
              </a:spcBef>
              <a:spcAft>
                <a:spcPts val="0"/>
              </a:spcAft>
              <a:buNone/>
            </a:pPr>
            <a:r>
              <a:rPr b="1" lang="it" sz="1000">
                <a:solidFill>
                  <a:schemeClr val="dk2"/>
                </a:solidFill>
                <a:latin typeface="Roboto"/>
                <a:ea typeface="Roboto"/>
                <a:cs typeface="Roboto"/>
                <a:sym typeface="Roboto"/>
              </a:rPr>
              <a:t>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
        <p:nvSpPr>
          <p:cNvPr id="123" name="Google Shape;123;p19"/>
          <p:cNvSpPr/>
          <p:nvPr/>
        </p:nvSpPr>
        <p:spPr>
          <a:xfrm>
            <a:off x="2148689" y="2456524"/>
            <a:ext cx="3912900" cy="7398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95%</a:t>
            </a:r>
            <a:endParaRPr b="1" sz="1200">
              <a:solidFill>
                <a:srgbClr val="FFFFFF"/>
              </a:solidFill>
              <a:latin typeface="Roboto"/>
              <a:ea typeface="Roboto"/>
              <a:cs typeface="Roboto"/>
              <a:sym typeface="Roboto"/>
            </a:endParaRPr>
          </a:p>
        </p:txBody>
      </p:sp>
      <p:sp>
        <p:nvSpPr>
          <p:cNvPr id="124" name="Google Shape;124;p19"/>
          <p:cNvSpPr/>
          <p:nvPr/>
        </p:nvSpPr>
        <p:spPr>
          <a:xfrm>
            <a:off x="6092200" y="2456525"/>
            <a:ext cx="5916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FFFFFF"/>
                </a:solidFill>
                <a:latin typeface="Roboto"/>
                <a:ea typeface="Roboto"/>
                <a:cs typeface="Roboto"/>
                <a:sym typeface="Roboto"/>
              </a:rPr>
              <a:t>5%</a:t>
            </a:r>
            <a:endParaRPr b="1" sz="1200">
              <a:solidFill>
                <a:srgbClr val="FFFFFF"/>
              </a:solidFill>
              <a:latin typeface="Roboto"/>
              <a:ea typeface="Roboto"/>
              <a:cs typeface="Roboto"/>
              <a:sym typeface="Roboto"/>
            </a:endParaRPr>
          </a:p>
        </p:txBody>
      </p:sp>
      <p:sp>
        <p:nvSpPr>
          <p:cNvPr id="125" name="Google Shape;125;p19"/>
          <p:cNvSpPr txBox="1"/>
          <p:nvPr/>
        </p:nvSpPr>
        <p:spPr>
          <a:xfrm>
            <a:off x="6002300" y="3196325"/>
            <a:ext cx="993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rgbClr val="D9D9D9"/>
                </a:solidFill>
                <a:latin typeface="Roboto"/>
                <a:ea typeface="Roboto"/>
                <a:cs typeface="Roboto"/>
                <a:sym typeface="Roboto"/>
              </a:rPr>
              <a:t>Guadagno “out of app”</a:t>
            </a:r>
            <a:endParaRPr>
              <a:solidFill>
                <a:srgbClr val="D9D9D9"/>
              </a:solidFill>
            </a:endParaRPr>
          </a:p>
        </p:txBody>
      </p:sp>
      <p:sp>
        <p:nvSpPr>
          <p:cNvPr id="126" name="Google Shape;126;p19"/>
          <p:cNvSpPr txBox="1"/>
          <p:nvPr/>
        </p:nvSpPr>
        <p:spPr>
          <a:xfrm>
            <a:off x="3375050" y="3196325"/>
            <a:ext cx="15975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chemeClr val="dk1"/>
                </a:solidFill>
                <a:latin typeface="Roboto"/>
                <a:ea typeface="Roboto"/>
                <a:cs typeface="Roboto"/>
                <a:sym typeface="Roboto"/>
              </a:rPr>
              <a:t>Guadagno in-app</a:t>
            </a:r>
            <a:endParaRPr b="1"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b="1" lang="it" sz="1000">
                <a:solidFill>
                  <a:schemeClr val="dk1"/>
                </a:solidFill>
                <a:latin typeface="Roboto"/>
                <a:ea typeface="Roboto"/>
                <a:cs typeface="Roboto"/>
                <a:sym typeface="Roboto"/>
              </a:rPr>
              <a:t>Pubblicità</a:t>
            </a:r>
            <a:endParaRPr b="1"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b="1" lang="it" sz="1000">
                <a:solidFill>
                  <a:schemeClr val="dk1"/>
                </a:solidFill>
                <a:latin typeface="Roboto"/>
                <a:ea typeface="Roboto"/>
                <a:cs typeface="Roboto"/>
                <a:sym typeface="Roboto"/>
              </a:rPr>
              <a:t>Acquisti</a:t>
            </a:r>
            <a:endParaRPr b="1"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cxnSp>
        <p:nvCxnSpPr>
          <p:cNvPr id="127" name="Google Shape;127;p19"/>
          <p:cNvCxnSpPr/>
          <p:nvPr/>
        </p:nvCxnSpPr>
        <p:spPr>
          <a:xfrm rot="10800000">
            <a:off x="3698600" y="4384800"/>
            <a:ext cx="939900" cy="7500"/>
          </a:xfrm>
          <a:prstGeom prst="straightConnector1">
            <a:avLst/>
          </a:prstGeom>
          <a:noFill/>
          <a:ln cap="flat" cmpd="sng" w="19050">
            <a:solidFill>
              <a:schemeClr val="lt1"/>
            </a:solidFill>
            <a:prstDash val="solid"/>
            <a:round/>
            <a:headEnd len="med" w="med" type="triangle"/>
            <a:tailEnd len="med" w="med" type="triangle"/>
          </a:ln>
        </p:spPr>
      </p:cxnSp>
      <p:sp>
        <p:nvSpPr>
          <p:cNvPr id="128" name="Google Shape;128;p19"/>
          <p:cNvSpPr txBox="1"/>
          <p:nvPr>
            <p:ph type="title"/>
          </p:nvPr>
        </p:nvSpPr>
        <p:spPr>
          <a:xfrm>
            <a:off x="2569900" y="156400"/>
            <a:ext cx="41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Understanding the Data</a:t>
            </a:r>
            <a:endParaRPr/>
          </a:p>
        </p:txBody>
      </p:sp>
      <p:cxnSp>
        <p:nvCxnSpPr>
          <p:cNvPr id="129" name="Google Shape;129;p19"/>
          <p:cNvCxnSpPr/>
          <p:nvPr/>
        </p:nvCxnSpPr>
        <p:spPr>
          <a:xfrm>
            <a:off x="1724375" y="1131725"/>
            <a:ext cx="0" cy="1858200"/>
          </a:xfrm>
          <a:prstGeom prst="straightConnector1">
            <a:avLst/>
          </a:prstGeom>
          <a:noFill/>
          <a:ln cap="flat" cmpd="sng" w="28575">
            <a:solidFill>
              <a:srgbClr val="0E9453"/>
            </a:solidFill>
            <a:prstDash val="solid"/>
            <a:round/>
            <a:headEnd len="med" w="med" type="none"/>
            <a:tailEnd len="med" w="med" type="stealth"/>
          </a:ln>
        </p:spPr>
      </p:cxnSp>
      <p:grpSp>
        <p:nvGrpSpPr>
          <p:cNvPr id="130" name="Google Shape;130;p19"/>
          <p:cNvGrpSpPr/>
          <p:nvPr/>
        </p:nvGrpSpPr>
        <p:grpSpPr>
          <a:xfrm>
            <a:off x="2238653" y="333902"/>
            <a:ext cx="331308" cy="283356"/>
            <a:chOff x="3282325" y="2035675"/>
            <a:chExt cx="459575" cy="454825"/>
          </a:xfrm>
        </p:grpSpPr>
        <p:sp>
          <p:nvSpPr>
            <p:cNvPr id="131" name="Google Shape;131;p19"/>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2" name="Google Shape;132;p19"/>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 name="Google Shape;133;p19"/>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 name="Google Shape;134;p19"/>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569900" y="156400"/>
            <a:ext cx="41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Understanding the Data</a:t>
            </a:r>
            <a:endParaRPr/>
          </a:p>
        </p:txBody>
      </p:sp>
      <p:cxnSp>
        <p:nvCxnSpPr>
          <p:cNvPr id="140" name="Google Shape;140;p20"/>
          <p:cNvCxnSpPr/>
          <p:nvPr/>
        </p:nvCxnSpPr>
        <p:spPr>
          <a:xfrm>
            <a:off x="1724375" y="1131725"/>
            <a:ext cx="0" cy="3389400"/>
          </a:xfrm>
          <a:prstGeom prst="straightConnector1">
            <a:avLst/>
          </a:prstGeom>
          <a:noFill/>
          <a:ln cap="flat" cmpd="sng" w="28575">
            <a:solidFill>
              <a:srgbClr val="0E9453"/>
            </a:solidFill>
            <a:prstDash val="solid"/>
            <a:round/>
            <a:headEnd len="med" w="med" type="none"/>
            <a:tailEnd len="med" w="med" type="none"/>
          </a:ln>
        </p:spPr>
      </p:cxnSp>
      <p:sp>
        <p:nvSpPr>
          <p:cNvPr id="141" name="Google Shape;141;p20"/>
          <p:cNvSpPr txBox="1"/>
          <p:nvPr/>
        </p:nvSpPr>
        <p:spPr>
          <a:xfrm>
            <a:off x="3114150" y="4236575"/>
            <a:ext cx="291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rPr>
              <a:t>Downloads </a:t>
            </a:r>
            <a:r>
              <a:rPr b="1" lang="it" sz="1600">
                <a:solidFill>
                  <a:srgbClr val="FFFFFF"/>
                </a:solidFill>
              </a:rPr>
              <a:t> </a:t>
            </a:r>
            <a:r>
              <a:rPr b="1" lang="it" sz="2000">
                <a:solidFill>
                  <a:srgbClr val="FFFFFF"/>
                </a:solidFill>
              </a:rPr>
              <a:t>/ </a:t>
            </a:r>
            <a:r>
              <a:rPr b="1" lang="it" sz="1600">
                <a:solidFill>
                  <a:srgbClr val="FFFFFF"/>
                </a:solidFill>
              </a:rPr>
              <a:t> </a:t>
            </a:r>
            <a:r>
              <a:rPr b="1" lang="it">
                <a:solidFill>
                  <a:srgbClr val="FFFFFF"/>
                </a:solidFill>
              </a:rPr>
              <a:t>Reviews</a:t>
            </a:r>
            <a:endParaRPr b="1" sz="800">
              <a:solidFill>
                <a:srgbClr val="FFFFFF"/>
              </a:solidFill>
              <a:latin typeface="Roboto"/>
              <a:ea typeface="Roboto"/>
              <a:cs typeface="Roboto"/>
              <a:sym typeface="Roboto"/>
            </a:endParaRPr>
          </a:p>
          <a:p>
            <a:pPr indent="0" lvl="0" marL="0" rtl="0" algn="l">
              <a:spcBef>
                <a:spcPts val="0"/>
              </a:spcBef>
              <a:spcAft>
                <a:spcPts val="0"/>
              </a:spcAft>
              <a:buNone/>
            </a:pPr>
            <a:r>
              <a:t/>
            </a:r>
            <a:endParaRPr/>
          </a:p>
        </p:txBody>
      </p:sp>
      <p:cxnSp>
        <p:nvCxnSpPr>
          <p:cNvPr id="142" name="Google Shape;142;p20"/>
          <p:cNvCxnSpPr/>
          <p:nvPr/>
        </p:nvCxnSpPr>
        <p:spPr>
          <a:xfrm flipH="1" rot="10800000">
            <a:off x="1711800" y="4517525"/>
            <a:ext cx="1266300" cy="3600"/>
          </a:xfrm>
          <a:prstGeom prst="straightConnector1">
            <a:avLst/>
          </a:prstGeom>
          <a:noFill/>
          <a:ln cap="flat" cmpd="sng" w="28575">
            <a:solidFill>
              <a:srgbClr val="0E9453"/>
            </a:solidFill>
            <a:prstDash val="solid"/>
            <a:round/>
            <a:headEnd len="med" w="med" type="none"/>
            <a:tailEnd len="med" w="med" type="stealth"/>
          </a:ln>
        </p:spPr>
      </p:cxnSp>
      <p:sp>
        <p:nvSpPr>
          <p:cNvPr id="143" name="Google Shape;143;p20"/>
          <p:cNvSpPr/>
          <p:nvPr/>
        </p:nvSpPr>
        <p:spPr>
          <a:xfrm>
            <a:off x="2148689" y="894399"/>
            <a:ext cx="39129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95%</a:t>
            </a:r>
            <a:endParaRPr b="1" sz="1200">
              <a:solidFill>
                <a:srgbClr val="D9D9D9"/>
              </a:solidFill>
              <a:latin typeface="Roboto"/>
              <a:ea typeface="Roboto"/>
              <a:cs typeface="Roboto"/>
              <a:sym typeface="Roboto"/>
            </a:endParaRPr>
          </a:p>
        </p:txBody>
      </p:sp>
      <p:sp>
        <p:nvSpPr>
          <p:cNvPr id="144" name="Google Shape;144;p20"/>
          <p:cNvSpPr/>
          <p:nvPr/>
        </p:nvSpPr>
        <p:spPr>
          <a:xfrm>
            <a:off x="6092150" y="894400"/>
            <a:ext cx="5916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5%</a:t>
            </a:r>
            <a:endParaRPr b="1" sz="1200">
              <a:solidFill>
                <a:srgbClr val="D9D9D9"/>
              </a:solidFill>
              <a:latin typeface="Roboto"/>
              <a:ea typeface="Roboto"/>
              <a:cs typeface="Roboto"/>
              <a:sym typeface="Roboto"/>
            </a:endParaRPr>
          </a:p>
        </p:txBody>
      </p:sp>
      <p:sp>
        <p:nvSpPr>
          <p:cNvPr id="145" name="Google Shape;145;p20"/>
          <p:cNvSpPr txBox="1"/>
          <p:nvPr/>
        </p:nvSpPr>
        <p:spPr>
          <a:xfrm>
            <a:off x="5876200" y="1634200"/>
            <a:ext cx="993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rgbClr val="999999"/>
                </a:solidFill>
                <a:latin typeface="Roboto"/>
                <a:ea typeface="Roboto"/>
                <a:cs typeface="Roboto"/>
                <a:sym typeface="Roboto"/>
              </a:rPr>
              <a:t>A pagamento</a:t>
            </a:r>
            <a:endParaRPr sz="1000">
              <a:solidFill>
                <a:srgbClr val="999999"/>
              </a:solidFill>
              <a:latin typeface="Roboto"/>
              <a:ea typeface="Roboto"/>
              <a:cs typeface="Roboto"/>
              <a:sym typeface="Roboto"/>
            </a:endParaRPr>
          </a:p>
          <a:p>
            <a:pPr indent="0" lvl="0" marL="0" rtl="0" algn="l">
              <a:spcBef>
                <a:spcPts val="0"/>
              </a:spcBef>
              <a:spcAft>
                <a:spcPts val="0"/>
              </a:spcAft>
              <a:buNone/>
            </a:pPr>
            <a:r>
              <a:rPr lang="it"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
        <p:nvSpPr>
          <p:cNvPr id="146" name="Google Shape;146;p20"/>
          <p:cNvSpPr txBox="1"/>
          <p:nvPr/>
        </p:nvSpPr>
        <p:spPr>
          <a:xfrm>
            <a:off x="3771850" y="1634200"/>
            <a:ext cx="666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rgbClr val="999999"/>
                </a:solidFill>
                <a:latin typeface="Roboto"/>
                <a:ea typeface="Roboto"/>
                <a:cs typeface="Roboto"/>
                <a:sym typeface="Roboto"/>
              </a:rPr>
              <a:t>Gratuite</a:t>
            </a:r>
            <a:endParaRPr b="1" sz="1000">
              <a:solidFill>
                <a:srgbClr val="999999"/>
              </a:solidFill>
              <a:latin typeface="Roboto"/>
              <a:ea typeface="Roboto"/>
              <a:cs typeface="Roboto"/>
              <a:sym typeface="Roboto"/>
            </a:endParaRPr>
          </a:p>
          <a:p>
            <a:pPr indent="0" lvl="0" marL="0" rtl="0" algn="l">
              <a:spcBef>
                <a:spcPts val="0"/>
              </a:spcBef>
              <a:spcAft>
                <a:spcPts val="0"/>
              </a:spcAft>
              <a:buNone/>
            </a:pPr>
            <a:r>
              <a:rPr b="1" lang="it" sz="1000">
                <a:solidFill>
                  <a:schemeClr val="dk2"/>
                </a:solidFill>
                <a:latin typeface="Roboto"/>
                <a:ea typeface="Roboto"/>
                <a:cs typeface="Roboto"/>
                <a:sym typeface="Roboto"/>
              </a:rPr>
              <a:t>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
        <p:nvSpPr>
          <p:cNvPr id="147" name="Google Shape;147;p20"/>
          <p:cNvSpPr/>
          <p:nvPr/>
        </p:nvSpPr>
        <p:spPr>
          <a:xfrm>
            <a:off x="2148689" y="2456524"/>
            <a:ext cx="39129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95%</a:t>
            </a:r>
            <a:endParaRPr b="1" sz="1200">
              <a:solidFill>
                <a:srgbClr val="D9D9D9"/>
              </a:solidFill>
              <a:latin typeface="Roboto"/>
              <a:ea typeface="Roboto"/>
              <a:cs typeface="Roboto"/>
              <a:sym typeface="Roboto"/>
            </a:endParaRPr>
          </a:p>
        </p:txBody>
      </p:sp>
      <p:sp>
        <p:nvSpPr>
          <p:cNvPr id="148" name="Google Shape;148;p20"/>
          <p:cNvSpPr/>
          <p:nvPr/>
        </p:nvSpPr>
        <p:spPr>
          <a:xfrm>
            <a:off x="6092200" y="2456525"/>
            <a:ext cx="591600" cy="7398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rgbClr val="D9D9D9"/>
                </a:solidFill>
                <a:latin typeface="Roboto"/>
                <a:ea typeface="Roboto"/>
                <a:cs typeface="Roboto"/>
                <a:sym typeface="Roboto"/>
              </a:rPr>
              <a:t>5%</a:t>
            </a:r>
            <a:endParaRPr b="1" sz="1200">
              <a:solidFill>
                <a:srgbClr val="D9D9D9"/>
              </a:solidFill>
              <a:latin typeface="Roboto"/>
              <a:ea typeface="Roboto"/>
              <a:cs typeface="Roboto"/>
              <a:sym typeface="Roboto"/>
            </a:endParaRPr>
          </a:p>
        </p:txBody>
      </p:sp>
      <p:sp>
        <p:nvSpPr>
          <p:cNvPr id="149" name="Google Shape;149;p20"/>
          <p:cNvSpPr txBox="1"/>
          <p:nvPr/>
        </p:nvSpPr>
        <p:spPr>
          <a:xfrm>
            <a:off x="6002300" y="3196325"/>
            <a:ext cx="993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rgbClr val="999999"/>
                </a:solidFill>
                <a:latin typeface="Roboto"/>
                <a:ea typeface="Roboto"/>
                <a:cs typeface="Roboto"/>
                <a:sym typeface="Roboto"/>
              </a:rPr>
              <a:t>Guadagno “out of app”</a:t>
            </a:r>
            <a:endParaRPr>
              <a:solidFill>
                <a:srgbClr val="999999"/>
              </a:solidFill>
            </a:endParaRPr>
          </a:p>
        </p:txBody>
      </p:sp>
      <p:sp>
        <p:nvSpPr>
          <p:cNvPr id="150" name="Google Shape;150;p20"/>
          <p:cNvSpPr txBox="1"/>
          <p:nvPr/>
        </p:nvSpPr>
        <p:spPr>
          <a:xfrm>
            <a:off x="3375050" y="3196325"/>
            <a:ext cx="15975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000">
                <a:solidFill>
                  <a:srgbClr val="999999"/>
                </a:solidFill>
                <a:latin typeface="Roboto"/>
                <a:ea typeface="Roboto"/>
                <a:cs typeface="Roboto"/>
                <a:sym typeface="Roboto"/>
              </a:rPr>
              <a:t>Guadagno in-app</a:t>
            </a:r>
            <a:endParaRPr b="1" sz="1000">
              <a:solidFill>
                <a:srgbClr val="999999"/>
              </a:solidFill>
              <a:latin typeface="Roboto"/>
              <a:ea typeface="Roboto"/>
              <a:cs typeface="Roboto"/>
              <a:sym typeface="Roboto"/>
            </a:endParaRPr>
          </a:p>
          <a:p>
            <a:pPr indent="-292100" lvl="0" marL="457200" rtl="0" algn="l">
              <a:spcBef>
                <a:spcPts val="0"/>
              </a:spcBef>
              <a:spcAft>
                <a:spcPts val="0"/>
              </a:spcAft>
              <a:buClr>
                <a:srgbClr val="999999"/>
              </a:buClr>
              <a:buSzPts val="1000"/>
              <a:buFont typeface="Roboto"/>
              <a:buChar char="●"/>
            </a:pPr>
            <a:r>
              <a:rPr b="1" lang="it" sz="1000">
                <a:solidFill>
                  <a:srgbClr val="999999"/>
                </a:solidFill>
                <a:latin typeface="Roboto"/>
                <a:ea typeface="Roboto"/>
                <a:cs typeface="Roboto"/>
                <a:sym typeface="Roboto"/>
              </a:rPr>
              <a:t>Pubblicità</a:t>
            </a:r>
            <a:endParaRPr b="1" sz="1000">
              <a:solidFill>
                <a:srgbClr val="999999"/>
              </a:solidFill>
              <a:latin typeface="Roboto"/>
              <a:ea typeface="Roboto"/>
              <a:cs typeface="Roboto"/>
              <a:sym typeface="Roboto"/>
            </a:endParaRPr>
          </a:p>
          <a:p>
            <a:pPr indent="-292100" lvl="0" marL="457200" rtl="0" algn="l">
              <a:spcBef>
                <a:spcPts val="0"/>
              </a:spcBef>
              <a:spcAft>
                <a:spcPts val="0"/>
              </a:spcAft>
              <a:buClr>
                <a:srgbClr val="999999"/>
              </a:buClr>
              <a:buSzPts val="1000"/>
              <a:buFont typeface="Roboto"/>
              <a:buChar char="●"/>
            </a:pPr>
            <a:r>
              <a:rPr b="1" lang="it" sz="1000">
                <a:solidFill>
                  <a:srgbClr val="999999"/>
                </a:solidFill>
                <a:latin typeface="Roboto"/>
                <a:ea typeface="Roboto"/>
                <a:cs typeface="Roboto"/>
                <a:sym typeface="Roboto"/>
              </a:rPr>
              <a:t>Acquisti</a:t>
            </a:r>
            <a:endParaRPr b="1" sz="1000">
              <a:solidFill>
                <a:srgbClr val="999999"/>
              </a:solidFill>
              <a:latin typeface="Roboto"/>
              <a:ea typeface="Roboto"/>
              <a:cs typeface="Roboto"/>
              <a:sym typeface="Roboto"/>
            </a:endParaRPr>
          </a:p>
          <a:p>
            <a:pPr indent="0" lvl="0" marL="0" rtl="0" algn="l">
              <a:spcBef>
                <a:spcPts val="0"/>
              </a:spcBef>
              <a:spcAft>
                <a:spcPts val="0"/>
              </a:spcAft>
              <a:buNone/>
            </a:pPr>
            <a:r>
              <a:t/>
            </a:r>
            <a:endParaRPr>
              <a:solidFill>
                <a:srgbClr val="D9D9D9"/>
              </a:solidFill>
            </a:endParaRPr>
          </a:p>
        </p:txBody>
      </p:sp>
      <p:grpSp>
        <p:nvGrpSpPr>
          <p:cNvPr id="151" name="Google Shape;151;p20"/>
          <p:cNvGrpSpPr/>
          <p:nvPr/>
        </p:nvGrpSpPr>
        <p:grpSpPr>
          <a:xfrm>
            <a:off x="2238653" y="333902"/>
            <a:ext cx="331308" cy="283356"/>
            <a:chOff x="3282325" y="2035675"/>
            <a:chExt cx="459575" cy="454825"/>
          </a:xfrm>
        </p:grpSpPr>
        <p:sp>
          <p:nvSpPr>
            <p:cNvPr id="152" name="Google Shape;152;p20"/>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 name="Google Shape;153;p20"/>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 name="Google Shape;154;p20"/>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 name="Google Shape;155;p20"/>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105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Approfondimento sulla metodologia di analisi</a:t>
            </a:r>
            <a:endParaRPr/>
          </a:p>
        </p:txBody>
      </p:sp>
      <p:sp>
        <p:nvSpPr>
          <p:cNvPr id="161" name="Google Shape;161;p21"/>
          <p:cNvSpPr/>
          <p:nvPr/>
        </p:nvSpPr>
        <p:spPr>
          <a:xfrm>
            <a:off x="311700" y="1704700"/>
            <a:ext cx="8520600" cy="39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