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943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907200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191001"/>
            <a:ext cx="907200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90579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3191001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191001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907200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90579"/>
            <a:ext cx="907200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390579"/>
            <a:ext cx="5494680" cy="344687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390579"/>
            <a:ext cx="5494680" cy="34468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90579"/>
            <a:ext cx="9072000" cy="34471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907200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442692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90579"/>
            <a:ext cx="442692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36905"/>
            <a:ext cx="9072000" cy="459997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191001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390579"/>
            <a:ext cx="442692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4426920" cy="34468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90579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191001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3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90579"/>
            <a:ext cx="442692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191001"/>
            <a:ext cx="9072000" cy="164390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36905"/>
            <a:ext cx="9072000" cy="9920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90579"/>
            <a:ext cx="9072000" cy="344687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3"/>
          <p:cNvSpPr/>
          <p:nvPr/>
        </p:nvSpPr>
        <p:spPr>
          <a:xfrm>
            <a:off x="1038862" y="3406358"/>
            <a:ext cx="1870920" cy="34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dirty="0" smtClean="0">
                <a:latin typeface="Arial"/>
              </a:rPr>
              <a:t>Time</a:t>
            </a:r>
            <a:endParaRPr sz="2400" dirty="0"/>
          </a:p>
        </p:txBody>
      </p:sp>
      <p:sp>
        <p:nvSpPr>
          <p:cNvPr id="40" name="CustomShape 5"/>
          <p:cNvSpPr/>
          <p:nvPr/>
        </p:nvSpPr>
        <p:spPr>
          <a:xfrm>
            <a:off x="3644894" y="1953537"/>
            <a:ext cx="1367280" cy="934920"/>
          </a:xfrm>
          <a:prstGeom prst="roundRect">
            <a:avLst>
              <a:gd name="adj" fmla="val 3600"/>
            </a:avLst>
          </a:prstGeom>
          <a:solidFill>
            <a:srgbClr val="CCFFCC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latin typeface="Arial"/>
              </a:rPr>
              <a:t>Voicing</a:t>
            </a:r>
            <a:endParaRPr sz="2400"/>
          </a:p>
          <a:p>
            <a:pPr algn="ctr">
              <a:lnSpc>
                <a:spcPct val="100000"/>
              </a:lnSpc>
            </a:pPr>
            <a:r>
              <a:rPr lang="en-IE" sz="2400">
                <a:latin typeface="Arial"/>
              </a:rPr>
              <a:t>classifier</a:t>
            </a:r>
            <a:endParaRPr sz="2400"/>
          </a:p>
        </p:txBody>
      </p:sp>
      <p:sp>
        <p:nvSpPr>
          <p:cNvPr id="42" name="Line 7"/>
          <p:cNvSpPr/>
          <p:nvPr/>
        </p:nvSpPr>
        <p:spPr>
          <a:xfrm>
            <a:off x="261614" y="-1034463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3" name="Line 8"/>
          <p:cNvSpPr/>
          <p:nvPr/>
        </p:nvSpPr>
        <p:spPr>
          <a:xfrm>
            <a:off x="261614" y="-1034463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4" name="CustomShape 9"/>
          <p:cNvSpPr/>
          <p:nvPr/>
        </p:nvSpPr>
        <p:spPr>
          <a:xfrm>
            <a:off x="0" y="2112051"/>
            <a:ext cx="2996173" cy="6492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E" sz="2400" dirty="0" smtClean="0">
                <a:latin typeface="Arial"/>
              </a:rPr>
              <a:t>EEG, Native speech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45" name="CustomShape 10"/>
          <p:cNvSpPr/>
          <p:nvPr/>
        </p:nvSpPr>
        <p:spPr>
          <a:xfrm>
            <a:off x="7784894" y="2147577"/>
            <a:ext cx="2662560" cy="34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>
                <a:latin typeface="Arial"/>
              </a:rPr>
              <a:t>Classification</a:t>
            </a:r>
            <a:endParaRPr sz="2400"/>
          </a:p>
          <a:p>
            <a:pPr>
              <a:lnSpc>
                <a:spcPct val="100000"/>
              </a:lnSpc>
            </a:pPr>
            <a:r>
              <a:rPr lang="en-IE" sz="2400">
                <a:latin typeface="Arial"/>
              </a:rPr>
              <a:t>error rate</a:t>
            </a:r>
            <a:endParaRPr sz="2400"/>
          </a:p>
        </p:txBody>
      </p:sp>
      <p:sp>
        <p:nvSpPr>
          <p:cNvPr id="47" name="CustomShape 11"/>
          <p:cNvSpPr/>
          <p:nvPr/>
        </p:nvSpPr>
        <p:spPr>
          <a:xfrm flipV="1">
            <a:off x="2277254" y="2419737"/>
            <a:ext cx="1367280" cy="539214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</p:sp>
      <p:sp>
        <p:nvSpPr>
          <p:cNvPr id="48" name="CustomShape 12"/>
          <p:cNvSpPr/>
          <p:nvPr/>
        </p:nvSpPr>
        <p:spPr>
          <a:xfrm>
            <a:off x="2293814" y="3033537"/>
            <a:ext cx="1346040" cy="893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</p:sp>
      <p:sp>
        <p:nvSpPr>
          <p:cNvPr id="49" name="CustomShape 13"/>
          <p:cNvSpPr/>
          <p:nvPr/>
        </p:nvSpPr>
        <p:spPr>
          <a:xfrm>
            <a:off x="3644894" y="3501882"/>
            <a:ext cx="1367280" cy="934920"/>
          </a:xfrm>
          <a:prstGeom prst="roundRect">
            <a:avLst>
              <a:gd name="adj" fmla="val 3600"/>
            </a:avLst>
          </a:prstGeom>
          <a:solidFill>
            <a:srgbClr val="CCFFCC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latin typeface="Arial"/>
              </a:rPr>
              <a:t>Sonorant</a:t>
            </a:r>
            <a:endParaRPr sz="2400"/>
          </a:p>
          <a:p>
            <a:pPr algn="ctr">
              <a:lnSpc>
                <a:spcPct val="100000"/>
              </a:lnSpc>
            </a:pPr>
            <a:r>
              <a:rPr lang="en-IE" sz="2400">
                <a:latin typeface="Arial"/>
              </a:rPr>
              <a:t>classifier</a:t>
            </a:r>
            <a:endParaRPr sz="2400"/>
          </a:p>
        </p:txBody>
      </p:sp>
      <p:sp>
        <p:nvSpPr>
          <p:cNvPr id="50" name="CustomShape 14"/>
          <p:cNvSpPr/>
          <p:nvPr/>
        </p:nvSpPr>
        <p:spPr>
          <a:xfrm>
            <a:off x="1268894" y="1197537"/>
            <a:ext cx="1871280" cy="60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Voicing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labels</a:t>
            </a:r>
            <a:endParaRPr sz="2400"/>
          </a:p>
        </p:txBody>
      </p:sp>
      <p:sp>
        <p:nvSpPr>
          <p:cNvPr id="51" name="CustomShape 15"/>
          <p:cNvSpPr/>
          <p:nvPr/>
        </p:nvSpPr>
        <p:spPr>
          <a:xfrm>
            <a:off x="1268894" y="4326516"/>
            <a:ext cx="1871280" cy="60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Sonorant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labels</a:t>
            </a:r>
            <a:endParaRPr sz="2400"/>
          </a:p>
        </p:txBody>
      </p:sp>
      <p:sp>
        <p:nvSpPr>
          <p:cNvPr id="52" name="Line 16"/>
          <p:cNvSpPr/>
          <p:nvPr/>
        </p:nvSpPr>
        <p:spPr>
          <a:xfrm flipV="1">
            <a:off x="3140894" y="4307070"/>
            <a:ext cx="504000" cy="432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53" name="Line 17"/>
          <p:cNvSpPr/>
          <p:nvPr/>
        </p:nvSpPr>
        <p:spPr>
          <a:xfrm>
            <a:off x="3145934" y="1803777"/>
            <a:ext cx="493920" cy="443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54" name="CustomShape 18"/>
          <p:cNvSpPr/>
          <p:nvPr/>
        </p:nvSpPr>
        <p:spPr>
          <a:xfrm rot="5400000">
            <a:off x="2781254" y="3021307"/>
            <a:ext cx="287280" cy="4174920"/>
          </a:xfrm>
          <a:prstGeom prst="rightBracket">
            <a:avLst>
              <a:gd name="adj" fmla="val 1800"/>
            </a:avLst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5" name="CustomShape 19"/>
          <p:cNvSpPr/>
          <p:nvPr/>
        </p:nvSpPr>
        <p:spPr>
          <a:xfrm>
            <a:off x="2050658" y="5269937"/>
            <a:ext cx="3454920" cy="34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2400" b="1">
                <a:latin typeface="Arial"/>
              </a:rPr>
              <a:t>TRAINING</a:t>
            </a:r>
            <a:endParaRPr sz="2400"/>
          </a:p>
        </p:txBody>
      </p:sp>
      <p:sp>
        <p:nvSpPr>
          <p:cNvPr id="56" name="CustomShape 20"/>
          <p:cNvSpPr/>
          <p:nvPr/>
        </p:nvSpPr>
        <p:spPr>
          <a:xfrm rot="5400000">
            <a:off x="7100894" y="3032331"/>
            <a:ext cx="287280" cy="4174920"/>
          </a:xfrm>
          <a:prstGeom prst="rightBracket">
            <a:avLst>
              <a:gd name="adj" fmla="val 1800"/>
            </a:avLst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7" name="CustomShape 21"/>
          <p:cNvSpPr/>
          <p:nvPr/>
        </p:nvSpPr>
        <p:spPr>
          <a:xfrm>
            <a:off x="6458072" y="5314006"/>
            <a:ext cx="3454920" cy="34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2400" b="1">
                <a:latin typeface="Arial"/>
              </a:rPr>
              <a:t>TESTING</a:t>
            </a:r>
            <a:endParaRPr sz="2400"/>
          </a:p>
        </p:txBody>
      </p:sp>
      <p:sp>
        <p:nvSpPr>
          <p:cNvPr id="58" name="Line 22"/>
          <p:cNvSpPr/>
          <p:nvPr/>
        </p:nvSpPr>
        <p:spPr>
          <a:xfrm>
            <a:off x="5012894" y="2421537"/>
            <a:ext cx="64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59" name="Line 23"/>
          <p:cNvSpPr/>
          <p:nvPr/>
        </p:nvSpPr>
        <p:spPr>
          <a:xfrm>
            <a:off x="5012894" y="4002936"/>
            <a:ext cx="64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0" name="CustomShape 24"/>
          <p:cNvSpPr/>
          <p:nvPr/>
        </p:nvSpPr>
        <p:spPr>
          <a:xfrm>
            <a:off x="7784894" y="3645593"/>
            <a:ext cx="2662560" cy="34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>
                <a:latin typeface="Arial"/>
              </a:rPr>
              <a:t>Classification</a:t>
            </a:r>
            <a:endParaRPr sz="2400"/>
          </a:p>
          <a:p>
            <a:pPr>
              <a:lnSpc>
                <a:spcPct val="100000"/>
              </a:lnSpc>
            </a:pPr>
            <a:r>
              <a:rPr lang="en-IE" sz="2400">
                <a:latin typeface="Arial"/>
              </a:rPr>
              <a:t>error rate</a:t>
            </a:r>
            <a:endParaRPr sz="2400"/>
          </a:p>
        </p:txBody>
      </p:sp>
      <p:sp>
        <p:nvSpPr>
          <p:cNvPr id="61" name="CustomShape 25"/>
          <p:cNvSpPr/>
          <p:nvPr/>
        </p:nvSpPr>
        <p:spPr>
          <a:xfrm>
            <a:off x="5660894" y="1953538"/>
            <a:ext cx="1367640" cy="2483265"/>
          </a:xfrm>
          <a:prstGeom prst="roundRect">
            <a:avLst>
              <a:gd name="adj" fmla="val 3600"/>
            </a:avLst>
          </a:prstGeom>
          <a:solidFill>
            <a:srgbClr val="CCFFCC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latin typeface="Arial"/>
              </a:rPr>
              <a:t>Predict</a:t>
            </a:r>
            <a:endParaRPr sz="2400"/>
          </a:p>
        </p:txBody>
      </p:sp>
      <p:sp>
        <p:nvSpPr>
          <p:cNvPr id="62" name="Line 26"/>
          <p:cNvSpPr/>
          <p:nvPr/>
        </p:nvSpPr>
        <p:spPr>
          <a:xfrm>
            <a:off x="7028534" y="2421537"/>
            <a:ext cx="64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3" name="Line 27"/>
          <p:cNvSpPr/>
          <p:nvPr/>
        </p:nvSpPr>
        <p:spPr>
          <a:xfrm>
            <a:off x="7028534" y="4013954"/>
            <a:ext cx="64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6" name="CustomShape 30"/>
          <p:cNvSpPr/>
          <p:nvPr/>
        </p:nvSpPr>
        <p:spPr>
          <a:xfrm>
            <a:off x="5947094" y="861297"/>
            <a:ext cx="925920" cy="15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E" sz="2400">
                <a:latin typeface="Arial"/>
              </a:rPr>
              <a:t>EEG</a:t>
            </a:r>
            <a:endParaRPr/>
          </a:p>
        </p:txBody>
      </p:sp>
      <p:pic>
        <p:nvPicPr>
          <p:cNvPr id="67" name="Picture 66"/>
          <p:cNvPicPr/>
          <p:nvPr/>
        </p:nvPicPr>
        <p:blipFill>
          <a:blip r:embed="rId2"/>
          <a:srcRect l="2795735" b="1854347"/>
          <a:stretch>
            <a:fillRect/>
          </a:stretch>
        </p:blipFill>
        <p:spPr>
          <a:xfrm>
            <a:off x="10239374" y="-377103"/>
            <a:ext cx="1287360" cy="2446200"/>
          </a:xfrm>
          <a:prstGeom prst="rect">
            <a:avLst/>
          </a:prstGeom>
          <a:ln>
            <a:noFill/>
          </a:ln>
        </p:spPr>
      </p:pic>
      <p:sp>
        <p:nvSpPr>
          <p:cNvPr id="68" name="CustomShape 31"/>
          <p:cNvSpPr/>
          <p:nvPr/>
        </p:nvSpPr>
        <p:spPr>
          <a:xfrm>
            <a:off x="4694546" y="52050"/>
            <a:ext cx="3966479" cy="35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dirty="0" smtClean="0">
                <a:latin typeface="Arial"/>
              </a:rPr>
              <a:t>EEG, Non-native</a:t>
            </a:r>
            <a:r>
              <a:rPr lang="en-IE" dirty="0"/>
              <a:t> </a:t>
            </a:r>
            <a:r>
              <a:rPr lang="en-IE" sz="2400" dirty="0" smtClean="0">
                <a:latin typeface="Arial"/>
              </a:rPr>
              <a:t>speech</a:t>
            </a:r>
            <a:endParaRPr dirty="0"/>
          </a:p>
        </p:txBody>
      </p:sp>
      <p:pic>
        <p:nvPicPr>
          <p:cNvPr id="69" name="Picture 68"/>
          <p:cNvPicPr/>
          <p:nvPr/>
        </p:nvPicPr>
        <p:blipFill>
          <a:blip r:embed="rId2"/>
          <a:srcRect l="1731801" t="-2074079" r="1731801" b="-953240"/>
          <a:stretch>
            <a:fillRect/>
          </a:stretch>
        </p:blipFill>
        <p:spPr>
          <a:xfrm>
            <a:off x="5810654" y="549537"/>
            <a:ext cx="1090800" cy="791280"/>
          </a:xfrm>
          <a:prstGeom prst="rect">
            <a:avLst/>
          </a:prstGeom>
          <a:ln>
            <a:noFill/>
          </a:ln>
        </p:spPr>
      </p:pic>
      <p:sp>
        <p:nvSpPr>
          <p:cNvPr id="70" name="CustomShape 32"/>
          <p:cNvSpPr/>
          <p:nvPr/>
        </p:nvSpPr>
        <p:spPr>
          <a:xfrm>
            <a:off x="5407454" y="1288977"/>
            <a:ext cx="1870920" cy="34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dirty="0" smtClean="0">
                <a:latin typeface="Arial"/>
              </a:rPr>
              <a:t>Time</a:t>
            </a:r>
            <a:endParaRPr sz="2400" dirty="0"/>
          </a:p>
        </p:txBody>
      </p:sp>
      <p:sp>
        <p:nvSpPr>
          <p:cNvPr id="71" name="Line 33"/>
          <p:cNvSpPr/>
          <p:nvPr/>
        </p:nvSpPr>
        <p:spPr>
          <a:xfrm>
            <a:off x="6380534" y="1634937"/>
            <a:ext cx="0" cy="318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pic>
        <p:nvPicPr>
          <p:cNvPr id="72" name="Picture 71"/>
          <p:cNvPicPr/>
          <p:nvPr/>
        </p:nvPicPr>
        <p:blipFill>
          <a:blip r:embed="rId3"/>
          <a:stretch>
            <a:fillRect/>
          </a:stretch>
        </p:blipFill>
        <p:spPr>
          <a:xfrm>
            <a:off x="1305815" y="2512999"/>
            <a:ext cx="1368000" cy="101340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5731094" y="398697"/>
            <a:ext cx="1370160" cy="10148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 rot="5400000">
            <a:off x="8287665" y="2885716"/>
            <a:ext cx="43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4220597" y="2751674"/>
            <a:ext cx="43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7" name="CustomShape 2"/>
          <p:cNvSpPr/>
          <p:nvPr/>
        </p:nvSpPr>
        <p:spPr>
          <a:xfrm>
            <a:off x="-33089" y="2603938"/>
            <a:ext cx="1513800" cy="60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E" sz="2400" dirty="0" smtClean="0">
                <a:latin typeface="Arial"/>
              </a:rPr>
              <a:t>Native phones</a:t>
            </a:r>
            <a:endParaRPr sz="2400" dirty="0"/>
          </a:p>
        </p:txBody>
      </p:sp>
      <p:sp>
        <p:nvSpPr>
          <p:cNvPr id="65" name="CustomShape 29"/>
          <p:cNvSpPr/>
          <p:nvPr/>
        </p:nvSpPr>
        <p:spPr>
          <a:xfrm>
            <a:off x="3735308" y="482198"/>
            <a:ext cx="2127240" cy="60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dirty="0" smtClean="0">
                <a:latin typeface="Arial"/>
              </a:rPr>
              <a:t>Non-native phones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DejaVu Sans</vt:lpstr>
      <vt:lpstr>StarSymbol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Hasegawa-Johnson</cp:lastModifiedBy>
  <cp:revision>2</cp:revision>
  <dcterms:modified xsi:type="dcterms:W3CDTF">2016-03-01T14:42:46Z</dcterms:modified>
</cp:coreProperties>
</file>