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tiff" ContentType="image/tiff"/>
  <Override PartName="/ppt/media/image5.tiff" ContentType="image/tiff"/>
  <Override PartName="/ppt/media/image4.tiff" ContentType="image/tiff"/>
  <Override PartName="/ppt/media/image7.tiff" ContentType="image/tiff"/>
  <Override PartName="/ppt/media/image3.tiff" ContentType="image/tif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tiff"/><Relationship Id="rId2" Type="http://schemas.openxmlformats.org/officeDocument/2006/relationships/image" Target="../media/image4.tiff"/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301320"/>
            <a:ext cx="907020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Classification paradigm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-648360" y="4349880"/>
            <a:ext cx="15138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CVs</a:t>
            </a:r>
            <a:endParaRPr/>
          </a:p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Native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39640" y="5234040"/>
            <a:ext cx="1870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Time-space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044000" y="4521600"/>
            <a:ext cx="925920" cy="23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EEG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3383640" y="2988000"/>
            <a:ext cx="1367280" cy="934920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Voicing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classifier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3887640" y="4176000"/>
            <a:ext cx="1510920" cy="40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200">
                <a:latin typeface="Arial"/>
              </a:rPr>
              <a:t>.</a:t>
            </a:r>
            <a:endParaRPr/>
          </a:p>
          <a:p>
            <a:r>
              <a:rPr b="1" lang="en-IE" sz="2200">
                <a:latin typeface="Arial"/>
              </a:rPr>
              <a:t>.</a:t>
            </a:r>
            <a:endParaRPr/>
          </a:p>
          <a:p>
            <a:r>
              <a:rPr b="1" lang="en-IE" sz="2200">
                <a:latin typeface="Arial"/>
              </a:rPr>
              <a:t>.</a:t>
            </a:r>
            <a:endParaRPr/>
          </a:p>
        </p:txBody>
      </p:sp>
      <p:sp>
        <p:nvSpPr>
          <p:cNvPr id="42" name="Line 7"/>
          <p:cNvSpPr/>
          <p:nvPr/>
        </p:nvSpPr>
        <p:spPr>
          <a:xfrm>
            <a:off x="36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Line 8"/>
          <p:cNvSpPr/>
          <p:nvPr/>
        </p:nvSpPr>
        <p:spPr>
          <a:xfrm>
            <a:off x="36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CustomShape 9"/>
          <p:cNvSpPr/>
          <p:nvPr/>
        </p:nvSpPr>
        <p:spPr>
          <a:xfrm>
            <a:off x="215640" y="3543120"/>
            <a:ext cx="2187000" cy="77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Native EEG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7523640" y="3182040"/>
            <a:ext cx="26625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>
                <a:latin typeface="Arial"/>
              </a:rPr>
              <a:t>Classification</a:t>
            </a:r>
            <a:endParaRPr/>
          </a:p>
          <a:p>
            <a:pPr>
              <a:lnSpc>
                <a:spcPct val="100000"/>
              </a:lnSpc>
            </a:pPr>
            <a:r>
              <a:rPr lang="en-IE">
                <a:latin typeface="Arial"/>
              </a:rPr>
              <a:t>error rate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rcRect l="1731801" t="-2074079" r="1731801" b="-953240"/>
          <a:stretch>
            <a:fillRect/>
          </a:stretch>
        </p:blipFill>
        <p:spPr>
          <a:xfrm>
            <a:off x="943200" y="4068000"/>
            <a:ext cx="1089360" cy="1151280"/>
          </a:xfrm>
          <a:prstGeom prst="rect">
            <a:avLst/>
          </a:prstGeom>
          <a:ln>
            <a:noFill/>
          </a:ln>
        </p:spPr>
      </p:pic>
      <p:sp>
        <p:nvSpPr>
          <p:cNvPr id="47" name="CustomShape 11"/>
          <p:cNvSpPr/>
          <p:nvPr/>
        </p:nvSpPr>
        <p:spPr>
          <a:xfrm flipV="1">
            <a:off x="2033280" y="3454200"/>
            <a:ext cx="1350000" cy="1188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CustomShape 12"/>
          <p:cNvSpPr/>
          <p:nvPr/>
        </p:nvSpPr>
        <p:spPr>
          <a:xfrm>
            <a:off x="2033280" y="4644000"/>
            <a:ext cx="1350000" cy="1439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CustomShape 13"/>
          <p:cNvSpPr/>
          <p:nvPr/>
        </p:nvSpPr>
        <p:spPr>
          <a:xfrm>
            <a:off x="3383640" y="5616000"/>
            <a:ext cx="1367280" cy="934920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Sonorant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classifier</a:t>
            </a:r>
            <a:endParaRPr/>
          </a:p>
        </p:txBody>
      </p:sp>
      <p:sp>
        <p:nvSpPr>
          <p:cNvPr id="50" name="CustomShape 14"/>
          <p:cNvSpPr/>
          <p:nvPr/>
        </p:nvSpPr>
        <p:spPr>
          <a:xfrm>
            <a:off x="1007640" y="2232000"/>
            <a:ext cx="18712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Voicing</a:t>
            </a:r>
            <a:endParaRPr/>
          </a:p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labels</a:t>
            </a:r>
            <a:endParaRPr/>
          </a:p>
        </p:txBody>
      </p:sp>
      <p:sp>
        <p:nvSpPr>
          <p:cNvPr id="51" name="CustomShape 15"/>
          <p:cNvSpPr/>
          <p:nvPr/>
        </p:nvSpPr>
        <p:spPr>
          <a:xfrm>
            <a:off x="1007640" y="6264360"/>
            <a:ext cx="18712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Sonorant</a:t>
            </a:r>
            <a:endParaRPr/>
          </a:p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labels</a:t>
            </a:r>
            <a:endParaRPr/>
          </a:p>
        </p:txBody>
      </p:sp>
      <p:sp>
        <p:nvSpPr>
          <p:cNvPr id="52" name="Line 16"/>
          <p:cNvSpPr/>
          <p:nvPr/>
        </p:nvSpPr>
        <p:spPr>
          <a:xfrm flipV="1">
            <a:off x="2879640" y="6300000"/>
            <a:ext cx="504000" cy="43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7"/>
          <p:cNvSpPr/>
          <p:nvPr/>
        </p:nvSpPr>
        <p:spPr>
          <a:xfrm>
            <a:off x="2884680" y="2838240"/>
            <a:ext cx="493920" cy="443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CustomShape 18"/>
          <p:cNvSpPr/>
          <p:nvPr/>
        </p:nvSpPr>
        <p:spPr>
          <a:xfrm rot="5400000">
            <a:off x="2520000" y="4860000"/>
            <a:ext cx="287280" cy="4174920"/>
          </a:xfrm>
          <a:prstGeom prst="rightBracket">
            <a:avLst>
              <a:gd name="adj" fmla="val 1800"/>
            </a:avLst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" name="CustomShape 19"/>
          <p:cNvSpPr/>
          <p:nvPr/>
        </p:nvSpPr>
        <p:spPr>
          <a:xfrm>
            <a:off x="1943640" y="7141680"/>
            <a:ext cx="3454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>
                <a:latin typeface="Arial"/>
              </a:rPr>
              <a:t>TRAINING</a:t>
            </a:r>
            <a:endParaRPr/>
          </a:p>
        </p:txBody>
      </p:sp>
      <p:sp>
        <p:nvSpPr>
          <p:cNvPr id="56" name="CustomShape 20"/>
          <p:cNvSpPr/>
          <p:nvPr/>
        </p:nvSpPr>
        <p:spPr>
          <a:xfrm rot="5400000">
            <a:off x="6839640" y="4860000"/>
            <a:ext cx="287280" cy="4174920"/>
          </a:xfrm>
          <a:prstGeom prst="rightBracket">
            <a:avLst>
              <a:gd name="adj" fmla="val 1800"/>
            </a:avLst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7" name="CustomShape 21"/>
          <p:cNvSpPr/>
          <p:nvPr/>
        </p:nvSpPr>
        <p:spPr>
          <a:xfrm>
            <a:off x="6262920" y="7141680"/>
            <a:ext cx="3454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>
                <a:latin typeface="Arial"/>
              </a:rPr>
              <a:t>TESTING</a:t>
            </a:r>
            <a:endParaRPr/>
          </a:p>
        </p:txBody>
      </p:sp>
      <p:sp>
        <p:nvSpPr>
          <p:cNvPr id="58" name="Line 22"/>
          <p:cNvSpPr/>
          <p:nvPr/>
        </p:nvSpPr>
        <p:spPr>
          <a:xfrm>
            <a:off x="4751640" y="3456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23"/>
          <p:cNvSpPr/>
          <p:nvPr/>
        </p:nvSpPr>
        <p:spPr>
          <a:xfrm>
            <a:off x="4751640" y="6084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CustomShape 24"/>
          <p:cNvSpPr/>
          <p:nvPr/>
        </p:nvSpPr>
        <p:spPr>
          <a:xfrm>
            <a:off x="7523640" y="5792760"/>
            <a:ext cx="26625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>
                <a:latin typeface="Arial"/>
              </a:rPr>
              <a:t>Classification</a:t>
            </a:r>
            <a:endParaRPr/>
          </a:p>
          <a:p>
            <a:pPr>
              <a:lnSpc>
                <a:spcPct val="100000"/>
              </a:lnSpc>
            </a:pPr>
            <a:r>
              <a:rPr lang="en-IE">
                <a:latin typeface="Arial"/>
              </a:rPr>
              <a:t>error rate</a:t>
            </a:r>
            <a:endParaRPr/>
          </a:p>
        </p:txBody>
      </p:sp>
      <p:sp>
        <p:nvSpPr>
          <p:cNvPr id="61" name="CustomShape 25"/>
          <p:cNvSpPr/>
          <p:nvPr/>
        </p:nvSpPr>
        <p:spPr>
          <a:xfrm>
            <a:off x="5399640" y="2988000"/>
            <a:ext cx="1367280" cy="3527280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Predict</a:t>
            </a:r>
            <a:endParaRPr/>
          </a:p>
        </p:txBody>
      </p:sp>
      <p:sp>
        <p:nvSpPr>
          <p:cNvPr id="62" name="Line 26"/>
          <p:cNvSpPr/>
          <p:nvPr/>
        </p:nvSpPr>
        <p:spPr>
          <a:xfrm>
            <a:off x="6767280" y="3456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3" name="Line 27"/>
          <p:cNvSpPr/>
          <p:nvPr/>
        </p:nvSpPr>
        <p:spPr>
          <a:xfrm>
            <a:off x="6767280" y="6084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4" name="CustomShape 28"/>
          <p:cNvSpPr/>
          <p:nvPr/>
        </p:nvSpPr>
        <p:spPr>
          <a:xfrm>
            <a:off x="8047800" y="4181400"/>
            <a:ext cx="1510920" cy="40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200">
                <a:latin typeface="Arial"/>
              </a:rPr>
              <a:t>.</a:t>
            </a:r>
            <a:endParaRPr/>
          </a:p>
          <a:p>
            <a:r>
              <a:rPr b="1" lang="en-IE" sz="2200">
                <a:latin typeface="Arial"/>
              </a:rPr>
              <a:t>.</a:t>
            </a:r>
            <a:endParaRPr/>
          </a:p>
          <a:p>
            <a:r>
              <a:rPr b="1" lang="en-IE" sz="2200">
                <a:latin typeface="Arial"/>
              </a:rPr>
              <a:t>.</a:t>
            </a:r>
            <a:endParaRPr/>
          </a:p>
        </p:txBody>
      </p:sp>
      <p:sp>
        <p:nvSpPr>
          <p:cNvPr id="65" name="CustomShape 29"/>
          <p:cNvSpPr/>
          <p:nvPr/>
        </p:nvSpPr>
        <p:spPr>
          <a:xfrm>
            <a:off x="3421800" y="1656000"/>
            <a:ext cx="212724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CVs</a:t>
            </a:r>
            <a:endParaRPr/>
          </a:p>
          <a:p>
            <a:pPr algn="r">
              <a:lnSpc>
                <a:spcPct val="100000"/>
              </a:lnSpc>
            </a:pPr>
            <a:r>
              <a:rPr lang="en-IE">
                <a:latin typeface="Arial"/>
              </a:rPr>
              <a:t>labels</a:t>
            </a:r>
            <a:endParaRPr/>
          </a:p>
        </p:txBody>
      </p:sp>
      <p:sp>
        <p:nvSpPr>
          <p:cNvPr id="66" name="CustomShape 30"/>
          <p:cNvSpPr/>
          <p:nvPr/>
        </p:nvSpPr>
        <p:spPr>
          <a:xfrm>
            <a:off x="5685840" y="1895760"/>
            <a:ext cx="925920" cy="15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EEG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rcRect l="2795735" t="0" r="0" b="1854347"/>
          <a:stretch>
            <a:fillRect/>
          </a:stretch>
        </p:blipFill>
        <p:spPr>
          <a:xfrm>
            <a:off x="9978120" y="657360"/>
            <a:ext cx="1287360" cy="2446200"/>
          </a:xfrm>
          <a:prstGeom prst="rect">
            <a:avLst/>
          </a:prstGeom>
          <a:ln>
            <a:noFill/>
          </a:ln>
        </p:spPr>
      </p:pic>
      <p:sp>
        <p:nvSpPr>
          <p:cNvPr id="68" name="CustomShape 31"/>
          <p:cNvSpPr/>
          <p:nvPr/>
        </p:nvSpPr>
        <p:spPr>
          <a:xfrm>
            <a:off x="6732360" y="1539360"/>
            <a:ext cx="2554200" cy="4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Non-native</a:t>
            </a:r>
            <a:endParaRPr/>
          </a:p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EEG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3"/>
          <a:srcRect l="1731801" t="-2074079" r="1731801" b="-953240"/>
          <a:stretch>
            <a:fillRect/>
          </a:stretch>
        </p:blipFill>
        <p:spPr>
          <a:xfrm>
            <a:off x="5549400" y="1584000"/>
            <a:ext cx="1090800" cy="791280"/>
          </a:xfrm>
          <a:prstGeom prst="rect">
            <a:avLst/>
          </a:prstGeom>
          <a:ln>
            <a:noFill/>
          </a:ln>
        </p:spPr>
      </p:pic>
      <p:sp>
        <p:nvSpPr>
          <p:cNvPr id="70" name="CustomShape 32"/>
          <p:cNvSpPr/>
          <p:nvPr/>
        </p:nvSpPr>
        <p:spPr>
          <a:xfrm>
            <a:off x="5146200" y="2323440"/>
            <a:ext cx="1870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E">
                <a:latin typeface="Arial"/>
              </a:rPr>
              <a:t>Time-space</a:t>
            </a:r>
            <a:endParaRPr/>
          </a:p>
        </p:txBody>
      </p:sp>
      <p:sp>
        <p:nvSpPr>
          <p:cNvPr id="71" name="Line 33"/>
          <p:cNvSpPr/>
          <p:nvPr/>
        </p:nvSpPr>
        <p:spPr>
          <a:xfrm>
            <a:off x="6119280" y="2669400"/>
            <a:ext cx="0" cy="31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7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2000" y="4186440"/>
            <a:ext cx="1368000" cy="10134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69840" y="1433160"/>
            <a:ext cx="1370160" cy="10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