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7099300" cy="10234613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4" y="-105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  <p:txBody>
          <a:bodyPr lIns="94229" tIns="47114" rIns="94229" bIns="47114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46573" y="4861442"/>
            <a:ext cx="5206154" cy="4605576"/>
          </a:xfrm>
          <a:prstGeom prst="rect">
            <a:avLst/>
          </a:prstGeom>
        </p:spPr>
        <p:txBody>
          <a:bodyPr lIns="94229" tIns="47114" rIns="94229" bIns="47114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81973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20"/>
          <p:cNvGrpSpPr/>
          <p:nvPr/>
        </p:nvGrpSpPr>
        <p:grpSpPr>
          <a:xfrm>
            <a:off x="2276567" y="3508698"/>
            <a:ext cx="10626080" cy="2630865"/>
            <a:chOff x="0" y="0"/>
            <a:chExt cx="10626078" cy="2630864"/>
          </a:xfrm>
        </p:grpSpPr>
        <p:grpSp>
          <p:nvGrpSpPr>
            <p:cNvPr id="98" name="Group 98"/>
            <p:cNvGrpSpPr/>
            <p:nvPr/>
          </p:nvGrpSpPr>
          <p:grpSpPr>
            <a:xfrm>
              <a:off x="2648488" y="130447"/>
              <a:ext cx="3826213" cy="2405350"/>
              <a:chOff x="460591" y="-66534"/>
              <a:chExt cx="3826211" cy="2405349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906667" y="395452"/>
                <a:ext cx="687735" cy="687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𝜖</a:t>
                </a: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599067" y="395452"/>
                <a:ext cx="687735" cy="687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6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1</a:t>
                </a:r>
              </a:p>
            </p:txBody>
          </p:sp>
          <p:sp>
            <p:nvSpPr>
              <p:cNvPr id="84" name="Shape 84"/>
              <p:cNvSpPr/>
              <p:nvPr/>
            </p:nvSpPr>
            <p:spPr>
              <a:xfrm flipH="1" flipV="1">
                <a:off x="1585225" y="739319"/>
                <a:ext cx="2023020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2299377" y="403474"/>
                <a:ext cx="59471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rPr dirty="0" smtClean="0"/>
                  <a:t>𝜖:h/1</a:t>
                </a:r>
                <a:endParaRPr dirty="0"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2252867" y="1551152"/>
                <a:ext cx="687735" cy="687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6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2</a:t>
                </a: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202858" y="1093020"/>
                <a:ext cx="1114477" cy="1013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41" h="21434" extrusionOk="0">
                    <a:moveTo>
                      <a:pt x="21041" y="21431"/>
                    </a:moveTo>
                    <a:cubicBezTo>
                      <a:pt x="6443" y="21600"/>
                      <a:pt x="-559" y="14456"/>
                      <a:pt x="35" y="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/>
              <a:lstStyle/>
              <a:p>
                <a:pPr lvl="0"/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611070" y="1959224"/>
                <a:ext cx="923329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rPr dirty="0"/>
                  <a:t>[iː</a:t>
                </a:r>
                <a:r>
                  <a:rPr dirty="0" smtClean="0"/>
                  <a:t>]:e/0.6</a:t>
                </a:r>
                <a:endParaRPr dirty="0"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319231" y="1374541"/>
                <a:ext cx="84638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rPr dirty="0"/>
                  <a:t>[iː</a:t>
                </a:r>
                <a:r>
                  <a:rPr dirty="0" smtClean="0"/>
                  <a:t>]:i/0.5</a:t>
                </a:r>
                <a:endParaRPr dirty="0"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1791377" y="922627"/>
                <a:ext cx="59471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rPr dirty="0" smtClean="0"/>
                  <a:t>𝜖:e/1</a:t>
                </a:r>
                <a:endParaRPr dirty="0"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720458" y="366597"/>
                <a:ext cx="405717" cy="3752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99" h="17893" extrusionOk="0">
                    <a:moveTo>
                      <a:pt x="6506" y="17893"/>
                    </a:moveTo>
                    <a:cubicBezTo>
                      <a:pt x="-4801" y="1374"/>
                      <a:pt x="-1370" y="-3707"/>
                      <a:pt x="16799" y="265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/>
              <a:lstStyle/>
              <a:p>
                <a:pPr lvl="0"/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60591" y="-9384"/>
                <a:ext cx="91050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/>
                <a:r>
                  <a:rPr dirty="0"/>
                  <a:t>[k</a:t>
                </a:r>
                <a:r>
                  <a:rPr dirty="0" smtClean="0"/>
                  <a:t>]:k/0.6</a:t>
                </a:r>
                <a:endParaRPr dirty="0"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1721455" y="-66534"/>
                <a:ext cx="91050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/>
                </a:pPr>
                <a:r>
                  <a:rPr dirty="0">
                    <a:latin typeface="Arial"/>
                    <a:ea typeface="Arial"/>
                    <a:cs typeface="Arial"/>
                    <a:sym typeface="Arial"/>
                  </a:rPr>
                  <a:t>[</a:t>
                </a:r>
                <a:r>
                  <a:rPr dirty="0" err="1">
                    <a:latin typeface="Arial"/>
                    <a:ea typeface="Arial"/>
                    <a:cs typeface="Arial"/>
                    <a:sym typeface="Arial"/>
                  </a:rPr>
                  <a:t>tʃ</a:t>
                </a:r>
                <a:r>
                  <a:rPr dirty="0" smtClean="0">
                    <a:latin typeface="Arial"/>
                    <a:ea typeface="Arial"/>
                    <a:cs typeface="Arial"/>
                    <a:sym typeface="Arial"/>
                  </a:rPr>
                  <a:t>]:c/0.7</a:t>
                </a:r>
                <a:endParaRPr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955216" y="442132"/>
                <a:ext cx="590637" cy="590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0" y="1569431"/>
              <a:ext cx="19209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Shape 100"/>
                <p:cNvSpPr/>
                <p:nvPr/>
              </p:nvSpPr>
              <p:spPr>
                <a:xfrm>
                  <a:off x="297777" y="1096501"/>
                  <a:ext cx="1592487" cy="4103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 lvl="0">
                    <a:defRPr sz="1800"/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  <a:sym typeface="Arial"/>
                        </a:rPr>
                        <m:t>𝜙</m:t>
                      </m:r>
                    </m:oMath>
                  </a14:m>
                  <a:r>
                    <a:rPr lang="en-US" sz="2000" i="1" dirty="0" smtClean="0"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sz="2000" i="1" dirty="0" smtClean="0">
                      <a:latin typeface="Arial"/>
                      <a:ea typeface="Arial"/>
                      <a:cs typeface="Arial"/>
                      <a:sym typeface="Arial"/>
                    </a:rPr>
                    <a:t>= </a:t>
                  </a:r>
                  <a:r>
                    <a:rPr sz="2000" dirty="0">
                      <a:latin typeface="Arial"/>
                      <a:ea typeface="Arial"/>
                      <a:cs typeface="Arial"/>
                      <a:sym typeface="Arial"/>
                    </a:rPr>
                    <a:t>[</a:t>
                  </a:r>
                  <a:r>
                    <a:rPr sz="2000" dirty="0" err="1">
                      <a:latin typeface="Arial"/>
                      <a:ea typeface="Arial"/>
                      <a:cs typeface="Arial"/>
                      <a:sym typeface="Arial"/>
                    </a:rPr>
                    <a:t>tʃ</a:t>
                  </a:r>
                  <a:r>
                    <a:rPr sz="2000" dirty="0">
                      <a:latin typeface="Arial"/>
                      <a:ea typeface="Arial"/>
                      <a:cs typeface="Arial"/>
                      <a:sym typeface="Arial"/>
                    </a:rPr>
                    <a:t>] [iː] [k] </a:t>
                  </a:r>
                </a:p>
              </p:txBody>
            </p:sp>
          </mc:Choice>
          <mc:Fallback>
            <p:sp>
              <p:nvSpPr>
                <p:cNvPr id="100" name="Shap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777" y="1096501"/>
                  <a:ext cx="1592487" cy="4103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435" t="-4412" r="-5725" b="-26471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Shape 123"/>
            <p:cNvSpPr/>
            <p:nvPr/>
          </p:nvSpPr>
          <p:spPr>
            <a:xfrm>
              <a:off x="2836448" y="809648"/>
              <a:ext cx="350377" cy="39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54" h="21600" extrusionOk="0">
                  <a:moveTo>
                    <a:pt x="16254" y="21600"/>
                  </a:moveTo>
                  <a:cubicBezTo>
                    <a:pt x="-4172" y="20407"/>
                    <a:pt x="-5346" y="13207"/>
                    <a:pt x="12731" y="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pPr lvl="0"/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2311876" y="1151526"/>
              <a:ext cx="92333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rPr dirty="0"/>
                <a:t>[k</a:t>
              </a:r>
              <a:r>
                <a:rPr dirty="0" smtClean="0"/>
                <a:t>]:g/0.3</a:t>
              </a: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058351" y="1569431"/>
              <a:ext cx="79386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138541" y="0"/>
              <a:ext cx="4843099" cy="263086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Shape 108"/>
                <p:cNvSpPr/>
                <p:nvPr/>
              </p:nvSpPr>
              <p:spPr>
                <a:xfrm>
                  <a:off x="8040055" y="930433"/>
                  <a:ext cx="2547923" cy="3992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8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/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𝜌</m:t>
                      </m:r>
                    </m:oMath>
                  </a14:m>
                  <a:r>
                    <a:rPr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𝜆</m:t>
                      </m:r>
                    </m:oMath>
                  </a14:m>
                  <a:r>
                    <a:rPr dirty="0" smtClean="0"/>
                    <a:t> </a:t>
                  </a:r>
                  <a:r>
                    <a:rPr dirty="0"/>
                    <a:t>= “chieg”|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dirty="0" smtClean="0"/>
                    <a:t>) =</a:t>
                  </a:r>
                  <a:r>
                    <a:rPr lang="en-US" dirty="0" smtClean="0"/>
                    <a:t> 0.11</a:t>
                  </a:r>
                  <a:r>
                    <a:rPr dirty="0" smtClean="0"/>
                    <a:t> </a:t>
                  </a:r>
                  <a:endParaRPr dirty="0"/>
                </a:p>
              </p:txBody>
            </p:sp>
          </mc:Choice>
          <mc:Fallback>
            <p:sp>
              <p:nvSpPr>
                <p:cNvPr id="108" name="Shap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55" y="930433"/>
                  <a:ext cx="2547923" cy="3992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9" r="-2392" b="-22727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Shape 113"/>
                <p:cNvSpPr/>
                <p:nvPr/>
              </p:nvSpPr>
              <p:spPr>
                <a:xfrm>
                  <a:off x="8024708" y="1309180"/>
                  <a:ext cx="2601370" cy="36893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18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/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𝜌</m:t>
                      </m:r>
                    </m:oMath>
                  </a14:m>
                  <a:r>
                    <a:rPr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𝜆</m:t>
                      </m:r>
                    </m:oMath>
                  </a14:m>
                  <a:r>
                    <a:rPr lang="en-US" dirty="0" smtClean="0"/>
                    <a:t> </a:t>
                  </a:r>
                  <a:r>
                    <a:rPr dirty="0" smtClean="0"/>
                    <a:t>= </a:t>
                  </a:r>
                  <a:r>
                    <a:rPr dirty="0"/>
                    <a:t>“cheek”</a:t>
                  </a:r>
                  <a:r>
                    <a:rPr dirty="0" smtClean="0"/>
                    <a:t>|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dirty="0" smtClean="0"/>
                    <a:t>) =</a:t>
                  </a:r>
                  <a:r>
                    <a:rPr lang="en-US" dirty="0" smtClean="0"/>
                    <a:t>0.25</a:t>
                  </a:r>
                  <a:r>
                    <a:rPr dirty="0" smtClean="0"/>
                    <a:t> </a:t>
                  </a:r>
                  <a:endParaRPr dirty="0"/>
                </a:p>
              </p:txBody>
            </p:sp>
          </mc:Choice>
          <mc:Fallback>
            <p:sp>
              <p:nvSpPr>
                <p:cNvPr id="113" name="Shap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708" y="1309180"/>
                  <a:ext cx="2601370" cy="3689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4918" r="-1171" b="-29508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4" name="pasted-image.pdf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71773" y="946295"/>
              <a:ext cx="494259" cy="16337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Shape 115"/>
            <p:cNvSpPr/>
            <p:nvPr/>
          </p:nvSpPr>
          <p:spPr>
            <a:xfrm>
              <a:off x="9023345" y="1691988"/>
              <a:ext cx="302048" cy="520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⋮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534699" y="4538702"/>
                <a:ext cx="4335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  <a:sym typeface="Arial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99" y="4538702"/>
                <a:ext cx="43358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06026" y="6357035"/>
                <a:ext cx="1181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Arial"/>
                      </a:rPr>
                      <m:t>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Arial"/>
                        <a:cs typeface="Times New Roman"/>
                        <a:sym typeface="Arial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Arial"/>
                      </a:rPr>
                      <m:t>𝜆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ea typeface="Arial"/>
                        <a:cs typeface="Times New Roman"/>
                        <a:sym typeface="Arial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Arial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Arial"/>
                        <a:cs typeface="Times New Roman"/>
                        <a:sym typeface="Arial"/>
                      </a:rPr>
                      <m:t>)</m:t>
                    </m:r>
                  </m:oMath>
                </a14:m>
                <a:r>
                  <a:rPr lang="en-US" sz="2400" i="1" dirty="0" smtClean="0"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026" y="6357035"/>
                <a:ext cx="118134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3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hape 123"/>
          <p:cNvSpPr/>
          <p:nvPr/>
        </p:nvSpPr>
        <p:spPr>
          <a:xfrm rot="16200000" flipH="1" flipV="1">
            <a:off x="6902509" y="3008669"/>
            <a:ext cx="232425" cy="2198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4" h="21600" extrusionOk="0">
                <a:moveTo>
                  <a:pt x="16254" y="21600"/>
                </a:moveTo>
                <a:cubicBezTo>
                  <a:pt x="-4172" y="20407"/>
                  <a:pt x="-5346" y="13207"/>
                  <a:pt x="12731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</a:ln>
          <a:effectLst/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123"/>
          <p:cNvSpPr/>
          <p:nvPr/>
        </p:nvSpPr>
        <p:spPr>
          <a:xfrm rot="19099787">
            <a:off x="5789823" y="4678787"/>
            <a:ext cx="612738" cy="1665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4" h="21600" extrusionOk="0">
                <a:moveTo>
                  <a:pt x="16254" y="21600"/>
                </a:moveTo>
                <a:cubicBezTo>
                  <a:pt x="-4172" y="20407"/>
                  <a:pt x="-5346" y="13207"/>
                  <a:pt x="12731" y="0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400000"/>
            <a:headEnd type="stealth" w="med" len="med"/>
          </a:ln>
          <a:effectLst/>
        </p:spPr>
        <p:txBody>
          <a:bodyPr/>
          <a:lstStyle/>
          <a:p>
            <a:pPr lvl="0"/>
            <a:endParaRPr dirty="0"/>
          </a:p>
        </p:txBody>
      </p:sp>
      <p:sp>
        <p:nvSpPr>
          <p:cNvPr id="34" name="Shape 84"/>
          <p:cNvSpPr/>
          <p:nvPr/>
        </p:nvSpPr>
        <p:spPr>
          <a:xfrm flipH="1" flipV="1">
            <a:off x="6003269" y="4660391"/>
            <a:ext cx="814416" cy="67411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Roman</vt:lpstr>
      <vt:lpstr>Helvetica Light</vt:lpstr>
      <vt:lpstr>Arial</vt:lpstr>
      <vt:lpstr>Cambria Math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Hasegawa-Johnson</dc:creator>
  <cp:lastModifiedBy>Mark Hasegawa-Johnson</cp:lastModifiedBy>
  <cp:revision>2</cp:revision>
  <cp:lastPrinted>2016-02-06T00:01:13Z</cp:lastPrinted>
  <dcterms:modified xsi:type="dcterms:W3CDTF">2016-02-06T00:01:50Z</dcterms:modified>
</cp:coreProperties>
</file>