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y="5143500" cx="9144000"/>
  <p:notesSz cx="6858000" cy="9144000"/>
  <p:embeddedFontLst>
    <p:embeddedFont>
      <p:font typeface="Economica"/>
      <p:regular r:id="rId26"/>
      <p:bold r:id="rId27"/>
      <p:italic r:id="rId28"/>
      <p:boldItalic r:id="rId29"/>
    </p:embeddedFont>
    <p:embeddedFont>
      <p:font typeface="Merriweather"/>
      <p:regular r:id="rId30"/>
      <p:bold r:id="rId31"/>
      <p:italic r:id="rId32"/>
      <p:boldItalic r:id="rId33"/>
    </p:embeddedFont>
    <p:embeddedFont>
      <p:font typeface="Open Sans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58F9E28-6A34-476F-929A-77EB1E560ACA}">
  <a:tblStyle styleId="{758F9E28-6A34-476F-929A-77EB1E560AC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Economica-regular.fntdata"/><Relationship Id="rId25" Type="http://schemas.openxmlformats.org/officeDocument/2006/relationships/slide" Target="slides/slide19.xml"/><Relationship Id="rId28" Type="http://schemas.openxmlformats.org/officeDocument/2006/relationships/font" Target="fonts/Economica-italic.fntdata"/><Relationship Id="rId27" Type="http://schemas.openxmlformats.org/officeDocument/2006/relationships/font" Target="fonts/Economica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Economica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Merriweather-bold.fntdata"/><Relationship Id="rId30" Type="http://schemas.openxmlformats.org/officeDocument/2006/relationships/font" Target="fonts/Merriweather-regular.fntdata"/><Relationship Id="rId11" Type="http://schemas.openxmlformats.org/officeDocument/2006/relationships/slide" Target="slides/slide5.xml"/><Relationship Id="rId33" Type="http://schemas.openxmlformats.org/officeDocument/2006/relationships/font" Target="fonts/Merriweather-boldItalic.fntdata"/><Relationship Id="rId10" Type="http://schemas.openxmlformats.org/officeDocument/2006/relationships/slide" Target="slides/slide4.xml"/><Relationship Id="rId32" Type="http://schemas.openxmlformats.org/officeDocument/2006/relationships/font" Target="fonts/Merriweather-italic.fntdata"/><Relationship Id="rId13" Type="http://schemas.openxmlformats.org/officeDocument/2006/relationships/slide" Target="slides/slide7.xml"/><Relationship Id="rId35" Type="http://schemas.openxmlformats.org/officeDocument/2006/relationships/font" Target="fonts/OpenSans-bold.fntdata"/><Relationship Id="rId12" Type="http://schemas.openxmlformats.org/officeDocument/2006/relationships/slide" Target="slides/slide6.xml"/><Relationship Id="rId34" Type="http://schemas.openxmlformats.org/officeDocument/2006/relationships/font" Target="fonts/OpenSans-regular.fntdata"/><Relationship Id="rId15" Type="http://schemas.openxmlformats.org/officeDocument/2006/relationships/slide" Target="slides/slide9.xml"/><Relationship Id="rId37" Type="http://schemas.openxmlformats.org/officeDocument/2006/relationships/font" Target="fonts/OpenSans-boldItalic.fntdata"/><Relationship Id="rId14" Type="http://schemas.openxmlformats.org/officeDocument/2006/relationships/slide" Target="slides/slide8.xml"/><Relationship Id="rId36" Type="http://schemas.openxmlformats.org/officeDocument/2006/relationships/font" Target="fonts/OpenSans-italic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ec829ebbd1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ec829ebbd1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C2A3B"/>
              </a:solidFill>
              <a:highlight>
                <a:srgbClr val="FFFFFF"/>
              </a:highlight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ec829ebbd1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ec829ebbd1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ec829ebbd1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ec829ebbd1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ec829ebbd1_0_3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ec829ebbd1_0_3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ec829ebbd1_0_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ec829ebbd1_0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ec829ebbd1_0_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ec829ebbd1_0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ec829ebbd1_0_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ec829ebbd1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ec829ebbd1_0_2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ec829ebbd1_0_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ec829ebbd1_0_2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ec829ebbd1_0_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ec829ebbd1_0_2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1ec829ebbd1_0_2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ec829ebbd1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ec829ebbd1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ec829ebbd1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ec829ebbd1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ec829ebbd1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ec829ebbd1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ec829ebbd1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ec829ebbd1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ec829ebbd1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ec829ebbd1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ec829ebbd1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ec829ebbd1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ec829ebbd1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ec829ebbd1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ec829ebbd1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ec829ebbd1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Relationship Id="rId4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17.png"/><Relationship Id="rId5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8.png"/><Relationship Id="rId4" Type="http://schemas.openxmlformats.org/officeDocument/2006/relationships/image" Target="../media/image1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png"/><Relationship Id="rId4" Type="http://schemas.openxmlformats.org/officeDocument/2006/relationships/image" Target="../media/image6.png"/><Relationship Id="rId5" Type="http://schemas.openxmlformats.org/officeDocument/2006/relationships/image" Target="../media/image10.png"/><Relationship Id="rId6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D2E9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2736125" y="1768800"/>
            <a:ext cx="3762900" cy="183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180"/>
              <a:t>Understanding </a:t>
            </a:r>
            <a:r>
              <a:rPr lang="en" sz="4180"/>
              <a:t> </a:t>
            </a:r>
            <a:endParaRPr sz="418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180"/>
              <a:t>Elixir: A </a:t>
            </a:r>
            <a:r>
              <a:rPr lang="en" sz="4180"/>
              <a:t>Programming</a:t>
            </a:r>
            <a:r>
              <a:rPr lang="en" sz="4180"/>
              <a:t> Language</a:t>
            </a:r>
            <a:endParaRPr sz="4180"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3090275" y="3708305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By: Dhruv Rana</a:t>
            </a:r>
            <a:endParaRPr sz="23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D2E9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Strings</a:t>
            </a:r>
            <a:endParaRPr/>
          </a:p>
        </p:txBody>
      </p:sp>
      <p:sp>
        <p:nvSpPr>
          <p:cNvPr id="122" name="Google Shape;122;p22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 dedicated string type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Represented using </a:t>
            </a:r>
            <a:r>
              <a:rPr b="1" lang="en"/>
              <a:t>binary </a:t>
            </a:r>
            <a:r>
              <a:rPr lang="en"/>
              <a:t>or </a:t>
            </a:r>
            <a:r>
              <a:rPr b="1" lang="en"/>
              <a:t>lists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</a:t>
            </a:r>
            <a:r>
              <a:rPr lang="en"/>
              <a:t>nother syntax for declaring strings using </a:t>
            </a:r>
            <a:r>
              <a:rPr b="1" lang="en"/>
              <a:t>sigils</a:t>
            </a:r>
            <a:r>
              <a:rPr lang="en"/>
              <a:t>: ~s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Character Lists: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List of integers where each value </a:t>
            </a:r>
            <a:r>
              <a:rPr lang="en"/>
              <a:t>represents </a:t>
            </a:r>
            <a:r>
              <a:rPr lang="en"/>
              <a:t>a character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Not compatible with binary strings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 string module operations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Concatenate</a:t>
            </a:r>
            <a:r>
              <a:rPr lang="en"/>
              <a:t> strings using: </a:t>
            </a:r>
            <a:r>
              <a:rPr b="1" lang="en"/>
              <a:t>&lt;&gt;</a:t>
            </a:r>
            <a:endParaRPr b="1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/>
              <a:t>Character List:</a:t>
            </a:r>
            <a:endParaRPr b="1" sz="1400"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3" name="Google Shape;12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6450" y="3752100"/>
            <a:ext cx="4672275" cy="1233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7450" y="4008979"/>
            <a:ext cx="3654575" cy="976346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2"/>
          <p:cNvSpPr txBox="1"/>
          <p:nvPr/>
        </p:nvSpPr>
        <p:spPr>
          <a:xfrm>
            <a:off x="4475850" y="3351900"/>
            <a:ext cx="509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Binary:</a:t>
            </a:r>
            <a:endParaRPr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D2E9"/>
        </a:soli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</a:t>
            </a:r>
            <a:r>
              <a:rPr lang="en"/>
              <a:t>ists, Tuples, and Binaries</a:t>
            </a:r>
            <a:endParaRPr/>
          </a:p>
        </p:txBody>
      </p:sp>
      <p:sp>
        <p:nvSpPr>
          <p:cNvPr id="131" name="Google Shape;131;p2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Lists:</a:t>
            </a:r>
            <a:r>
              <a:rPr lang="en"/>
              <a:t> </a:t>
            </a:r>
            <a:r>
              <a:rPr lang="en"/>
              <a:t>used to store a collection of data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Can </a:t>
            </a:r>
            <a:r>
              <a:rPr lang="en"/>
              <a:t>perform</a:t>
            </a:r>
            <a:r>
              <a:rPr lang="en"/>
              <a:t> operations on lists and manipulate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Tuples:</a:t>
            </a:r>
            <a:r>
              <a:rPr lang="en"/>
              <a:t> used to group a fixed number of elements together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Ex: Group a pet’s name to its 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Binaries:</a:t>
            </a:r>
            <a:r>
              <a:rPr lang="en"/>
              <a:t>  used to </a:t>
            </a:r>
            <a:r>
              <a:rPr lang="en"/>
              <a:t>specify</a:t>
            </a:r>
            <a:r>
              <a:rPr lang="en"/>
              <a:t> size of each value and tell the compiler how many bits to use for the value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the byte value provided is bigger than 255, the value is truncated to the byte size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 	</a:t>
            </a:r>
            <a:r>
              <a:rPr lang="en" u="sng"/>
              <a:t>Lists</a:t>
            </a:r>
            <a:r>
              <a:rPr lang="en"/>
              <a:t>		</a:t>
            </a:r>
            <a:r>
              <a:rPr lang="en" u="sng"/>
              <a:t>Tuples</a:t>
            </a:r>
            <a:r>
              <a:rPr lang="en"/>
              <a:t>			</a:t>
            </a:r>
            <a:r>
              <a:rPr lang="en" u="sng"/>
              <a:t>Binaries</a:t>
            </a:r>
            <a:endParaRPr u="sng"/>
          </a:p>
        </p:txBody>
      </p:sp>
      <p:pic>
        <p:nvPicPr>
          <p:cNvPr id="132" name="Google Shape;132;p23"/>
          <p:cNvPicPr preferRelativeResize="0"/>
          <p:nvPr/>
        </p:nvPicPr>
        <p:blipFill rotWithShape="1">
          <a:blip r:embed="rId3">
            <a:alphaModFix/>
          </a:blip>
          <a:srcRect b="49083" l="0" r="0" t="0"/>
          <a:stretch/>
        </p:blipFill>
        <p:spPr>
          <a:xfrm>
            <a:off x="5971450" y="3934195"/>
            <a:ext cx="3172550" cy="423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2500" y="3934212"/>
            <a:ext cx="2637050" cy="67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35163" y="4062450"/>
            <a:ext cx="2920675" cy="42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D2E9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Operators</a:t>
            </a:r>
            <a:endParaRPr/>
          </a:p>
        </p:txBody>
      </p:sp>
      <p:sp>
        <p:nvSpPr>
          <p:cNvPr id="140" name="Google Shape;140;p2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Mathematical</a:t>
            </a:r>
            <a:r>
              <a:rPr lang="en"/>
              <a:t> O</a:t>
            </a:r>
            <a:r>
              <a:rPr lang="en"/>
              <a:t>perators: +, -, *, /, div, rem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Logical Operators: and (&amp;&amp;), or (||), and not (!)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Comparison Operators: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Difference between == and === is when you compare integers and float</a:t>
            </a:r>
            <a:endParaRPr/>
          </a:p>
        </p:txBody>
      </p:sp>
      <p:graphicFrame>
        <p:nvGraphicFramePr>
          <p:cNvPr id="141" name="Google Shape;141;p24"/>
          <p:cNvGraphicFramePr/>
          <p:nvPr/>
        </p:nvGraphicFramePr>
        <p:xfrm>
          <a:off x="538425" y="2571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{758F9E28-6A34-476F-929A-77EB1E560ACA}</a:tableStyleId>
              </a:tblPr>
              <a:tblGrid>
                <a:gridCol w="3947500"/>
                <a:gridCol w="3947500"/>
              </a:tblGrid>
              <a:tr h="5198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===, !==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Strict equality, inequality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98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==, !=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Weak equality, inequality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333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&lt;, &gt;, &lt;=, &gt;=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Less than, greater than, less than or equal, greater than or equal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D2E9"/>
        </a:soli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Printing onto Screen</a:t>
            </a:r>
            <a:endParaRPr/>
          </a:p>
        </p:txBody>
      </p:sp>
      <p:sp>
        <p:nvSpPr>
          <p:cNvPr id="147" name="Google Shape;147;p2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Printing </a:t>
            </a:r>
            <a:r>
              <a:rPr lang="en"/>
              <a:t>statements</a:t>
            </a:r>
            <a:r>
              <a:rPr lang="en"/>
              <a:t> is done through built-in modules and functions.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IO</a:t>
            </a:r>
            <a:r>
              <a:rPr lang="en"/>
              <a:t> module can be used to perform various I/O functions.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</a:t>
            </a:r>
            <a:r>
              <a:rPr b="1" lang="en"/>
              <a:t>puts</a:t>
            </a:r>
            <a:r>
              <a:rPr lang="en"/>
              <a:t> function in the </a:t>
            </a:r>
            <a:r>
              <a:rPr b="1" lang="en"/>
              <a:t>IO </a:t>
            </a:r>
            <a:r>
              <a:rPr lang="en"/>
              <a:t>module prints onto the screen.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8" name="Google Shape;14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4800" y="2486575"/>
            <a:ext cx="4716761" cy="83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D2E9"/>
        </a:solid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Modules and Functions</a:t>
            </a:r>
            <a:endParaRPr/>
          </a:p>
        </p:txBody>
      </p:sp>
      <p:sp>
        <p:nvSpPr>
          <p:cNvPr id="154" name="Google Shape;154;p2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Built in modules and functions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User </a:t>
            </a:r>
            <a:r>
              <a:rPr lang="en"/>
              <a:t>defined modules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Alphanumeric characters, underscores, and the dot character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CamelCase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Functions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Defined within a module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Same naming convention as variables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Can end ? and !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Must refer to module name when called</a:t>
            </a:r>
            <a:endParaRPr/>
          </a:p>
        </p:txBody>
      </p:sp>
      <p:sp>
        <p:nvSpPr>
          <p:cNvPr id="155" name="Google Shape;155;p26"/>
          <p:cNvSpPr txBox="1"/>
          <p:nvPr/>
        </p:nvSpPr>
        <p:spPr>
          <a:xfrm>
            <a:off x="6095100" y="2154800"/>
            <a:ext cx="2737200" cy="28833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defmodule </a:t>
            </a:r>
            <a:r>
              <a:rPr lang="en" sz="12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Module1</a:t>
            </a: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do 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def </a:t>
            </a:r>
            <a:r>
              <a:rPr lang="en" sz="12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function(a, b)</a:t>
            </a: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do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…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end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end 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defmodule</a:t>
            </a: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2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Module2</a:t>
            </a: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do 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... 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end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D2E9"/>
        </a:soli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Loops</a:t>
            </a:r>
            <a:endParaRPr/>
          </a:p>
        </p:txBody>
      </p:sp>
      <p:sp>
        <p:nvSpPr>
          <p:cNvPr id="161" name="Google Shape;161;p27"/>
          <p:cNvSpPr txBox="1"/>
          <p:nvPr>
            <p:ph idx="1" type="body"/>
          </p:nvPr>
        </p:nvSpPr>
        <p:spPr>
          <a:xfrm>
            <a:off x="311700" y="1225225"/>
            <a:ext cx="3753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Recursive loops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Immutable data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 for-loops and while-loops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2" name="Google Shape;16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7225" y="1147225"/>
            <a:ext cx="4585075" cy="146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47225" y="3057000"/>
            <a:ext cx="4585075" cy="128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D2E9"/>
        </a:solid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Control Flow</a:t>
            </a:r>
            <a:endParaRPr/>
          </a:p>
        </p:txBody>
      </p:sp>
      <p:sp>
        <p:nvSpPr>
          <p:cNvPr id="169" name="Google Shape;169;p28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If…else…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When the condition is true, </a:t>
            </a:r>
            <a:r>
              <a:rPr lang="en"/>
              <a:t>evaluate</a:t>
            </a:r>
            <a:r>
              <a:rPr lang="en"/>
              <a:t> the </a:t>
            </a:r>
            <a:r>
              <a:rPr lang="en"/>
              <a:t>expression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Unless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When the condition is false, evaluate the expression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</a:t>
            </a:r>
            <a:r>
              <a:rPr lang="en"/>
              <a:t>ase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Pattern Matching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Compare the given expression with the given clauses</a:t>
            </a:r>
            <a:endParaRPr/>
          </a:p>
        </p:txBody>
      </p:sp>
      <p:pic>
        <p:nvPicPr>
          <p:cNvPr id="170" name="Google Shape;170;p28"/>
          <p:cNvPicPr preferRelativeResize="0"/>
          <p:nvPr/>
        </p:nvPicPr>
        <p:blipFill rotWithShape="1">
          <a:blip r:embed="rId3">
            <a:alphaModFix/>
          </a:blip>
          <a:srcRect b="0" l="0" r="9747" t="0"/>
          <a:stretch/>
        </p:blipFill>
        <p:spPr>
          <a:xfrm>
            <a:off x="5936575" y="193450"/>
            <a:ext cx="2752925" cy="13694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1" name="Google Shape;171;p28"/>
          <p:cNvGrpSpPr/>
          <p:nvPr/>
        </p:nvGrpSpPr>
        <p:grpSpPr>
          <a:xfrm>
            <a:off x="311695" y="3351847"/>
            <a:ext cx="3109343" cy="1604414"/>
            <a:chOff x="5155650" y="1647850"/>
            <a:chExt cx="3676650" cy="1928150"/>
          </a:xfrm>
        </p:grpSpPr>
        <p:pic>
          <p:nvPicPr>
            <p:cNvPr id="172" name="Google Shape;172;p2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155650" y="1647850"/>
              <a:ext cx="3676650" cy="15430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3" name="Google Shape;173;p28"/>
            <p:cNvPicPr preferRelativeResize="0"/>
            <p:nvPr/>
          </p:nvPicPr>
          <p:blipFill rotWithShape="1">
            <a:blip r:embed="rId5">
              <a:alphaModFix/>
            </a:blip>
            <a:srcRect b="0" l="0" r="3502" t="75346"/>
            <a:stretch/>
          </p:blipFill>
          <p:spPr>
            <a:xfrm>
              <a:off x="5155650" y="3190900"/>
              <a:ext cx="3676650" cy="3851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74" name="Google Shape;174;p28"/>
          <p:cNvPicPr preferRelativeResize="0"/>
          <p:nvPr/>
        </p:nvPicPr>
        <p:blipFill rotWithShape="1">
          <a:blip r:embed="rId6">
            <a:alphaModFix/>
          </a:blip>
          <a:srcRect b="0" l="0" r="15902" t="0"/>
          <a:stretch/>
        </p:blipFill>
        <p:spPr>
          <a:xfrm>
            <a:off x="5428125" y="3469338"/>
            <a:ext cx="3175925" cy="136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D2E9"/>
        </a:solidFill>
      </p:bgPr>
    </p:bg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Immutable Data</a:t>
            </a:r>
            <a:endParaRPr/>
          </a:p>
        </p:txBody>
      </p:sp>
      <p:sp>
        <p:nvSpPr>
          <p:cNvPr id="180" name="Google Shape;180;p2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Elixir d</a:t>
            </a:r>
            <a:r>
              <a:rPr lang="en"/>
              <a:t>ata is immutable meaning once the data is assigned, the data value in memory will not be modified.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Rebinding the value to a new </a:t>
            </a:r>
            <a:r>
              <a:rPr lang="en"/>
              <a:t>variable</a:t>
            </a:r>
            <a:r>
              <a:rPr lang="en"/>
              <a:t> does not change the </a:t>
            </a:r>
            <a:r>
              <a:rPr lang="en"/>
              <a:t>existing</a:t>
            </a:r>
            <a:r>
              <a:rPr lang="en"/>
              <a:t> memory location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Uses new memory and points to the new location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Benefits: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Side-effect-free functions: makes code </a:t>
            </a:r>
            <a:r>
              <a:rPr lang="en"/>
              <a:t>predictable, easier to understand and test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Consistent data: expected data in returned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Possess all versions of a data structure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Able to perform in depth operations on the memory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D2E9"/>
        </a:solidFill>
      </p:bgPr>
    </p:bg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Pattern Matching</a:t>
            </a:r>
            <a:endParaRPr/>
          </a:p>
        </p:txBody>
      </p:sp>
      <p:sp>
        <p:nvSpPr>
          <p:cNvPr id="186" name="Google Shape;186;p30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‘=’ is not </a:t>
            </a:r>
            <a:r>
              <a:rPr lang="en"/>
              <a:t>assignment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Match operator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Two parts: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Left side: pattern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Right side: expression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pSp>
        <p:nvGrpSpPr>
          <p:cNvPr id="187" name="Google Shape;187;p30"/>
          <p:cNvGrpSpPr/>
          <p:nvPr/>
        </p:nvGrpSpPr>
        <p:grpSpPr>
          <a:xfrm>
            <a:off x="3542025" y="1299525"/>
            <a:ext cx="4972050" cy="1600200"/>
            <a:chOff x="792575" y="3104650"/>
            <a:chExt cx="4972050" cy="1600200"/>
          </a:xfrm>
        </p:grpSpPr>
        <p:pic>
          <p:nvPicPr>
            <p:cNvPr id="188" name="Google Shape;188;p3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92575" y="3104650"/>
              <a:ext cx="4972050" cy="10096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9" name="Google Shape;189;p30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92575" y="4114300"/>
              <a:ext cx="4972049" cy="5905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D2E9"/>
        </a:solidFill>
      </p:bgPr>
    </p:bg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 of</a:t>
            </a:r>
            <a:r>
              <a:rPr lang="en"/>
              <a:t> </a:t>
            </a:r>
            <a:r>
              <a:rPr lang="en"/>
              <a:t>Elixir</a:t>
            </a:r>
            <a:endParaRPr/>
          </a:p>
        </p:txBody>
      </p:sp>
      <p:sp>
        <p:nvSpPr>
          <p:cNvPr id="195" name="Google Shape;195;p3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Pros:</a:t>
            </a:r>
            <a:endParaRPr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Syntax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Pattern Matching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Immutable Data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Fault Tolerance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Elixir Shell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BEAM and Erlang Libraries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Cons:</a:t>
            </a:r>
            <a:endParaRPr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Lack of Individual </a:t>
            </a:r>
            <a:r>
              <a:rPr lang="en"/>
              <a:t>Libraries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Speed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Smaller Community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Functional</a:t>
            </a:r>
            <a:endParaRPr/>
          </a:p>
        </p:txBody>
      </p:sp>
      <p:pic>
        <p:nvPicPr>
          <p:cNvPr id="196" name="Google Shape;19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1850" y="2006875"/>
            <a:ext cx="4286250" cy="179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D2E9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Elixir?</a:t>
            </a:r>
            <a:endParaRPr/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Elixir is a dynamic functional programming language built upon the Erlang VM (BEAM)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Elixir is known for its high concurrency, low latency, and scalability for building </a:t>
            </a:r>
            <a:r>
              <a:rPr lang="en"/>
              <a:t>connective</a:t>
            </a:r>
            <a:r>
              <a:rPr lang="en"/>
              <a:t> systems.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Web Development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Embedded Software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Telecommunication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Multimedia</a:t>
            </a:r>
            <a:endParaRPr/>
          </a:p>
        </p:txBody>
      </p:sp>
      <p:pic>
        <p:nvPicPr>
          <p:cNvPr id="70" name="Google Shape;7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57850" y="3044600"/>
            <a:ext cx="4286250" cy="179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D2E9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WHO &amp; WHY?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Created by </a:t>
            </a:r>
            <a:r>
              <a:rPr lang="en"/>
              <a:t>José Valim in 2012 when he was on the Ruby on Rails Core team.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Issue with improving performance on Rails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Lack of concurrency tools </a:t>
            </a:r>
            <a:endParaRPr/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24775" y="1734550"/>
            <a:ext cx="3048000" cy="304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D2E9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Compiler</a:t>
            </a:r>
            <a:endParaRPr/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Elixir code can be run on the Elixir Idle Shell (iex).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</a:t>
            </a:r>
            <a:r>
              <a:rPr lang="en"/>
              <a:t>ex to open </a:t>
            </a:r>
            <a:r>
              <a:rPr lang="en"/>
              <a:t>Elixir</a:t>
            </a:r>
            <a:r>
              <a:rPr lang="en"/>
              <a:t> shell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Compile with elixirc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samp.exs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Complies the code into Erlang bytecode.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Access to Erlang’s Libraries.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D2E9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Kernel </a:t>
            </a:r>
            <a:r>
              <a:rPr lang="en"/>
              <a:t>is Elixir’s default environment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Basic blocks of the language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1" lang="en" sz="1800"/>
              <a:t>Kernel.SpecialForms</a:t>
            </a:r>
            <a:endParaRPr b="1" sz="1800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Cannot be overridden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Invoke </a:t>
            </a:r>
            <a:r>
              <a:rPr b="1" lang="en"/>
              <a:t>kernel</a:t>
            </a:r>
            <a:r>
              <a:rPr b="1" lang="en"/>
              <a:t> </a:t>
            </a:r>
            <a:r>
              <a:rPr lang="en"/>
              <a:t>functions </a:t>
            </a:r>
            <a:r>
              <a:rPr lang="en"/>
              <a:t>without using the keyword </a:t>
            </a:r>
            <a:r>
              <a:rPr b="1" lang="en"/>
              <a:t>kernel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can opt out of </a:t>
            </a:r>
            <a:r>
              <a:rPr b="1" lang="en"/>
              <a:t>kernel</a:t>
            </a:r>
            <a:r>
              <a:rPr lang="en"/>
              <a:t> functions using </a:t>
            </a:r>
            <a:r>
              <a:rPr b="1" lang="en"/>
              <a:t>except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200"/>
          </a:p>
        </p:txBody>
      </p:sp>
      <p:sp>
        <p:nvSpPr>
          <p:cNvPr id="89" name="Google Shape;89;p1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Default Environment</a:t>
            </a:r>
            <a:endParaRPr/>
          </a:p>
        </p:txBody>
      </p:sp>
      <p:pic>
        <p:nvPicPr>
          <p:cNvPr id="90" name="Google Shape;9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2650" y="3233025"/>
            <a:ext cx="4965850" cy="54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D2E9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Syntax - </a:t>
            </a:r>
            <a:r>
              <a:rPr lang="en"/>
              <a:t>Identifiers </a:t>
            </a:r>
            <a:r>
              <a:rPr lang="en"/>
              <a:t>and </a:t>
            </a:r>
            <a:r>
              <a:rPr lang="en"/>
              <a:t>Reserved</a:t>
            </a:r>
            <a:r>
              <a:rPr lang="en"/>
              <a:t> </a:t>
            </a:r>
            <a:r>
              <a:rPr lang="en"/>
              <a:t>Words</a:t>
            </a:r>
            <a:endParaRPr/>
          </a:p>
        </p:txBody>
      </p:sp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Reserved</a:t>
            </a:r>
            <a:r>
              <a:rPr lang="en"/>
              <a:t> words:</a:t>
            </a:r>
            <a:endParaRPr/>
          </a:p>
          <a:p>
            <a:pPr indent="-3302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t</a:t>
            </a:r>
            <a:r>
              <a:rPr lang="en"/>
              <a:t>rue, false, nil, when, and, or, not, in, fn, do, end, catch, rescue, after, and else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Identifiers</a:t>
            </a:r>
            <a:r>
              <a:rPr lang="en"/>
              <a:t>:</a:t>
            </a:r>
            <a:endParaRPr/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Start with a lowercase or underscore; no uppercase, numbers or other special characters</a:t>
            </a:r>
            <a:endParaRPr/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Have any sequence of characters</a:t>
            </a:r>
            <a:endParaRPr/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snake_case</a:t>
            </a:r>
            <a:endParaRPr b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D2E9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Syntax - Variable Declaration</a:t>
            </a:r>
            <a:endParaRPr/>
          </a:p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Dynamically typed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‘=’ is not </a:t>
            </a:r>
            <a:r>
              <a:rPr b="1" lang="en"/>
              <a:t>assignment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Binding </a:t>
            </a:r>
            <a:r>
              <a:rPr lang="en"/>
              <a:t>the value to the variable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Pattern matching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Immutable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D2E9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Types</a:t>
            </a:r>
            <a:endParaRPr/>
          </a:p>
        </p:txBody>
      </p:sp>
      <p:sp>
        <p:nvSpPr>
          <p:cNvPr id="108" name="Google Shape;108;p20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Numerical </a:t>
            </a:r>
            <a:r>
              <a:rPr b="1" lang="en"/>
              <a:t>types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Integers</a:t>
            </a:r>
            <a:endParaRPr b="1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Can use underscore for visuals. Ex: 1_000_000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Binary, octal, and hexadecimal forms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Floats</a:t>
            </a:r>
            <a:endParaRPr b="1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0.123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12.3e10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D2E9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Types - Atoms</a:t>
            </a:r>
            <a:endParaRPr/>
          </a:p>
        </p:txBody>
      </p:sp>
      <p:sp>
        <p:nvSpPr>
          <p:cNvPr id="114" name="Google Shape;114;p2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Atoms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Named constants whose value is their name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Created using a colon  (:) character, followed by alphanumeric characters or underscores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Booleans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 dedicated boolean type; :true and :false are atoms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boolean is an atom with the value of true or false.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5" name="Google Shape;11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2625" y="2287825"/>
            <a:ext cx="2979875" cy="4784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2625" y="3652150"/>
            <a:ext cx="2979866" cy="92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