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19AB3D-B657-43CA-AB30-C7F67E44ACB5}">
  <a:tblStyle styleId="{C219AB3D-B657-43CA-AB30-C7F67E44AC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f58f4ff19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f58f4ff19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f58f4ff19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f58f4ff19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f58f4ff19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f58f4ff19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2561cb25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2561cb25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2561cb25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2561cb25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2561cb25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2561cb25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2561cb25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2561cb25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2561cb25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2561cb25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2561cb25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2561cb25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f58f4ff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f58f4ff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2561cb25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2561cb25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f58f4ff1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f58f4ff1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2561cb25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2561cb25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2561cb25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2561cb25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2561cb25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d2561cb25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2561cb25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2561cb25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2561cb25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2561cb25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25b10d4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25b10d4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f58f4ff19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f58f4ff19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f58f4ff19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f58f4ff19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f58f4ff19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f58f4ff19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f58f4ff19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f58f4ff19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Circuit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1100">
                <a:solidFill>
                  <a:srgbClr val="000000"/>
                </a:solidFill>
                <a:latin typeface="Arial"/>
                <a:ea typeface="Arial"/>
                <a:cs typeface="Arial"/>
                <a:sym typeface="Arial"/>
              </a:rPr>
              <a:t>By Harrison Lessner, Dhruv Rana, Xavier Warner, and Damon Wich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Architecture ~ 7</a:t>
            </a:r>
            <a:endParaRPr/>
          </a:p>
          <a:p>
            <a:pPr indent="0" lvl="0" marL="0" rtl="0" algn="l">
              <a:spcBef>
                <a:spcPts val="0"/>
              </a:spcBef>
              <a:spcAft>
                <a:spcPts val="0"/>
              </a:spcAft>
              <a:buNone/>
            </a:pPr>
            <a:r>
              <a:t/>
            </a:r>
            <a:endParaRPr/>
          </a:p>
        </p:txBody>
      </p:sp>
      <p:graphicFrame>
        <p:nvGraphicFramePr>
          <p:cNvPr id="142" name="Google Shape;142;p22"/>
          <p:cNvGraphicFramePr/>
          <p:nvPr/>
        </p:nvGraphicFramePr>
        <p:xfrm>
          <a:off x="252925" y="535200"/>
          <a:ext cx="3000000" cy="3000000"/>
        </p:xfrm>
        <a:graphic>
          <a:graphicData uri="http://schemas.openxmlformats.org/drawingml/2006/table">
            <a:tbl>
              <a:tblPr>
                <a:noFill/>
                <a:tableStyleId>{C219AB3D-B657-43CA-AB30-C7F67E44ACB5}</a:tableStyleId>
              </a:tblPr>
              <a:tblGrid>
                <a:gridCol w="2289000"/>
                <a:gridCol w="3458800"/>
                <a:gridCol w="2873900"/>
              </a:tblGrid>
              <a:tr h="4993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File Name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Function/Purpose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Related Page(s)/Components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5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a:t>
                      </a:r>
                      <a:r>
                        <a:rPr lang="en" sz="1200">
                          <a:latin typeface="Times New Roman"/>
                          <a:ea typeface="Times New Roman"/>
                          <a:cs typeface="Times New Roman"/>
                          <a:sym typeface="Times New Roman"/>
                        </a:rPr>
                        <a:t>reateaccount.php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allows new users to sign up to our website so that they can access our website. This requires you to input: username, email, and password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createaccount.php page is related to the index.php as after you create an account it goes to the login page.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5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admin_home</a:t>
                      </a:r>
                      <a:r>
                        <a:rPr lang="en" sz="1200">
                          <a:latin typeface="Times New Roman"/>
                          <a:ea typeface="Times New Roman"/>
                          <a:cs typeface="Times New Roman"/>
                          <a:sym typeface="Times New Roman"/>
                        </a:rPr>
                        <a:t>.php</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00FF00"/>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is the main hub for the website for the admin with a search function and an item function.</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Search Function:</a:t>
                      </a:r>
                      <a:r>
                        <a:rPr lang="en" sz="1200">
                          <a:latin typeface="Times New Roman"/>
                          <a:ea typeface="Times New Roman"/>
                          <a:cs typeface="Times New Roman"/>
                          <a:sym typeface="Times New Roman"/>
                        </a:rPr>
                        <a:t> This function allows the user to search for specific items on the homepage that match the words that they inputted. For example, if the user inputs “ball” then only related items to the word ball will show up</a:t>
                      </a:r>
                      <a:br>
                        <a:rPr lang="en" sz="1200">
                          <a:latin typeface="Times New Roman"/>
                          <a:ea typeface="Times New Roman"/>
                          <a:cs typeface="Times New Roman"/>
                          <a:sym typeface="Times New Roman"/>
                        </a:rPr>
                      </a:br>
                      <a:r>
                        <a:rPr b="1" lang="en" sz="1200">
                          <a:latin typeface="Times New Roman"/>
                          <a:ea typeface="Times New Roman"/>
                          <a:cs typeface="Times New Roman"/>
                          <a:sym typeface="Times New Roman"/>
                        </a:rPr>
                        <a:t>Item function:</a:t>
                      </a:r>
                      <a:r>
                        <a:rPr lang="en" sz="1200">
                          <a:latin typeface="Times New Roman"/>
                          <a:ea typeface="Times New Roman"/>
                          <a:cs typeface="Times New Roman"/>
                          <a:sym typeface="Times New Roman"/>
                        </a:rPr>
                        <a:t> This function shows all items to the admin, and allows the user to delete products from the database.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to index.php as the user must log in as an admin to access admin privileges. This page is also related to delete_item.php since the admin can delete products from the admin home page through a delete button.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Architecture ~ 8</a:t>
            </a:r>
            <a:endParaRPr/>
          </a:p>
          <a:p>
            <a:pPr indent="0" lvl="0" marL="0" rtl="0" algn="l">
              <a:spcBef>
                <a:spcPts val="0"/>
              </a:spcBef>
              <a:spcAft>
                <a:spcPts val="0"/>
              </a:spcAft>
              <a:buNone/>
            </a:pPr>
            <a:r>
              <a:t/>
            </a:r>
            <a:endParaRPr/>
          </a:p>
        </p:txBody>
      </p:sp>
      <p:graphicFrame>
        <p:nvGraphicFramePr>
          <p:cNvPr id="148" name="Google Shape;148;p23"/>
          <p:cNvGraphicFramePr/>
          <p:nvPr/>
        </p:nvGraphicFramePr>
        <p:xfrm>
          <a:off x="252925" y="535200"/>
          <a:ext cx="3000000" cy="3000000"/>
        </p:xfrm>
        <a:graphic>
          <a:graphicData uri="http://schemas.openxmlformats.org/drawingml/2006/table">
            <a:tbl>
              <a:tblPr>
                <a:noFill/>
                <a:tableStyleId>{C219AB3D-B657-43CA-AB30-C7F67E44ACB5}</a:tableStyleId>
              </a:tblPr>
              <a:tblGrid>
                <a:gridCol w="2289000"/>
                <a:gridCol w="3458800"/>
                <a:gridCol w="2873900"/>
              </a:tblGrid>
              <a:tr h="4993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File Name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Function/Purpose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Related Page(s)/Components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5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a:t>
                      </a:r>
                      <a:r>
                        <a:rPr lang="en" sz="1200">
                          <a:latin typeface="Times New Roman"/>
                          <a:ea typeface="Times New Roman"/>
                          <a:cs typeface="Times New Roman"/>
                          <a:sym typeface="Times New Roman"/>
                        </a:rPr>
                        <a:t>elete_item.php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allows the admin user to delete items on the website.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to admin_home.php as the user must have admin privileges to delete items.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5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delete_users.php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allows the admin user to remove and ban users from the website.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admin_home.php as the user must have admin privileges to access this page from the navbar.</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5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database.php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is the database connection file using PDO.</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is connected to all the files for the website.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nvSpPr>
        <p:spPr>
          <a:xfrm>
            <a:off x="0" y="0"/>
            <a:ext cx="824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2"/>
                </a:solidFill>
                <a:latin typeface="Raleway"/>
                <a:ea typeface="Raleway"/>
                <a:cs typeface="Raleway"/>
                <a:sym typeface="Raleway"/>
              </a:rPr>
              <a:t>Website Architecture ~ 9</a:t>
            </a:r>
            <a:endParaRPr b="1" sz="2800">
              <a:solidFill>
                <a:schemeClr val="dk2"/>
              </a:solidFill>
              <a:latin typeface="Raleway"/>
              <a:ea typeface="Raleway"/>
              <a:cs typeface="Raleway"/>
              <a:sym typeface="Raleway"/>
            </a:endParaRPr>
          </a:p>
        </p:txBody>
      </p:sp>
      <p:graphicFrame>
        <p:nvGraphicFramePr>
          <p:cNvPr id="154" name="Google Shape;154;p24"/>
          <p:cNvGraphicFramePr/>
          <p:nvPr/>
        </p:nvGraphicFramePr>
        <p:xfrm>
          <a:off x="252925" y="535200"/>
          <a:ext cx="3000000" cy="3000000"/>
        </p:xfrm>
        <a:graphic>
          <a:graphicData uri="http://schemas.openxmlformats.org/drawingml/2006/table">
            <a:tbl>
              <a:tblPr>
                <a:noFill/>
                <a:tableStyleId>{C219AB3D-B657-43CA-AB30-C7F67E44ACB5}</a:tableStyleId>
              </a:tblPr>
              <a:tblGrid>
                <a:gridCol w="2289000"/>
                <a:gridCol w="3458800"/>
                <a:gridCol w="2873900"/>
              </a:tblGrid>
              <a:tr h="4993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File Name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Function/Purpose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Related Page(s)/Components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5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navbar.php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to the navbar feature of the website.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to home.php, cart.php, </a:t>
                      </a:r>
                      <a:r>
                        <a:rPr lang="en" sz="1200">
                          <a:latin typeface="Times New Roman"/>
                          <a:ea typeface="Times New Roman"/>
                          <a:cs typeface="Times New Roman"/>
                          <a:sym typeface="Times New Roman"/>
                        </a:rPr>
                        <a:t>profile.php, addproducts.php, checkout.php, and signout.php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5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admin_navbar.php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to the navbar feature of the website for the admin user.</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admin_home.php, and delete_users.php, and signout.php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5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checkout_cart_clear_navbar.php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a:t>
                      </a:r>
                      <a:r>
                        <a:rPr lang="en" sz="1200">
                          <a:latin typeface="Times New Roman"/>
                          <a:ea typeface="Times New Roman"/>
                          <a:cs typeface="Times New Roman"/>
                          <a:sym typeface="Times New Roman"/>
                        </a:rPr>
                        <a:t>related</a:t>
                      </a:r>
                      <a:r>
                        <a:rPr lang="en" sz="1200">
                          <a:latin typeface="Times New Roman"/>
                          <a:ea typeface="Times New Roman"/>
                          <a:cs typeface="Times New Roman"/>
                          <a:sym typeface="Times New Roman"/>
                        </a:rPr>
                        <a:t> to the navbar feature for thankyou.php to clear the cart after the user has made a </a:t>
                      </a:r>
                      <a:r>
                        <a:rPr lang="en" sz="1200">
                          <a:latin typeface="Times New Roman"/>
                          <a:ea typeface="Times New Roman"/>
                          <a:cs typeface="Times New Roman"/>
                          <a:sym typeface="Times New Roman"/>
                        </a:rPr>
                        <a:t>purchase. Navigating to any page from the thankyou.php page through the navbar will clear the cart.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to home.php, cart.php, profile.php, addproducts.php, checkout.php, thankyou.php  and signout.php.</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Features ~ 1</a:t>
            </a:r>
            <a:endParaRPr/>
          </a:p>
        </p:txBody>
      </p:sp>
      <p:sp>
        <p:nvSpPr>
          <p:cNvPr id="160" name="Google Shape;160;p25"/>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first feature we </a:t>
            </a:r>
            <a:r>
              <a:rPr lang="en"/>
              <a:t>implemented</a:t>
            </a:r>
            <a:r>
              <a:rPr lang="en"/>
              <a:t> was a working login page and create account page. </a:t>
            </a:r>
            <a:br>
              <a:rPr lang="en"/>
            </a:br>
            <a:br>
              <a:rPr lang="en"/>
            </a:br>
            <a:r>
              <a:rPr lang="en"/>
              <a:t>This updates directly to our database and also associates the user with a unique user ID.</a:t>
            </a:r>
            <a:endParaRPr/>
          </a:p>
        </p:txBody>
      </p:sp>
      <p:pic>
        <p:nvPicPr>
          <p:cNvPr id="161" name="Google Shape;161;p25" title="createacount.png"/>
          <p:cNvPicPr preferRelativeResize="0"/>
          <p:nvPr/>
        </p:nvPicPr>
        <p:blipFill rotWithShape="1">
          <a:blip r:embed="rId3">
            <a:alphaModFix/>
          </a:blip>
          <a:srcRect b="0" l="0" r="64336" t="0"/>
          <a:stretch/>
        </p:blipFill>
        <p:spPr>
          <a:xfrm>
            <a:off x="4767650" y="672525"/>
            <a:ext cx="1521750" cy="2266400"/>
          </a:xfrm>
          <a:prstGeom prst="rect">
            <a:avLst/>
          </a:prstGeom>
          <a:noFill/>
          <a:ln>
            <a:noFill/>
          </a:ln>
        </p:spPr>
      </p:pic>
      <p:pic>
        <p:nvPicPr>
          <p:cNvPr id="162" name="Google Shape;162;p25" title="login.png"/>
          <p:cNvPicPr preferRelativeResize="0"/>
          <p:nvPr/>
        </p:nvPicPr>
        <p:blipFill rotWithShape="1">
          <a:blip r:embed="rId4">
            <a:alphaModFix/>
          </a:blip>
          <a:srcRect b="46544" l="0" r="72460" t="0"/>
          <a:stretch/>
        </p:blipFill>
        <p:spPr>
          <a:xfrm>
            <a:off x="6555300" y="639725"/>
            <a:ext cx="2077499" cy="2332000"/>
          </a:xfrm>
          <a:prstGeom prst="rect">
            <a:avLst/>
          </a:prstGeom>
          <a:noFill/>
          <a:ln>
            <a:noFill/>
          </a:ln>
        </p:spPr>
      </p:pic>
      <p:pic>
        <p:nvPicPr>
          <p:cNvPr id="163" name="Google Shape;163;p25" title="usersdatabase.png"/>
          <p:cNvPicPr preferRelativeResize="0"/>
          <p:nvPr/>
        </p:nvPicPr>
        <p:blipFill>
          <a:blip r:embed="rId5">
            <a:alphaModFix/>
          </a:blip>
          <a:stretch>
            <a:fillRect/>
          </a:stretch>
        </p:blipFill>
        <p:spPr>
          <a:xfrm>
            <a:off x="4724550" y="3124125"/>
            <a:ext cx="3630694" cy="186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Features ~ 2</a:t>
            </a:r>
            <a:endParaRPr/>
          </a:p>
        </p:txBody>
      </p:sp>
      <p:sp>
        <p:nvSpPr>
          <p:cNvPr id="169" name="Google Shape;169;p26"/>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homepage shows the items added by other users </a:t>
            </a:r>
            <a:r>
              <a:rPr lang="en"/>
              <a:t>available</a:t>
            </a:r>
            <a:r>
              <a:rPr lang="en"/>
              <a:t> for purchase, this is updated live by our items database.</a:t>
            </a:r>
            <a:endParaRPr/>
          </a:p>
        </p:txBody>
      </p:sp>
      <p:pic>
        <p:nvPicPr>
          <p:cNvPr id="170" name="Google Shape;170;p26" title="home.png"/>
          <p:cNvPicPr preferRelativeResize="0"/>
          <p:nvPr/>
        </p:nvPicPr>
        <p:blipFill>
          <a:blip r:embed="rId3">
            <a:alphaModFix/>
          </a:blip>
          <a:stretch>
            <a:fillRect/>
          </a:stretch>
        </p:blipFill>
        <p:spPr>
          <a:xfrm>
            <a:off x="4681475" y="619150"/>
            <a:ext cx="2804201" cy="2094749"/>
          </a:xfrm>
          <a:prstGeom prst="rect">
            <a:avLst/>
          </a:prstGeom>
          <a:noFill/>
          <a:ln>
            <a:noFill/>
          </a:ln>
        </p:spPr>
      </p:pic>
      <p:pic>
        <p:nvPicPr>
          <p:cNvPr id="171" name="Google Shape;171;p26" title="itemsdata.png"/>
          <p:cNvPicPr preferRelativeResize="0"/>
          <p:nvPr/>
        </p:nvPicPr>
        <p:blipFill>
          <a:blip r:embed="rId4">
            <a:alphaModFix/>
          </a:blip>
          <a:stretch>
            <a:fillRect/>
          </a:stretch>
        </p:blipFill>
        <p:spPr>
          <a:xfrm>
            <a:off x="4724550" y="2866299"/>
            <a:ext cx="3382495" cy="2124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Features ~ 3</a:t>
            </a:r>
            <a:endParaRPr/>
          </a:p>
        </p:txBody>
      </p:sp>
      <p:sp>
        <p:nvSpPr>
          <p:cNvPr id="177" name="Google Shape;177;p27"/>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cart page directly interacts with our homepage to take items and associate them with your user ID to show what is in your cart. This also updates the cart database and connects to the checkout screen following. You can also change the quantity of the selected item, as well as remove the items in your cart.</a:t>
            </a:r>
            <a:endParaRPr/>
          </a:p>
        </p:txBody>
      </p:sp>
      <p:pic>
        <p:nvPicPr>
          <p:cNvPr id="178" name="Google Shape;178;p27" title="cart.png"/>
          <p:cNvPicPr preferRelativeResize="0"/>
          <p:nvPr/>
        </p:nvPicPr>
        <p:blipFill>
          <a:blip r:embed="rId3">
            <a:alphaModFix/>
          </a:blip>
          <a:stretch>
            <a:fillRect/>
          </a:stretch>
        </p:blipFill>
        <p:spPr>
          <a:xfrm>
            <a:off x="4572000" y="524375"/>
            <a:ext cx="3526650" cy="2499100"/>
          </a:xfrm>
          <a:prstGeom prst="rect">
            <a:avLst/>
          </a:prstGeom>
          <a:noFill/>
          <a:ln>
            <a:noFill/>
          </a:ln>
        </p:spPr>
      </p:pic>
      <p:pic>
        <p:nvPicPr>
          <p:cNvPr id="179" name="Google Shape;179;p27" title="cartdatbase.png"/>
          <p:cNvPicPr preferRelativeResize="0"/>
          <p:nvPr/>
        </p:nvPicPr>
        <p:blipFill>
          <a:blip r:embed="rId4">
            <a:alphaModFix/>
          </a:blip>
          <a:stretch>
            <a:fillRect/>
          </a:stretch>
        </p:blipFill>
        <p:spPr>
          <a:xfrm>
            <a:off x="4724250" y="3175875"/>
            <a:ext cx="3362941" cy="18152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Features ~ 4</a:t>
            </a:r>
            <a:endParaRPr/>
          </a:p>
        </p:txBody>
      </p:sp>
      <p:sp>
        <p:nvSpPr>
          <p:cNvPr id="185" name="Google Shape;185;p28"/>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checkout page connects directly to the cart page prior and asks you to enter the required fields before showing you the confirmation page.</a:t>
            </a:r>
            <a:endParaRPr/>
          </a:p>
        </p:txBody>
      </p:sp>
      <p:pic>
        <p:nvPicPr>
          <p:cNvPr id="186" name="Google Shape;186;p28" title="checkout.png"/>
          <p:cNvPicPr preferRelativeResize="0"/>
          <p:nvPr/>
        </p:nvPicPr>
        <p:blipFill>
          <a:blip r:embed="rId3">
            <a:alphaModFix/>
          </a:blip>
          <a:stretch>
            <a:fillRect/>
          </a:stretch>
        </p:blipFill>
        <p:spPr>
          <a:xfrm>
            <a:off x="4814050" y="1644400"/>
            <a:ext cx="3052724" cy="2971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Features ~ 5</a:t>
            </a:r>
            <a:endParaRPr/>
          </a:p>
          <a:p>
            <a:pPr indent="0" lvl="0" marL="0" rtl="0" algn="l">
              <a:spcBef>
                <a:spcPts val="0"/>
              </a:spcBef>
              <a:spcAft>
                <a:spcPts val="0"/>
              </a:spcAft>
              <a:buNone/>
            </a:pPr>
            <a:r>
              <a:t/>
            </a:r>
            <a:endParaRPr/>
          </a:p>
        </p:txBody>
      </p:sp>
      <p:sp>
        <p:nvSpPr>
          <p:cNvPr id="192" name="Google Shape;192;p29"/>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confirmation page just displays the information given on the checkout page to let the user know their order has been processed.</a:t>
            </a:r>
            <a:endParaRPr/>
          </a:p>
        </p:txBody>
      </p:sp>
      <p:pic>
        <p:nvPicPr>
          <p:cNvPr id="193" name="Google Shape;193;p29" title="thankyou.png"/>
          <p:cNvPicPr preferRelativeResize="0"/>
          <p:nvPr/>
        </p:nvPicPr>
        <p:blipFill>
          <a:blip r:embed="rId3">
            <a:alphaModFix/>
          </a:blip>
          <a:stretch>
            <a:fillRect/>
          </a:stretch>
        </p:blipFill>
        <p:spPr>
          <a:xfrm>
            <a:off x="4724250" y="2006250"/>
            <a:ext cx="4267352" cy="18345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Features - 6 </a:t>
            </a:r>
            <a:endParaRPr/>
          </a:p>
        </p:txBody>
      </p:sp>
      <p:sp>
        <p:nvSpPr>
          <p:cNvPr id="199" name="Google Shape;199;p30"/>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profile page displays your account information as well as whatever items you have added to the marketplace on the home page. This also gives you the option to edit your items that your selling.</a:t>
            </a:r>
            <a:endParaRPr/>
          </a:p>
        </p:txBody>
      </p:sp>
      <p:pic>
        <p:nvPicPr>
          <p:cNvPr id="200" name="Google Shape;200;p30" title="profile.png"/>
          <p:cNvPicPr preferRelativeResize="0"/>
          <p:nvPr/>
        </p:nvPicPr>
        <p:blipFill>
          <a:blip r:embed="rId3">
            <a:alphaModFix/>
          </a:blip>
          <a:stretch>
            <a:fillRect/>
          </a:stretch>
        </p:blipFill>
        <p:spPr>
          <a:xfrm>
            <a:off x="4724250" y="2006250"/>
            <a:ext cx="3839558" cy="2984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Features - 7 </a:t>
            </a:r>
            <a:endParaRPr/>
          </a:p>
        </p:txBody>
      </p:sp>
      <p:sp>
        <p:nvSpPr>
          <p:cNvPr id="206" name="Google Shape;206;p31"/>
          <p:cNvSpPr txBox="1"/>
          <p:nvPr>
            <p:ph idx="1" type="body"/>
          </p:nvPr>
        </p:nvSpPr>
        <p:spPr>
          <a:xfrm>
            <a:off x="729450" y="2078875"/>
            <a:ext cx="3017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forum is </a:t>
            </a:r>
            <a:r>
              <a:rPr lang="en"/>
              <a:t>related</a:t>
            </a:r>
            <a:r>
              <a:rPr lang="en"/>
              <a:t> to the profile page. Its </a:t>
            </a:r>
            <a:r>
              <a:rPr lang="en"/>
              <a:t>related</a:t>
            </a:r>
            <a:r>
              <a:rPr lang="en"/>
              <a:t> by when a user clicks on the edit </a:t>
            </a:r>
            <a:r>
              <a:rPr lang="en"/>
              <a:t>button</a:t>
            </a:r>
            <a:r>
              <a:rPr lang="en"/>
              <a:t> to update a product of their own. When a user clicks on the edit button they are shown a </a:t>
            </a:r>
            <a:r>
              <a:rPr lang="en"/>
              <a:t>forum</a:t>
            </a:r>
            <a:r>
              <a:rPr lang="en"/>
              <a:t> from where they can edit there existing item.  </a:t>
            </a:r>
            <a:endParaRPr/>
          </a:p>
        </p:txBody>
      </p:sp>
      <p:pic>
        <p:nvPicPr>
          <p:cNvPr id="207" name="Google Shape;207;p31"/>
          <p:cNvPicPr preferRelativeResize="0"/>
          <p:nvPr/>
        </p:nvPicPr>
        <p:blipFill>
          <a:blip r:embed="rId3">
            <a:alphaModFix/>
          </a:blip>
          <a:stretch>
            <a:fillRect/>
          </a:stretch>
        </p:blipFill>
        <p:spPr>
          <a:xfrm>
            <a:off x="4019624" y="1405375"/>
            <a:ext cx="4858875" cy="3487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Purpose</a:t>
            </a:r>
            <a:endParaRPr/>
          </a:p>
        </p:txBody>
      </p:sp>
      <p:sp>
        <p:nvSpPr>
          <p:cNvPr id="93" name="Google Shape;93;p14"/>
          <p:cNvSpPr txBox="1"/>
          <p:nvPr>
            <p:ph idx="1" type="body"/>
          </p:nvPr>
        </p:nvSpPr>
        <p:spPr>
          <a:xfrm>
            <a:off x="729450" y="2078875"/>
            <a:ext cx="7688700" cy="2542200"/>
          </a:xfrm>
          <a:prstGeom prst="rect">
            <a:avLst/>
          </a:prstGeom>
        </p:spPr>
        <p:txBody>
          <a:bodyPr anchorCtr="0" anchor="t" bIns="91425" lIns="91425" spcFirstLastPara="1" rIns="91425" wrap="square" tIns="91425">
            <a:noAutofit/>
          </a:bodyPr>
          <a:lstStyle/>
          <a:p>
            <a:pPr indent="-292100" lvl="0" marL="457200" rtl="0" algn="l">
              <a:lnSpc>
                <a:spcPct val="200000"/>
              </a:lnSpc>
              <a:spcBef>
                <a:spcPts val="0"/>
              </a:spcBef>
              <a:spcAft>
                <a:spcPts val="0"/>
              </a:spcAft>
              <a:buClr>
                <a:srgbClr val="000000"/>
              </a:buClr>
              <a:buSzPts val="1000"/>
              <a:buChar char="●"/>
            </a:pPr>
            <a:r>
              <a:rPr b="1" lang="en" sz="1000">
                <a:solidFill>
                  <a:srgbClr val="000000"/>
                </a:solidFill>
              </a:rPr>
              <a:t>Team Members:</a:t>
            </a:r>
            <a:r>
              <a:rPr lang="en" sz="1000">
                <a:solidFill>
                  <a:srgbClr val="000000"/>
                </a:solidFill>
              </a:rPr>
              <a:t> Leader - Xavier Warner, Co-Leader - Dhruv Rana, Harrison Lessner, Damon Wich</a:t>
            </a:r>
            <a:endParaRPr sz="1000">
              <a:solidFill>
                <a:srgbClr val="000000"/>
              </a:solidFill>
            </a:endParaRPr>
          </a:p>
          <a:p>
            <a:pPr indent="-292100" lvl="0" marL="457200" rtl="0" algn="l">
              <a:lnSpc>
                <a:spcPct val="200000"/>
              </a:lnSpc>
              <a:spcBef>
                <a:spcPts val="0"/>
              </a:spcBef>
              <a:spcAft>
                <a:spcPts val="0"/>
              </a:spcAft>
              <a:buClr>
                <a:srgbClr val="000000"/>
              </a:buClr>
              <a:buSzPts val="1000"/>
              <a:buChar char="●"/>
            </a:pPr>
            <a:r>
              <a:rPr lang="en" sz="1000">
                <a:solidFill>
                  <a:srgbClr val="000000"/>
                </a:solidFill>
              </a:rPr>
              <a:t>The purpose of this website is to make a website that allows users to buy and sell their owned PC Parts. This is similar to the Facebook marketplace but instead of selling and buying anything there, we are only selling and buying computer parts. </a:t>
            </a:r>
            <a:endParaRPr sz="1000">
              <a:solidFill>
                <a:srgbClr val="000000"/>
              </a:solidFill>
            </a:endParaRPr>
          </a:p>
          <a:p>
            <a:pPr indent="-292100" lvl="0" marL="457200" rtl="0" algn="l">
              <a:lnSpc>
                <a:spcPct val="200000"/>
              </a:lnSpc>
              <a:spcBef>
                <a:spcPts val="0"/>
              </a:spcBef>
              <a:spcAft>
                <a:spcPts val="0"/>
              </a:spcAft>
              <a:buClr>
                <a:srgbClr val="000000"/>
              </a:buClr>
              <a:buSzPts val="1000"/>
              <a:buChar char="●"/>
            </a:pPr>
            <a:r>
              <a:rPr lang="en" sz="1000">
                <a:solidFill>
                  <a:srgbClr val="000000"/>
                </a:solidFill>
              </a:rPr>
              <a:t>The motivation behind this website is that computer parts have skyrocketed in price over the years due to scalpers or just unfair prices from high-up companies. So team Circuit has decided to make an online e-store specifically tuned to computer parts so customers can shop online. </a:t>
            </a:r>
            <a:endParaRPr sz="1000">
              <a:solidFill>
                <a:srgbClr val="000000"/>
              </a:solidFill>
            </a:endParaRPr>
          </a:p>
          <a:p>
            <a:pPr indent="-292100" lvl="0" marL="457200" rtl="0" algn="l">
              <a:lnSpc>
                <a:spcPct val="200000"/>
              </a:lnSpc>
              <a:spcBef>
                <a:spcPts val="0"/>
              </a:spcBef>
              <a:spcAft>
                <a:spcPts val="0"/>
              </a:spcAft>
              <a:buClr>
                <a:srgbClr val="000000"/>
              </a:buClr>
              <a:buSzPts val="1000"/>
              <a:buChar char="●"/>
            </a:pPr>
            <a:r>
              <a:rPr lang="en" sz="1000">
                <a:solidFill>
                  <a:srgbClr val="000000"/>
                </a:solidFill>
              </a:rPr>
              <a:t>Our website is an e-store to allow customers to do online shopping. Although this e-store is specifically tailored to selling and buying computer parts. High-up companies do not sell these computer parts, but instead, they are sold by users themselves.</a:t>
            </a:r>
            <a:endParaRPr sz="1000">
              <a:solidFill>
                <a:srgbClr val="000000"/>
              </a:solidFill>
            </a:endParaRPr>
          </a:p>
          <a:p>
            <a:pPr indent="0" lvl="0" marL="0" rtl="0" algn="l">
              <a:lnSpc>
                <a:spcPct val="200000"/>
              </a:lnSpc>
              <a:spcBef>
                <a:spcPts val="0"/>
              </a:spcBef>
              <a:spcAft>
                <a:spcPts val="0"/>
              </a:spcAft>
              <a:buNone/>
            </a:pPr>
            <a:r>
              <a:t/>
            </a:r>
            <a:endParaRPr sz="1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Features - 8 </a:t>
            </a:r>
            <a:endParaRPr/>
          </a:p>
        </p:txBody>
      </p:sp>
      <p:sp>
        <p:nvSpPr>
          <p:cNvPr id="213" name="Google Shape;213;p32"/>
          <p:cNvSpPr txBox="1"/>
          <p:nvPr>
            <p:ph idx="1" type="body"/>
          </p:nvPr>
        </p:nvSpPr>
        <p:spPr>
          <a:xfrm>
            <a:off x="729450" y="2078875"/>
            <a:ext cx="2911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the admin page when an admin logs into their </a:t>
            </a:r>
            <a:r>
              <a:rPr lang="en"/>
              <a:t>account</a:t>
            </a:r>
            <a:r>
              <a:rPr lang="en"/>
              <a:t> this is the first thing they will see. What will be shown is a list of items from the database that they can delete and links uptop that go to the admin home page, delete users page, and log out button. </a:t>
            </a:r>
            <a:endParaRPr/>
          </a:p>
        </p:txBody>
      </p:sp>
      <p:pic>
        <p:nvPicPr>
          <p:cNvPr id="214" name="Google Shape;214;p32"/>
          <p:cNvPicPr preferRelativeResize="0"/>
          <p:nvPr/>
        </p:nvPicPr>
        <p:blipFill>
          <a:blip r:embed="rId3">
            <a:alphaModFix/>
          </a:blip>
          <a:stretch>
            <a:fillRect/>
          </a:stretch>
        </p:blipFill>
        <p:spPr>
          <a:xfrm>
            <a:off x="4121125" y="1211675"/>
            <a:ext cx="4847226" cy="364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Features - 9 </a:t>
            </a:r>
            <a:endParaRPr/>
          </a:p>
        </p:txBody>
      </p:sp>
      <p:sp>
        <p:nvSpPr>
          <p:cNvPr id="220" name="Google Shape;220;p33"/>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the admin has clicked the delete users button on the admin page. The admin will be </a:t>
            </a:r>
            <a:r>
              <a:rPr lang="en"/>
              <a:t>transferred</a:t>
            </a:r>
            <a:r>
              <a:rPr lang="en"/>
              <a:t> to the delete users page. Where they can delete users(including other admins) from our database but not themselves as you can see that the delete button is not shown for that </a:t>
            </a:r>
            <a:r>
              <a:rPr lang="en"/>
              <a:t>specific</a:t>
            </a:r>
            <a:r>
              <a:rPr lang="en"/>
              <a:t> admin </a:t>
            </a:r>
            <a:r>
              <a:rPr lang="en"/>
              <a:t>account</a:t>
            </a:r>
            <a:endParaRPr/>
          </a:p>
          <a:p>
            <a:pPr indent="0" lvl="0" marL="0" rtl="0" algn="l">
              <a:spcBef>
                <a:spcPts val="1200"/>
              </a:spcBef>
              <a:spcAft>
                <a:spcPts val="1200"/>
              </a:spcAft>
              <a:buNone/>
            </a:pPr>
            <a:r>
              <a:t/>
            </a:r>
            <a:endParaRPr/>
          </a:p>
        </p:txBody>
      </p:sp>
      <p:pic>
        <p:nvPicPr>
          <p:cNvPr id="221" name="Google Shape;221;p33" title="delete_users.png"/>
          <p:cNvPicPr preferRelativeResize="0"/>
          <p:nvPr/>
        </p:nvPicPr>
        <p:blipFill rotWithShape="1">
          <a:blip r:embed="rId3">
            <a:alphaModFix/>
          </a:blip>
          <a:srcRect b="0" l="27669" r="28416" t="0"/>
          <a:stretch/>
        </p:blipFill>
        <p:spPr>
          <a:xfrm>
            <a:off x="4668725" y="2016525"/>
            <a:ext cx="3637302" cy="1987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Features - 10</a:t>
            </a:r>
            <a:endParaRPr/>
          </a:p>
        </p:txBody>
      </p:sp>
      <p:sp>
        <p:nvSpPr>
          <p:cNvPr id="227" name="Google Shape;227;p34"/>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add products page allows our users to add products to the marketplace for other users to add to their cart and purchase. It also lets you choose the listing date as well as the status of your listing.</a:t>
            </a:r>
            <a:endParaRPr/>
          </a:p>
        </p:txBody>
      </p:sp>
      <p:pic>
        <p:nvPicPr>
          <p:cNvPr id="228" name="Google Shape;228;p34" title="addproducts.png"/>
          <p:cNvPicPr preferRelativeResize="0"/>
          <p:nvPr/>
        </p:nvPicPr>
        <p:blipFill>
          <a:blip r:embed="rId3">
            <a:alphaModFix/>
          </a:blip>
          <a:stretch>
            <a:fillRect/>
          </a:stretch>
        </p:blipFill>
        <p:spPr>
          <a:xfrm>
            <a:off x="4663950" y="1218175"/>
            <a:ext cx="4267351" cy="27071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Not Implemented / Future improvements </a:t>
            </a:r>
            <a:endParaRPr/>
          </a:p>
        </p:txBody>
      </p:sp>
      <p:sp>
        <p:nvSpPr>
          <p:cNvPr id="234" name="Google Shape;234;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only feature our group wanted to </a:t>
            </a:r>
            <a:r>
              <a:rPr lang="en"/>
              <a:t>implement</a:t>
            </a:r>
            <a:r>
              <a:rPr lang="en"/>
              <a:t> and were unable to was the ability for users to upload images for the </a:t>
            </a:r>
            <a:r>
              <a:rPr lang="en"/>
              <a:t>products they post.</a:t>
            </a:r>
            <a:endParaRPr/>
          </a:p>
          <a:p>
            <a:pPr indent="0" lvl="0" marL="0" rtl="0" algn="l">
              <a:spcBef>
                <a:spcPts val="1200"/>
              </a:spcBef>
              <a:spcAft>
                <a:spcPts val="1200"/>
              </a:spcAft>
              <a:buNone/>
            </a:pPr>
            <a:r>
              <a:rPr lang="en"/>
              <a:t>If given more time, we would like to make the website design and layout more clean and neat. We are happy with the outcome of every other feature we have implemented so far.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To create our website we used</a:t>
            </a:r>
            <a:endParaRPr>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Char char="●"/>
            </a:pPr>
            <a:r>
              <a:rPr lang="en">
                <a:latin typeface="Times New Roman"/>
                <a:ea typeface="Times New Roman"/>
                <a:cs typeface="Times New Roman"/>
                <a:sym typeface="Times New Roman"/>
              </a:rPr>
              <a:t>Html</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PHP</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CSS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JavaScript</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MySql Database.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Architecture ~ 1</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page is linked to one another through </a:t>
            </a:r>
            <a:r>
              <a:rPr lang="en"/>
              <a:t>the</a:t>
            </a:r>
            <a:r>
              <a:rPr lang="en"/>
              <a:t> navbars that is present in all major pages. </a:t>
            </a:r>
            <a:endParaRPr/>
          </a:p>
        </p:txBody>
      </p:sp>
      <p:pic>
        <p:nvPicPr>
          <p:cNvPr id="106" name="Google Shape;106;p16"/>
          <p:cNvPicPr preferRelativeResize="0"/>
          <p:nvPr/>
        </p:nvPicPr>
        <p:blipFill>
          <a:blip r:embed="rId3">
            <a:alphaModFix/>
          </a:blip>
          <a:stretch>
            <a:fillRect/>
          </a:stretch>
        </p:blipFill>
        <p:spPr>
          <a:xfrm>
            <a:off x="807300" y="2524800"/>
            <a:ext cx="5409343" cy="5352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Architecture ~ 2</a:t>
            </a:r>
            <a:endParaRPr/>
          </a:p>
          <a:p>
            <a:pPr indent="0" lvl="0" marL="0" rtl="0" algn="l">
              <a:spcBef>
                <a:spcPts val="0"/>
              </a:spcBef>
              <a:spcAft>
                <a:spcPts val="0"/>
              </a:spcAft>
              <a:buNone/>
            </a:pPr>
            <a:r>
              <a:t/>
            </a:r>
            <a:endParaRPr/>
          </a:p>
        </p:txBody>
      </p:sp>
      <p:graphicFrame>
        <p:nvGraphicFramePr>
          <p:cNvPr id="112" name="Google Shape;112;p17"/>
          <p:cNvGraphicFramePr/>
          <p:nvPr/>
        </p:nvGraphicFramePr>
        <p:xfrm>
          <a:off x="252925" y="535200"/>
          <a:ext cx="3000000" cy="3000000"/>
        </p:xfrm>
        <a:graphic>
          <a:graphicData uri="http://schemas.openxmlformats.org/drawingml/2006/table">
            <a:tbl>
              <a:tblPr>
                <a:noFill/>
                <a:tableStyleId>{C219AB3D-B657-43CA-AB30-C7F67E44ACB5}</a:tableStyleId>
              </a:tblPr>
              <a:tblGrid>
                <a:gridCol w="2873900"/>
                <a:gridCol w="2873900"/>
                <a:gridCol w="2873900"/>
              </a:tblGrid>
              <a:tr h="4993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File Name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Function/Purpose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Related Page(s)/Components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5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a:t>
                      </a:r>
                      <a:r>
                        <a:rPr lang="en" sz="1200">
                          <a:latin typeface="Times New Roman"/>
                          <a:ea typeface="Times New Roman"/>
                          <a:cs typeface="Times New Roman"/>
                          <a:sym typeface="Times New Roman"/>
                        </a:rPr>
                        <a:t>ndex.php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allows the user to login to our website with a username and password, giving them access to our website.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to the createaccount.php page as it is linked to it, and the user needs a account to login. This page is also related to home.php, and admin_home since when the user logs in they will be directed to the home.php or if they are an admin, to admin_home.php.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5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signout.php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for </a:t>
                      </a:r>
                      <a:r>
                        <a:rPr lang="en" sz="1200">
                          <a:latin typeface="Times New Roman"/>
                          <a:ea typeface="Times New Roman"/>
                          <a:cs typeface="Times New Roman"/>
                          <a:sym typeface="Times New Roman"/>
                        </a:rPr>
                        <a:t>signing</a:t>
                      </a:r>
                      <a:r>
                        <a:rPr lang="en" sz="1200">
                          <a:latin typeface="Times New Roman"/>
                          <a:ea typeface="Times New Roman"/>
                          <a:cs typeface="Times New Roman"/>
                          <a:sym typeface="Times New Roman"/>
                        </a:rPr>
                        <a:t> out the user when the signout button is pressed.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to home.php, cart.php, profile.php, addproducts.php, checkout.php, thankyou.php, navbar.php., admin_navbar.php, checkout_cart_clear_navbar.php, admin_home.php, and delete_users.php.</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122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addproducts</a:t>
                      </a:r>
                      <a:r>
                        <a:rPr lang="en" sz="1200">
                          <a:latin typeface="Times New Roman"/>
                          <a:ea typeface="Times New Roman"/>
                          <a:cs typeface="Times New Roman"/>
                          <a:sym typeface="Times New Roman"/>
                        </a:rPr>
                        <a:t>.php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page is a form where the user can add an item to the website’s database. The user will input information such as an item image, name, description, features, and price. Submitting the form will add the item to the home page.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to the home.php and admin_home.php so that the items can be shown on the homepage. It is also related to profile.php, as the item added by the user will be seen in their profile.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Architecture ~ 3</a:t>
            </a:r>
            <a:endParaRPr/>
          </a:p>
          <a:p>
            <a:pPr indent="0" lvl="0" marL="0" rtl="0" algn="l">
              <a:spcBef>
                <a:spcPts val="0"/>
              </a:spcBef>
              <a:spcAft>
                <a:spcPts val="0"/>
              </a:spcAft>
              <a:buNone/>
            </a:pPr>
            <a:r>
              <a:t/>
            </a:r>
            <a:endParaRPr/>
          </a:p>
        </p:txBody>
      </p:sp>
      <p:graphicFrame>
        <p:nvGraphicFramePr>
          <p:cNvPr id="118" name="Google Shape;118;p18"/>
          <p:cNvGraphicFramePr/>
          <p:nvPr/>
        </p:nvGraphicFramePr>
        <p:xfrm>
          <a:off x="252925" y="535200"/>
          <a:ext cx="3000000" cy="3000000"/>
        </p:xfrm>
        <a:graphic>
          <a:graphicData uri="http://schemas.openxmlformats.org/drawingml/2006/table">
            <a:tbl>
              <a:tblPr>
                <a:noFill/>
                <a:tableStyleId>{C219AB3D-B657-43CA-AB30-C7F67E44ACB5}</a:tableStyleId>
              </a:tblPr>
              <a:tblGrid>
                <a:gridCol w="2873900"/>
                <a:gridCol w="2873900"/>
                <a:gridCol w="2873900"/>
              </a:tblGrid>
              <a:tr h="4993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File Name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Function/Purpose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Related Page(s)/Components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5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profilepage.php</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00FF00"/>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allows the user to see their username, userID, and other details. Also, this page allows the user to see the items that they have put up on the website.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to index.php to select the profile option from the navigation bar.</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122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cart.php</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00FF00"/>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shows the user which items they want to buy allowing them to remove items if necessary and also check out items as well.</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to checkout.php so that once the user has added items to the cart, they can proceed to buy the items by entering their payment details. add_to_cart.php connects a button in home.php that adds the product to the cart. remove_from_cart.php connects a button that removes a item from cart. update_cart_quantity.php updates the quantity of a product in cart. clear_cart.php connects a button in the cart that clears the cart. process_totalcost.php, which calculates the total in the cart and connects it to the thankyou.php.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Architecture ~ 4</a:t>
            </a:r>
            <a:endParaRPr/>
          </a:p>
          <a:p>
            <a:pPr indent="0" lvl="0" marL="0" rtl="0" algn="l">
              <a:spcBef>
                <a:spcPts val="0"/>
              </a:spcBef>
              <a:spcAft>
                <a:spcPts val="0"/>
              </a:spcAft>
              <a:buNone/>
            </a:pPr>
            <a:r>
              <a:t/>
            </a:r>
            <a:endParaRPr/>
          </a:p>
        </p:txBody>
      </p:sp>
      <p:graphicFrame>
        <p:nvGraphicFramePr>
          <p:cNvPr id="124" name="Google Shape;124;p19"/>
          <p:cNvGraphicFramePr/>
          <p:nvPr/>
        </p:nvGraphicFramePr>
        <p:xfrm>
          <a:off x="252925" y="535200"/>
          <a:ext cx="3000000" cy="3000000"/>
        </p:xfrm>
        <a:graphic>
          <a:graphicData uri="http://schemas.openxmlformats.org/drawingml/2006/table">
            <a:tbl>
              <a:tblPr>
                <a:noFill/>
                <a:tableStyleId>{C219AB3D-B657-43CA-AB30-C7F67E44ACB5}</a:tableStyleId>
              </a:tblPr>
              <a:tblGrid>
                <a:gridCol w="2873900"/>
                <a:gridCol w="2873900"/>
                <a:gridCol w="2873900"/>
              </a:tblGrid>
              <a:tr h="4993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File Name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Function/Purpose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Related Page(s)/Components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122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a:t>
                      </a:r>
                      <a:r>
                        <a:rPr lang="en" sz="1200">
                          <a:latin typeface="Times New Roman"/>
                          <a:ea typeface="Times New Roman"/>
                          <a:cs typeface="Times New Roman"/>
                          <a:sym typeface="Times New Roman"/>
                        </a:rPr>
                        <a:t>dd_to_cart.php</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Remove_from_cart.php</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Update_cart_quantity.php</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Clear_cart.php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process_totalcost.php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Add a item to cart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Remove a item from cart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Update item quantity in the cart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Remove all items in the cart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Calculate the total cost of cart for thankyou.php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All these pages are related to the cart.php, checkout.php and thankyou.php.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Architecture ~ 5</a:t>
            </a:r>
            <a:endParaRPr/>
          </a:p>
          <a:p>
            <a:pPr indent="0" lvl="0" marL="0" rtl="0" algn="l">
              <a:spcBef>
                <a:spcPts val="0"/>
              </a:spcBef>
              <a:spcAft>
                <a:spcPts val="0"/>
              </a:spcAft>
              <a:buNone/>
            </a:pPr>
            <a:r>
              <a:t/>
            </a:r>
            <a:endParaRPr/>
          </a:p>
        </p:txBody>
      </p:sp>
      <p:graphicFrame>
        <p:nvGraphicFramePr>
          <p:cNvPr id="130" name="Google Shape;130;p20"/>
          <p:cNvGraphicFramePr/>
          <p:nvPr/>
        </p:nvGraphicFramePr>
        <p:xfrm>
          <a:off x="252925" y="535200"/>
          <a:ext cx="3000000" cy="3000000"/>
        </p:xfrm>
        <a:graphic>
          <a:graphicData uri="http://schemas.openxmlformats.org/drawingml/2006/table">
            <a:tbl>
              <a:tblPr>
                <a:noFill/>
                <a:tableStyleId>{C219AB3D-B657-43CA-AB30-C7F67E44ACB5}</a:tableStyleId>
              </a:tblPr>
              <a:tblGrid>
                <a:gridCol w="2873900"/>
                <a:gridCol w="2873900"/>
                <a:gridCol w="2873900"/>
              </a:tblGrid>
              <a:tr h="4357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File Name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Function/Purpose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Related Page(s)/Components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902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checkout.php</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00FF00"/>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is where the user inputs their payment and credit card information, and then by clicking check out, they purchase the items in their cart.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related to thankyou.php after filling out all required information, it is also related to cart.php so it displays the accurate totals of items and the final cost.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236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thankyou.php</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00FF00"/>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00FF00"/>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thanks the user for the purchase, shows the purchased items, and displays their payment details.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is related to the checkout.php page as it requires the data from the checkout.php page to work properly, and display the payment details. process_totalcost.php, which calculates the total in the cart and connects it to the thankyou.php to display the total cost. It is also connected to cart.php which retrieves the cart items purchased.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453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editproducts.php</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allows the user to edit the product details for the products they have added to the website.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is </a:t>
                      </a:r>
                      <a:r>
                        <a:rPr lang="en" sz="1200">
                          <a:latin typeface="Times New Roman"/>
                          <a:ea typeface="Times New Roman"/>
                          <a:cs typeface="Times New Roman"/>
                          <a:sym typeface="Times New Roman"/>
                        </a:rPr>
                        <a:t>related</a:t>
                      </a:r>
                      <a:r>
                        <a:rPr lang="en" sz="1200">
                          <a:latin typeface="Times New Roman"/>
                          <a:ea typeface="Times New Roman"/>
                          <a:cs typeface="Times New Roman"/>
                          <a:sym typeface="Times New Roman"/>
                        </a:rPr>
                        <a:t> to the profile.php page as the user must </a:t>
                      </a:r>
                      <a:r>
                        <a:rPr lang="en" sz="1200">
                          <a:latin typeface="Times New Roman"/>
                          <a:ea typeface="Times New Roman"/>
                          <a:cs typeface="Times New Roman"/>
                          <a:sym typeface="Times New Roman"/>
                        </a:rPr>
                        <a:t>navigate</a:t>
                      </a:r>
                      <a:r>
                        <a:rPr lang="en" sz="1200">
                          <a:latin typeface="Times New Roman"/>
                          <a:ea typeface="Times New Roman"/>
                          <a:cs typeface="Times New Roman"/>
                          <a:sym typeface="Times New Roman"/>
                        </a:rPr>
                        <a:t> to this page to edit products. This page is also related to the addproducts.php as only the products added by the user can be edited.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Architecture ~ 6</a:t>
            </a:r>
            <a:endParaRPr/>
          </a:p>
          <a:p>
            <a:pPr indent="0" lvl="0" marL="0" rtl="0" algn="l">
              <a:spcBef>
                <a:spcPts val="0"/>
              </a:spcBef>
              <a:spcAft>
                <a:spcPts val="0"/>
              </a:spcAft>
              <a:buNone/>
            </a:pPr>
            <a:r>
              <a:t/>
            </a:r>
            <a:endParaRPr/>
          </a:p>
        </p:txBody>
      </p:sp>
      <p:graphicFrame>
        <p:nvGraphicFramePr>
          <p:cNvPr id="136" name="Google Shape;136;p21"/>
          <p:cNvGraphicFramePr/>
          <p:nvPr/>
        </p:nvGraphicFramePr>
        <p:xfrm>
          <a:off x="252925" y="535200"/>
          <a:ext cx="3000000" cy="3000000"/>
        </p:xfrm>
        <a:graphic>
          <a:graphicData uri="http://schemas.openxmlformats.org/drawingml/2006/table">
            <a:tbl>
              <a:tblPr>
                <a:noFill/>
                <a:tableStyleId>{C219AB3D-B657-43CA-AB30-C7F67E44ACB5}</a:tableStyleId>
              </a:tblPr>
              <a:tblGrid>
                <a:gridCol w="2873900"/>
                <a:gridCol w="2873900"/>
                <a:gridCol w="2873900"/>
              </a:tblGrid>
              <a:tr h="4993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File Name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Function/Purpose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Related Page(s)/Components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75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home</a:t>
                      </a:r>
                      <a:r>
                        <a:rPr lang="en" sz="1200">
                          <a:latin typeface="Times New Roman"/>
                          <a:ea typeface="Times New Roman"/>
                          <a:cs typeface="Times New Roman"/>
                          <a:sym typeface="Times New Roman"/>
                        </a:rPr>
                        <a:t>.php</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highlight>
                          <a:srgbClr val="00FF00"/>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is the main hub for the website with a search function and an item function.</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Search Function:</a:t>
                      </a:r>
                      <a:r>
                        <a:rPr lang="en" sz="1200">
                          <a:latin typeface="Times New Roman"/>
                          <a:ea typeface="Times New Roman"/>
                          <a:cs typeface="Times New Roman"/>
                          <a:sym typeface="Times New Roman"/>
                        </a:rPr>
                        <a:t> This function allows the user to search for specific items on the homepage that match the words that they inputted. For example, if the user inputs “ball” then only related items to the word ball will show up</a:t>
                      </a:r>
                      <a:endParaRPr sz="1200">
                        <a:latin typeface="Times New Roman"/>
                        <a:ea typeface="Times New Roman"/>
                        <a:cs typeface="Times New Roman"/>
                        <a:sym typeface="Times New Roman"/>
                      </a:endParaRPr>
                    </a:p>
                    <a:p>
                      <a:pPr indent="0" lvl="0" marL="0" rtl="0" algn="l">
                        <a:spcBef>
                          <a:spcPts val="0"/>
                        </a:spcBef>
                        <a:spcAft>
                          <a:spcPts val="0"/>
                        </a:spcAft>
                        <a:buNone/>
                      </a:pPr>
                      <a:br>
                        <a:rPr lang="en" sz="1200">
                          <a:latin typeface="Times New Roman"/>
                          <a:ea typeface="Times New Roman"/>
                          <a:cs typeface="Times New Roman"/>
                          <a:sym typeface="Times New Roman"/>
                        </a:rPr>
                      </a:br>
                      <a:br>
                        <a:rPr lang="en" sz="1200">
                          <a:latin typeface="Times New Roman"/>
                          <a:ea typeface="Times New Roman"/>
                          <a:cs typeface="Times New Roman"/>
                          <a:sym typeface="Times New Roman"/>
                        </a:rPr>
                      </a:br>
                      <a:r>
                        <a:rPr b="1" lang="en" sz="1200">
                          <a:latin typeface="Times New Roman"/>
                          <a:ea typeface="Times New Roman"/>
                          <a:cs typeface="Times New Roman"/>
                          <a:sym typeface="Times New Roman"/>
                        </a:rPr>
                        <a:t>Item function:</a:t>
                      </a:r>
                      <a:r>
                        <a:rPr lang="en" sz="1200">
                          <a:latin typeface="Times New Roman"/>
                          <a:ea typeface="Times New Roman"/>
                          <a:cs typeface="Times New Roman"/>
                          <a:sym typeface="Times New Roman"/>
                        </a:rPr>
                        <a:t> This function shows all the items to the users, and the ability to add the products to the cart.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This page relates to most other pages as it is the directory for every page.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