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5" r:id="rId5"/>
    <p:sldId id="263" r:id="rId6"/>
    <p:sldId id="258" r:id="rId7"/>
    <p:sldId id="278" r:id="rId8"/>
    <p:sldId id="260" r:id="rId9"/>
    <p:sldId id="261" r:id="rId10"/>
    <p:sldId id="262" r:id="rId11"/>
    <p:sldId id="279" r:id="rId12"/>
    <p:sldId id="280" r:id="rId13"/>
    <p:sldId id="281" r:id="rId14"/>
    <p:sldId id="285" r:id="rId15"/>
    <p:sldId id="284" r:id="rId16"/>
    <p:sldId id="288" r:id="rId17"/>
    <p:sldId id="282" r:id="rId18"/>
    <p:sldId id="283" r:id="rId19"/>
    <p:sldId id="287" r:id="rId20"/>
    <p:sldId id="286" r:id="rId21"/>
    <p:sldId id="264" r:id="rId22"/>
    <p:sldId id="277" r:id="rId23"/>
    <p:sldId id="276"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115" d="100"/>
          <a:sy n="115" d="100"/>
        </p:scale>
        <p:origin x="47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45349" y="1879854"/>
            <a:ext cx="6853301" cy="817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12121"/>
          </a:solidFill>
        </p:spPr>
        <p:txBody>
          <a:bodyPr wrap="square" lIns="0" tIns="0" rIns="0" bIns="0" rtlCol="0"/>
          <a:lstStyle/>
          <a:p>
            <a:endParaRPr/>
          </a:p>
        </p:txBody>
      </p:sp>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bg1"/>
                </a:solidFill>
                <a:latin typeface="Arial MT"/>
                <a:cs typeface="Arial MT"/>
              </a:defRPr>
            </a:lvl1pPr>
          </a:lstStyle>
          <a:p>
            <a:endParaRPr/>
          </a:p>
        </p:txBody>
      </p:sp>
      <p:sp>
        <p:nvSpPr>
          <p:cNvPr id="3" name="Holder 3"/>
          <p:cNvSpPr>
            <a:spLocks noGrp="1"/>
          </p:cNvSpPr>
          <p:nvPr>
            <p:ph type="body" idx="1"/>
          </p:nvPr>
        </p:nvSpPr>
        <p:spPr>
          <a:xfrm>
            <a:off x="449499" y="1243833"/>
            <a:ext cx="8245000" cy="1342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iencedirect.com/topics/computer-science/classification" TargetMode="External"/><Relationship Id="rId2" Type="http://schemas.openxmlformats.org/officeDocument/2006/relationships/hyperlink" Target="https://www.sciencedirect.com/topics/social-sciences/remote-sens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5349" y="1879854"/>
            <a:ext cx="6837045" cy="817880"/>
          </a:xfrm>
          <a:prstGeom prst="rect">
            <a:avLst/>
          </a:prstGeom>
        </p:spPr>
        <p:txBody>
          <a:bodyPr vert="horz" wrap="square" lIns="0" tIns="12700" rIns="0" bIns="0" rtlCol="0">
            <a:spAutoFit/>
          </a:bodyPr>
          <a:lstStyle/>
          <a:p>
            <a:pPr marL="12700">
              <a:lnSpc>
                <a:spcPct val="100000"/>
              </a:lnSpc>
              <a:spcBef>
                <a:spcPts val="100"/>
              </a:spcBef>
            </a:pPr>
            <a:r>
              <a:rPr sz="5200" spc="-15" dirty="0">
                <a:solidFill>
                  <a:srgbClr val="FFFFFF"/>
                </a:solidFill>
                <a:latin typeface="Arial MT"/>
                <a:cs typeface="Arial MT"/>
              </a:rPr>
              <a:t>Parking</a:t>
            </a:r>
            <a:r>
              <a:rPr sz="5200" spc="-60" dirty="0">
                <a:solidFill>
                  <a:srgbClr val="FFFFFF"/>
                </a:solidFill>
                <a:latin typeface="Arial MT"/>
                <a:cs typeface="Arial MT"/>
              </a:rPr>
              <a:t> </a:t>
            </a:r>
            <a:r>
              <a:rPr sz="5200" spc="-5" dirty="0">
                <a:solidFill>
                  <a:srgbClr val="FFFFFF"/>
                </a:solidFill>
                <a:latin typeface="Arial MT"/>
                <a:cs typeface="Arial MT"/>
              </a:rPr>
              <a:t>Lot</a:t>
            </a:r>
            <a:r>
              <a:rPr sz="5200" spc="-325" dirty="0">
                <a:solidFill>
                  <a:srgbClr val="FFFFFF"/>
                </a:solidFill>
                <a:latin typeface="Arial MT"/>
                <a:cs typeface="Arial MT"/>
              </a:rPr>
              <a:t> </a:t>
            </a:r>
            <a:r>
              <a:rPr sz="5200" spc="-10" dirty="0">
                <a:solidFill>
                  <a:srgbClr val="FFFFFF"/>
                </a:solidFill>
                <a:latin typeface="Arial MT"/>
                <a:cs typeface="Arial MT"/>
              </a:rPr>
              <a:t>Automation</a:t>
            </a:r>
            <a:endParaRPr sz="5200" dirty="0">
              <a:latin typeface="Arial MT"/>
              <a:cs typeface="Arial MT"/>
            </a:endParaRPr>
          </a:p>
        </p:txBody>
      </p:sp>
      <p:sp>
        <p:nvSpPr>
          <p:cNvPr id="3" name="object 3"/>
          <p:cNvSpPr txBox="1"/>
          <p:nvPr/>
        </p:nvSpPr>
        <p:spPr>
          <a:xfrm>
            <a:off x="3815632" y="2880337"/>
            <a:ext cx="1510665" cy="497205"/>
          </a:xfrm>
          <a:prstGeom prst="rect">
            <a:avLst/>
          </a:prstGeom>
        </p:spPr>
        <p:txBody>
          <a:bodyPr vert="horz" wrap="square" lIns="0" tIns="13970" rIns="0" bIns="0" rtlCol="0">
            <a:spAutoFit/>
          </a:bodyPr>
          <a:lstStyle/>
          <a:p>
            <a:pPr marL="499109">
              <a:lnSpc>
                <a:spcPts val="975"/>
              </a:lnSpc>
              <a:spcBef>
                <a:spcPts val="110"/>
              </a:spcBef>
            </a:pPr>
            <a:r>
              <a:rPr sz="900" spc="5" dirty="0">
                <a:solidFill>
                  <a:srgbClr val="ADADAD"/>
                </a:solidFill>
                <a:latin typeface="Arial MT"/>
                <a:cs typeface="Arial MT"/>
              </a:rPr>
              <a:t>Members:</a:t>
            </a:r>
            <a:endParaRPr sz="900">
              <a:latin typeface="Arial MT"/>
              <a:cs typeface="Arial MT"/>
            </a:endParaRPr>
          </a:p>
          <a:p>
            <a:pPr marL="12700" marR="5080" indent="24130" algn="just">
              <a:lnSpc>
                <a:spcPts val="869"/>
              </a:lnSpc>
              <a:spcBef>
                <a:spcPts val="100"/>
              </a:spcBef>
            </a:pPr>
            <a:r>
              <a:rPr sz="900" spc="5" dirty="0">
                <a:solidFill>
                  <a:srgbClr val="ADADAD"/>
                </a:solidFill>
                <a:latin typeface="Arial MT"/>
                <a:cs typeface="Arial MT"/>
              </a:rPr>
              <a:t>Mahavir </a:t>
            </a:r>
            <a:r>
              <a:rPr sz="900" dirty="0">
                <a:solidFill>
                  <a:srgbClr val="ADADAD"/>
                </a:solidFill>
                <a:latin typeface="Arial MT"/>
                <a:cs typeface="Arial MT"/>
              </a:rPr>
              <a:t>lunkad 19BCE1774 </a:t>
            </a:r>
            <a:r>
              <a:rPr sz="900" spc="-235" dirty="0">
                <a:solidFill>
                  <a:srgbClr val="ADADAD"/>
                </a:solidFill>
                <a:latin typeface="Arial MT"/>
                <a:cs typeface="Arial MT"/>
              </a:rPr>
              <a:t> </a:t>
            </a:r>
            <a:r>
              <a:rPr sz="900" dirty="0">
                <a:solidFill>
                  <a:srgbClr val="ADADAD"/>
                </a:solidFill>
                <a:latin typeface="Arial MT"/>
                <a:cs typeface="Arial MT"/>
              </a:rPr>
              <a:t>Arnab Karmakar 19BAI1090 </a:t>
            </a:r>
            <a:r>
              <a:rPr sz="900" spc="5" dirty="0">
                <a:solidFill>
                  <a:srgbClr val="ADADAD"/>
                </a:solidFill>
                <a:latin typeface="Arial MT"/>
                <a:cs typeface="Arial MT"/>
              </a:rPr>
              <a:t> T</a:t>
            </a:r>
            <a:r>
              <a:rPr sz="900" spc="-45" dirty="0">
                <a:solidFill>
                  <a:srgbClr val="ADADAD"/>
                </a:solidFill>
                <a:latin typeface="Arial MT"/>
                <a:cs typeface="Arial MT"/>
              </a:rPr>
              <a:t> </a:t>
            </a:r>
            <a:r>
              <a:rPr sz="900" dirty="0">
                <a:solidFill>
                  <a:srgbClr val="ADADAD"/>
                </a:solidFill>
                <a:latin typeface="Arial MT"/>
                <a:cs typeface="Arial MT"/>
              </a:rPr>
              <a:t>Sri</a:t>
            </a:r>
            <a:r>
              <a:rPr sz="900" spc="-25" dirty="0">
                <a:solidFill>
                  <a:srgbClr val="ADADAD"/>
                </a:solidFill>
                <a:latin typeface="Arial MT"/>
                <a:cs typeface="Arial MT"/>
              </a:rPr>
              <a:t> </a:t>
            </a:r>
            <a:r>
              <a:rPr sz="900" dirty="0">
                <a:solidFill>
                  <a:srgbClr val="ADADAD"/>
                </a:solidFill>
                <a:latin typeface="Arial MT"/>
                <a:cs typeface="Arial MT"/>
              </a:rPr>
              <a:t>Siddhartha</a:t>
            </a:r>
            <a:r>
              <a:rPr sz="900" spc="-25" dirty="0">
                <a:solidFill>
                  <a:srgbClr val="ADADAD"/>
                </a:solidFill>
                <a:latin typeface="Arial MT"/>
                <a:cs typeface="Arial MT"/>
              </a:rPr>
              <a:t> </a:t>
            </a:r>
            <a:r>
              <a:rPr sz="900" dirty="0">
                <a:solidFill>
                  <a:srgbClr val="ADADAD"/>
                </a:solidFill>
                <a:latin typeface="Arial MT"/>
                <a:cs typeface="Arial MT"/>
              </a:rPr>
              <a:t>19BCE1351</a:t>
            </a:r>
            <a:endParaRPr sz="9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3350"/>
            <a:ext cx="2546985" cy="400110"/>
          </a:xfrm>
          <a:prstGeom prst="rect">
            <a:avLst/>
          </a:prstGeom>
        </p:spPr>
        <p:txBody>
          <a:bodyPr vert="horz" wrap="square" lIns="0" tIns="15240" rIns="0" bIns="0" rtlCol="0">
            <a:spAutoFit/>
          </a:bodyPr>
          <a:lstStyle/>
          <a:p>
            <a:pPr marL="12700">
              <a:lnSpc>
                <a:spcPct val="100000"/>
              </a:lnSpc>
              <a:spcBef>
                <a:spcPts val="120"/>
              </a:spcBef>
            </a:pPr>
            <a:r>
              <a:rPr b="1" u="sng" spc="5" dirty="0">
                <a:latin typeface="+mn-lt"/>
              </a:rPr>
              <a:t>Proposed</a:t>
            </a:r>
            <a:r>
              <a:rPr b="1" u="sng" spc="-80" dirty="0">
                <a:latin typeface="+mn-lt"/>
              </a:rPr>
              <a:t> </a:t>
            </a:r>
            <a:r>
              <a:rPr b="1" u="sng" spc="10" dirty="0">
                <a:latin typeface="+mn-lt"/>
              </a:rPr>
              <a:t>Method</a:t>
            </a:r>
          </a:p>
        </p:txBody>
      </p:sp>
      <p:sp>
        <p:nvSpPr>
          <p:cNvPr id="5" name="TextBox 4">
            <a:extLst>
              <a:ext uri="{FF2B5EF4-FFF2-40B4-BE49-F238E27FC236}">
                <a16:creationId xmlns:a16="http://schemas.microsoft.com/office/drawing/2014/main" id="{9215DFEE-0DF1-4341-835D-9AA2A1B4308F}"/>
              </a:ext>
            </a:extLst>
          </p:cNvPr>
          <p:cNvSpPr txBox="1"/>
          <p:nvPr/>
        </p:nvSpPr>
        <p:spPr>
          <a:xfrm>
            <a:off x="457200" y="542925"/>
            <a:ext cx="8001000" cy="4262705"/>
          </a:xfrm>
          <a:prstGeom prst="rect">
            <a:avLst/>
          </a:prstGeom>
          <a:noFill/>
        </p:spPr>
        <p:txBody>
          <a:bodyPr wrap="square">
            <a:spAutoFit/>
          </a:bodyPr>
          <a:lstStyle/>
          <a:p>
            <a:r>
              <a:rPr lang="en-US" sz="1600" dirty="0">
                <a:solidFill>
                  <a:schemeClr val="bg1"/>
                </a:solidFill>
                <a:effectLst/>
                <a:ea typeface="SimSun" panose="02010600030101010101" pitchFamily="2" charset="-122"/>
                <a:cs typeface="Times New Roman" panose="02020603050405020304" pitchFamily="18" charset="0"/>
              </a:rPr>
              <a:t>User Side</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A mobile application where the user can login/register.</a:t>
            </a:r>
            <a:endParaRPr lang="en-IN" sz="1000" dirty="0">
              <a:solidFill>
                <a:schemeClr val="bg1"/>
              </a:solidFill>
              <a:effectLst/>
              <a:ea typeface="SimSun" panose="02010600030101010101" pitchFamily="2" charset="-122"/>
              <a:cs typeface="Times New Roman" panose="02020603050405020304" pitchFamily="18" charset="0"/>
            </a:endParaRPr>
          </a:p>
          <a:p>
            <a:pPr marL="742950" lvl="1" indent="-285750">
              <a:buFont typeface="Wingdings" panose="05000000000000000000" pitchFamily="2" charset="2"/>
              <a:buChar char=""/>
              <a:tabLst>
                <a:tab pos="533400" algn="l"/>
              </a:tabLst>
            </a:pPr>
            <a:r>
              <a:rPr lang="en-IN" sz="1200" dirty="0">
                <a:solidFill>
                  <a:schemeClr val="bg1"/>
                </a:solidFill>
                <a:effectLst/>
                <a:ea typeface="SimSun" panose="02010600030101010101" pitchFamily="2" charset="-122"/>
                <a:cs typeface="Times New Roman" panose="02020603050405020304" pitchFamily="18" charset="0"/>
              </a:rPr>
              <a:t>The user side application that stores the user info</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A payment gateway in the app to enable online transactions</a:t>
            </a:r>
            <a:endParaRPr lang="en-IN" sz="1000" dirty="0">
              <a:solidFill>
                <a:schemeClr val="bg1"/>
              </a:solidFill>
              <a:effectLst/>
              <a:ea typeface="SimSun" panose="02010600030101010101" pitchFamily="2" charset="-122"/>
              <a:cs typeface="Times New Roman" panose="02020603050405020304" pitchFamily="18" charset="0"/>
            </a:endParaRPr>
          </a:p>
          <a:p>
            <a:pPr marL="742950" lvl="1" indent="-285750">
              <a:buFont typeface="Wingdings" panose="05000000000000000000" pitchFamily="2" charset="2"/>
              <a:buChar char=""/>
              <a:tabLst>
                <a:tab pos="533400" algn="l"/>
              </a:tabLst>
            </a:pPr>
            <a:r>
              <a:rPr lang="en-IN" sz="1200" dirty="0">
                <a:solidFill>
                  <a:schemeClr val="bg1"/>
                </a:solidFill>
                <a:effectLst/>
                <a:ea typeface="SimSun" panose="02010600030101010101" pitchFamily="2" charset="-122"/>
                <a:cs typeface="Times New Roman" panose="02020603050405020304" pitchFamily="18" charset="0"/>
              </a:rPr>
              <a:t>UPI based transactions GPAY </a:t>
            </a:r>
            <a:r>
              <a:rPr lang="en-IN" sz="1200" dirty="0" err="1">
                <a:solidFill>
                  <a:schemeClr val="bg1"/>
                </a:solidFill>
                <a:effectLst/>
                <a:ea typeface="SimSun" panose="02010600030101010101" pitchFamily="2" charset="-122"/>
                <a:cs typeface="Times New Roman" panose="02020603050405020304" pitchFamily="18" charset="0"/>
              </a:rPr>
              <a:t>PhonePay</a:t>
            </a:r>
            <a:r>
              <a:rPr lang="en-IN" sz="1200" dirty="0">
                <a:solidFill>
                  <a:schemeClr val="bg1"/>
                </a:solidFill>
                <a:effectLst/>
                <a:ea typeface="SimSun" panose="02010600030101010101" pitchFamily="2" charset="-122"/>
                <a:cs typeface="Times New Roman" panose="02020603050405020304" pitchFamily="18" charset="0"/>
              </a:rPr>
              <a:t> Paytm BHIM</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Determine the nearest available parking slot and assign it to the user</a:t>
            </a:r>
            <a:endParaRPr lang="en-IN" sz="1000" dirty="0">
              <a:solidFill>
                <a:schemeClr val="bg1"/>
              </a:solidFill>
              <a:effectLst/>
              <a:ea typeface="SimSun" panose="02010600030101010101" pitchFamily="2" charset="-122"/>
              <a:cs typeface="Times New Roman" panose="02020603050405020304" pitchFamily="18" charset="0"/>
            </a:endParaRPr>
          </a:p>
          <a:p>
            <a:pPr marL="742950" lvl="1" indent="-285750">
              <a:buFont typeface="Wingdings" panose="05000000000000000000" pitchFamily="2" charset="2"/>
              <a:buChar char=""/>
              <a:tabLst>
                <a:tab pos="533400" algn="l"/>
              </a:tabLst>
            </a:pPr>
            <a:r>
              <a:rPr lang="en-IN" sz="1200" dirty="0">
                <a:solidFill>
                  <a:schemeClr val="bg1"/>
                </a:solidFill>
                <a:effectLst/>
                <a:ea typeface="SimSun" panose="02010600030101010101" pitchFamily="2" charset="-122"/>
                <a:cs typeface="Times New Roman" panose="02020603050405020304" pitchFamily="18" charset="0"/>
              </a:rPr>
              <a:t>Constantly checks the live feed for available parking slots</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Visualize the Parking level with slots and its occupancy</a:t>
            </a:r>
            <a:endParaRPr lang="en-IN" sz="1000" dirty="0">
              <a:solidFill>
                <a:schemeClr val="bg1"/>
              </a:solidFill>
              <a:effectLst/>
              <a:ea typeface="SimSun" panose="02010600030101010101" pitchFamily="2" charset="-122"/>
              <a:cs typeface="Times New Roman" panose="02020603050405020304" pitchFamily="18" charset="0"/>
            </a:endParaRPr>
          </a:p>
          <a:p>
            <a:pPr marL="742950" lvl="1" indent="-285750">
              <a:buFont typeface="Wingdings" panose="05000000000000000000" pitchFamily="2" charset="2"/>
              <a:buChar char=""/>
              <a:tabLst>
                <a:tab pos="533400" algn="l"/>
              </a:tabLst>
            </a:pPr>
            <a:r>
              <a:rPr lang="en-IN" sz="1200" dirty="0">
                <a:solidFill>
                  <a:schemeClr val="bg1"/>
                </a:solidFill>
                <a:effectLst/>
                <a:ea typeface="SimSun" panose="02010600030101010101" pitchFamily="2" charset="-122"/>
                <a:cs typeface="Times New Roman" panose="02020603050405020304" pitchFamily="18" charset="0"/>
              </a:rPr>
              <a:t>Live feed that tracks the vacancy of the slots</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Enable cashless transactions</a:t>
            </a:r>
            <a:endParaRPr lang="en-IN" sz="1000" dirty="0">
              <a:solidFill>
                <a:schemeClr val="bg1"/>
              </a:solidFill>
              <a:effectLst/>
              <a:ea typeface="SimSun" panose="02010600030101010101" pitchFamily="2" charset="-122"/>
              <a:cs typeface="Times New Roman" panose="02020603050405020304" pitchFamily="18" charset="0"/>
            </a:endParaRPr>
          </a:p>
          <a:p>
            <a:r>
              <a:rPr lang="en-US" sz="1400" dirty="0">
                <a:solidFill>
                  <a:schemeClr val="bg1"/>
                </a:solidFill>
                <a:effectLst/>
                <a:ea typeface="SimSun" panose="02010600030101010101" pitchFamily="2" charset="-122"/>
                <a:cs typeface="Times New Roman" panose="02020603050405020304" pitchFamily="18" charset="0"/>
              </a:rPr>
              <a:t> </a:t>
            </a:r>
            <a:endParaRPr lang="en-IN" sz="1000" dirty="0">
              <a:solidFill>
                <a:schemeClr val="bg1"/>
              </a:solidFill>
              <a:effectLst/>
              <a:ea typeface="SimSun" panose="02010600030101010101" pitchFamily="2" charset="-122"/>
              <a:cs typeface="Times New Roman" panose="02020603050405020304" pitchFamily="18" charset="0"/>
            </a:endParaRPr>
          </a:p>
          <a:p>
            <a:r>
              <a:rPr lang="en-US" sz="1400" dirty="0">
                <a:solidFill>
                  <a:schemeClr val="bg1"/>
                </a:solidFill>
                <a:effectLst/>
                <a:ea typeface="SimSun" panose="02010600030101010101" pitchFamily="2" charset="-122"/>
                <a:cs typeface="Times New Roman" panose="02020603050405020304" pitchFamily="18" charset="0"/>
              </a:rPr>
              <a:t> </a:t>
            </a:r>
            <a:endParaRPr lang="en-IN" sz="1000" dirty="0">
              <a:solidFill>
                <a:schemeClr val="bg1"/>
              </a:solidFill>
              <a:effectLst/>
              <a:ea typeface="SimSun" panose="02010600030101010101" pitchFamily="2" charset="-122"/>
              <a:cs typeface="Times New Roman" panose="02020603050405020304" pitchFamily="18" charset="0"/>
            </a:endParaRPr>
          </a:p>
          <a:p>
            <a:r>
              <a:rPr lang="en-US" sz="1500" dirty="0">
                <a:solidFill>
                  <a:schemeClr val="bg1"/>
                </a:solidFill>
                <a:effectLst/>
                <a:ea typeface="SimSun" panose="02010600030101010101" pitchFamily="2" charset="-122"/>
                <a:cs typeface="Times New Roman" panose="02020603050405020304" pitchFamily="18" charset="0"/>
              </a:rPr>
              <a:t>Admin Side</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Manage all the slots in the parking lot</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Retrieve data from user QR code and send/get data to and from the database</a:t>
            </a:r>
            <a:endParaRPr lang="en-IN" sz="1000" dirty="0">
              <a:solidFill>
                <a:schemeClr val="bg1"/>
              </a:solidFill>
              <a:effectLst/>
              <a:ea typeface="SimSun" panose="02010600030101010101" pitchFamily="2" charset="-122"/>
              <a:cs typeface="Times New Roman" panose="02020603050405020304" pitchFamily="18" charset="0"/>
            </a:endParaRPr>
          </a:p>
          <a:p>
            <a:pPr marL="742950" lvl="1" indent="-285750">
              <a:buFont typeface="Wingdings" panose="05000000000000000000" pitchFamily="2" charset="2"/>
              <a:buChar char=""/>
              <a:tabLst>
                <a:tab pos="533400" algn="l"/>
              </a:tabLst>
            </a:pPr>
            <a:r>
              <a:rPr lang="en-IN" sz="1200" dirty="0">
                <a:solidFill>
                  <a:schemeClr val="bg1"/>
                </a:solidFill>
                <a:effectLst/>
                <a:ea typeface="SimSun" panose="02010600030101010101" pitchFamily="2" charset="-122"/>
                <a:cs typeface="Times New Roman" panose="02020603050405020304" pitchFamily="18" charset="0"/>
              </a:rPr>
              <a:t>A camera scanner that looks for a </a:t>
            </a:r>
            <a:r>
              <a:rPr lang="en-IN" sz="1200" dirty="0" err="1">
                <a:solidFill>
                  <a:schemeClr val="bg1"/>
                </a:solidFill>
                <a:effectLst/>
                <a:ea typeface="SimSun" panose="02010600030101010101" pitchFamily="2" charset="-122"/>
                <a:cs typeface="Times New Roman" panose="02020603050405020304" pitchFamily="18" charset="0"/>
              </a:rPr>
              <a:t>qr</a:t>
            </a:r>
            <a:r>
              <a:rPr lang="en-IN" sz="1200" dirty="0">
                <a:solidFill>
                  <a:schemeClr val="bg1"/>
                </a:solidFill>
                <a:effectLst/>
                <a:ea typeface="SimSun" panose="02010600030101010101" pitchFamily="2" charset="-122"/>
                <a:cs typeface="Times New Roman" panose="02020603050405020304" pitchFamily="18" charset="0"/>
              </a:rPr>
              <a:t> code and reads the </a:t>
            </a:r>
            <a:r>
              <a:rPr lang="en-IN" sz="1200" dirty="0" err="1">
                <a:solidFill>
                  <a:schemeClr val="bg1"/>
                </a:solidFill>
                <a:effectLst/>
                <a:ea typeface="SimSun" panose="02010600030101010101" pitchFamily="2" charset="-122"/>
                <a:cs typeface="Times New Roman" panose="02020603050405020304" pitchFamily="18" charset="0"/>
              </a:rPr>
              <a:t>userID</a:t>
            </a:r>
            <a:r>
              <a:rPr lang="en-IN" sz="1200" dirty="0">
                <a:solidFill>
                  <a:schemeClr val="bg1"/>
                </a:solidFill>
                <a:effectLst/>
                <a:ea typeface="SimSun" panose="02010600030101010101" pitchFamily="2" charset="-122"/>
                <a:cs typeface="Times New Roman" panose="02020603050405020304" pitchFamily="18" charset="0"/>
              </a:rPr>
              <a:t> from the </a:t>
            </a:r>
            <a:r>
              <a:rPr lang="en-IN" sz="1200" dirty="0" err="1">
                <a:solidFill>
                  <a:schemeClr val="bg1"/>
                </a:solidFill>
                <a:effectLst/>
                <a:ea typeface="SimSun" panose="02010600030101010101" pitchFamily="2" charset="-122"/>
                <a:cs typeface="Times New Roman" panose="02020603050405020304" pitchFamily="18" charset="0"/>
              </a:rPr>
              <a:t>qr</a:t>
            </a:r>
            <a:r>
              <a:rPr lang="en-IN" sz="1200" dirty="0">
                <a:solidFill>
                  <a:schemeClr val="bg1"/>
                </a:solidFill>
                <a:effectLst/>
                <a:ea typeface="SimSun" panose="02010600030101010101" pitchFamily="2" charset="-122"/>
                <a:cs typeface="Times New Roman" panose="02020603050405020304" pitchFamily="18" charset="0"/>
              </a:rPr>
              <a:t> cod</a:t>
            </a:r>
            <a:r>
              <a:rPr lang="en-IN" sz="1400" dirty="0">
                <a:solidFill>
                  <a:schemeClr val="bg1"/>
                </a:solidFill>
                <a:effectLst/>
                <a:ea typeface="SimSun" panose="02010600030101010101" pitchFamily="2" charset="-122"/>
                <a:cs typeface="Times New Roman" panose="02020603050405020304" pitchFamily="18" charset="0"/>
              </a:rPr>
              <a:t>e</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Append the number plate registration data recognized using a camera module</a:t>
            </a:r>
            <a:endParaRPr lang="en-IN" sz="1000" dirty="0">
              <a:solidFill>
                <a:schemeClr val="bg1"/>
              </a:solidFill>
              <a:effectLst/>
              <a:ea typeface="SimSun" panose="02010600030101010101" pitchFamily="2" charset="-122"/>
              <a:cs typeface="Times New Roman" panose="02020603050405020304" pitchFamily="18" charset="0"/>
            </a:endParaRPr>
          </a:p>
          <a:p>
            <a:pPr marL="742950" lvl="1" indent="-285750">
              <a:buFont typeface="Wingdings" panose="05000000000000000000" pitchFamily="2" charset="2"/>
              <a:buChar char=""/>
              <a:tabLst>
                <a:tab pos="533400" algn="l"/>
              </a:tabLst>
            </a:pPr>
            <a:r>
              <a:rPr lang="en-IN" sz="1200" dirty="0">
                <a:solidFill>
                  <a:schemeClr val="bg1"/>
                </a:solidFill>
                <a:effectLst/>
                <a:ea typeface="SimSun" panose="02010600030101010101" pitchFamily="2" charset="-122"/>
                <a:cs typeface="Times New Roman" panose="02020603050405020304" pitchFamily="18" charset="0"/>
              </a:rPr>
              <a:t>Another camera module to scan the number plate for the regno</a:t>
            </a:r>
            <a:endParaRPr lang="en-IN" sz="1000" dirty="0">
              <a:solidFill>
                <a:schemeClr val="bg1"/>
              </a:solidFill>
              <a:effectLst/>
              <a:ea typeface="SimSun" panose="02010600030101010101" pitchFamily="2" charset="-122"/>
              <a:cs typeface="Times New Roman" panose="02020603050405020304" pitchFamily="18" charset="0"/>
            </a:endParaRPr>
          </a:p>
          <a:p>
            <a:pPr marL="342900" lvl="0" indent="-342900">
              <a:buFont typeface="Wingdings" panose="05000000000000000000" pitchFamily="2" charset="2"/>
              <a:buChar char=""/>
              <a:tabLst>
                <a:tab pos="533400" algn="l"/>
              </a:tabLst>
            </a:pPr>
            <a:r>
              <a:rPr lang="en-US" sz="1400" dirty="0">
                <a:solidFill>
                  <a:schemeClr val="bg1"/>
                </a:solidFill>
                <a:effectLst/>
                <a:ea typeface="SimSun" panose="02010600030101010101" pitchFamily="2" charset="-122"/>
                <a:cs typeface="Times New Roman" panose="02020603050405020304" pitchFamily="18" charset="0"/>
              </a:rPr>
              <a:t>Calculate the cost and generate a bill</a:t>
            </a:r>
            <a:endParaRPr lang="en-IN" sz="1000" dirty="0">
              <a:solidFill>
                <a:schemeClr val="bg1"/>
              </a:solidFill>
              <a:effectLst/>
              <a:ea typeface="SimSun" panose="02010600030101010101" pitchFamily="2" charset="-122"/>
              <a:cs typeface="Times New Roman" panose="02020603050405020304" pitchFamily="18" charset="0"/>
            </a:endParaRPr>
          </a:p>
          <a:p>
            <a:pPr marL="742950" lvl="1" indent="-285750">
              <a:buFont typeface="Wingdings" panose="05000000000000000000" pitchFamily="2" charset="2"/>
              <a:buChar char=""/>
              <a:tabLst>
                <a:tab pos="533400" algn="l"/>
              </a:tabLst>
            </a:pPr>
            <a:r>
              <a:rPr lang="en-IN" sz="1200" dirty="0">
                <a:solidFill>
                  <a:schemeClr val="bg1"/>
                </a:solidFill>
                <a:effectLst/>
                <a:ea typeface="SimSun" panose="02010600030101010101" pitchFamily="2" charset="-122"/>
                <a:cs typeface="Times New Roman" panose="02020603050405020304" pitchFamily="18" charset="0"/>
              </a:rPr>
              <a:t>Store the time of entry and exit to calculate the bill</a:t>
            </a:r>
            <a:endParaRPr lang="en-IN" sz="1000" dirty="0">
              <a:solidFill>
                <a:schemeClr val="bg1"/>
              </a:solidFill>
              <a:effectLst/>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F15F-26DF-4BE2-AB9D-2627B2E969C0}"/>
              </a:ext>
            </a:extLst>
          </p:cNvPr>
          <p:cNvSpPr>
            <a:spLocks noGrp="1"/>
          </p:cNvSpPr>
          <p:nvPr>
            <p:ph type="title"/>
          </p:nvPr>
        </p:nvSpPr>
        <p:spPr/>
        <p:txBody>
          <a:bodyPr/>
          <a:lstStyle/>
          <a:p>
            <a:r>
              <a:rPr lang="en-US" sz="2800" b="1" u="sng" dirty="0">
                <a:effectLst/>
                <a:latin typeface="Calibri" panose="020F0502020204030204" pitchFamily="34" charset="0"/>
                <a:ea typeface="Calibri" panose="020F0502020204030204" pitchFamily="34" charset="0"/>
                <a:cs typeface="Times New Roman" panose="02020603050405020304" pitchFamily="18" charset="0"/>
              </a:rPr>
              <a:t>IMPLEMENTATION</a:t>
            </a:r>
            <a:endParaRPr lang="en-IN" sz="2800" b="1" u="sng" dirty="0"/>
          </a:p>
        </p:txBody>
      </p:sp>
      <p:sp>
        <p:nvSpPr>
          <p:cNvPr id="4" name="Text Placeholder 3">
            <a:extLst>
              <a:ext uri="{FF2B5EF4-FFF2-40B4-BE49-F238E27FC236}">
                <a16:creationId xmlns:a16="http://schemas.microsoft.com/office/drawing/2014/main" id="{1CD59CA5-73D6-433A-921E-B5707C357240}"/>
              </a:ext>
            </a:extLst>
          </p:cNvPr>
          <p:cNvSpPr>
            <a:spLocks noGrp="1"/>
          </p:cNvSpPr>
          <p:nvPr>
            <p:ph type="body" idx="1"/>
          </p:nvPr>
        </p:nvSpPr>
        <p:spPr>
          <a:xfrm>
            <a:off x="449499" y="1243833"/>
            <a:ext cx="8245000" cy="553998"/>
          </a:xfrm>
        </p:spPr>
        <p:txBody>
          <a:bodyPr/>
          <a:lstStyle/>
          <a:p>
            <a:r>
              <a:rPr lang="en-US" sz="18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 PLATE RECOGNITION</a:t>
            </a:r>
            <a:endParaRPr lang="en-IN" sz="18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b="1" u="sng" dirty="0">
              <a:solidFill>
                <a:schemeClr val="bg1"/>
              </a:solidFill>
            </a:endParaRPr>
          </a:p>
        </p:txBody>
      </p:sp>
      <p:pic>
        <p:nvPicPr>
          <p:cNvPr id="5" name="Picture 4">
            <a:extLst>
              <a:ext uri="{FF2B5EF4-FFF2-40B4-BE49-F238E27FC236}">
                <a16:creationId xmlns:a16="http://schemas.microsoft.com/office/drawing/2014/main" id="{0974045F-9D2E-4206-ADA6-DCA4A148BE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499" y="1657350"/>
            <a:ext cx="3589101" cy="2543175"/>
          </a:xfrm>
          <a:prstGeom prst="rect">
            <a:avLst/>
          </a:prstGeom>
        </p:spPr>
      </p:pic>
      <p:pic>
        <p:nvPicPr>
          <p:cNvPr id="6" name="Picture 5">
            <a:extLst>
              <a:ext uri="{FF2B5EF4-FFF2-40B4-BE49-F238E27FC236}">
                <a16:creationId xmlns:a16="http://schemas.microsoft.com/office/drawing/2014/main" id="{145A99C5-820F-4BF6-AB22-101BC3873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465" y="1515034"/>
            <a:ext cx="4572000" cy="2638425"/>
          </a:xfrm>
          <a:prstGeom prst="rect">
            <a:avLst/>
          </a:prstGeom>
        </p:spPr>
      </p:pic>
    </p:spTree>
    <p:extLst>
      <p:ext uri="{BB962C8B-B14F-4D97-AF65-F5344CB8AC3E}">
        <p14:creationId xmlns:p14="http://schemas.microsoft.com/office/powerpoint/2010/main" val="1537273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FD46A4-9C3D-48D1-A33C-7EA4E1903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09550"/>
            <a:ext cx="4771869" cy="1819275"/>
          </a:xfrm>
          <a:prstGeom prst="rect">
            <a:avLst/>
          </a:prstGeom>
        </p:spPr>
      </p:pic>
      <p:pic>
        <p:nvPicPr>
          <p:cNvPr id="6" name="Picture 5">
            <a:extLst>
              <a:ext uri="{FF2B5EF4-FFF2-40B4-BE49-F238E27FC236}">
                <a16:creationId xmlns:a16="http://schemas.microsoft.com/office/drawing/2014/main" id="{FDCE1B17-D925-4524-BAA6-D386E935B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302565"/>
            <a:ext cx="4572000" cy="2628900"/>
          </a:xfrm>
          <a:prstGeom prst="rect">
            <a:avLst/>
          </a:prstGeom>
        </p:spPr>
      </p:pic>
    </p:spTree>
    <p:extLst>
      <p:ext uri="{BB962C8B-B14F-4D97-AF65-F5344CB8AC3E}">
        <p14:creationId xmlns:p14="http://schemas.microsoft.com/office/powerpoint/2010/main" val="271034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FD4B12-9FE8-42DC-B632-627A6A7A57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33350"/>
            <a:ext cx="4572000" cy="2571750"/>
          </a:xfrm>
          <a:prstGeom prst="rect">
            <a:avLst/>
          </a:prstGeom>
        </p:spPr>
      </p:pic>
      <p:pic>
        <p:nvPicPr>
          <p:cNvPr id="3" name="Picture 2">
            <a:extLst>
              <a:ext uri="{FF2B5EF4-FFF2-40B4-BE49-F238E27FC236}">
                <a16:creationId xmlns:a16="http://schemas.microsoft.com/office/drawing/2014/main" id="{74B248CC-9B19-4E24-89B4-FEC95FA59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463248"/>
            <a:ext cx="4572000" cy="2514600"/>
          </a:xfrm>
          <a:prstGeom prst="rect">
            <a:avLst/>
          </a:prstGeom>
        </p:spPr>
      </p:pic>
    </p:spTree>
    <p:extLst>
      <p:ext uri="{BB962C8B-B14F-4D97-AF65-F5344CB8AC3E}">
        <p14:creationId xmlns:p14="http://schemas.microsoft.com/office/powerpoint/2010/main" val="220756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54C0-577C-4EF2-8670-0F1403A30F68}"/>
              </a:ext>
            </a:extLst>
          </p:cNvPr>
          <p:cNvSpPr>
            <a:spLocks noGrp="1"/>
          </p:cNvSpPr>
          <p:nvPr>
            <p:ph type="title"/>
          </p:nvPr>
        </p:nvSpPr>
        <p:spPr>
          <a:xfrm>
            <a:off x="384725" y="505248"/>
            <a:ext cx="8374549" cy="430887"/>
          </a:xfrm>
        </p:spPr>
        <p:txBody>
          <a:bodyPr/>
          <a:lstStyle/>
          <a:p>
            <a:r>
              <a:rPr lang="en-IN" sz="2800" b="1" u="sng" dirty="0"/>
              <a:t>CNN Code usages</a:t>
            </a:r>
          </a:p>
        </p:txBody>
      </p:sp>
      <p:sp>
        <p:nvSpPr>
          <p:cNvPr id="3" name="Text Placeholder 2">
            <a:extLst>
              <a:ext uri="{FF2B5EF4-FFF2-40B4-BE49-F238E27FC236}">
                <a16:creationId xmlns:a16="http://schemas.microsoft.com/office/drawing/2014/main" id="{86F04623-EFBC-4B27-91C9-3A830E201604}"/>
              </a:ext>
            </a:extLst>
          </p:cNvPr>
          <p:cNvSpPr>
            <a:spLocks noGrp="1"/>
          </p:cNvSpPr>
          <p:nvPr>
            <p:ph type="body" idx="1"/>
          </p:nvPr>
        </p:nvSpPr>
        <p:spPr>
          <a:xfrm>
            <a:off x="384725" y="1123950"/>
            <a:ext cx="8245000" cy="3920689"/>
          </a:xfrm>
        </p:spPr>
        <p:txBody>
          <a:bodyPr/>
          <a:lstStyle/>
          <a:p>
            <a:pPr marL="1139190" marR="3897630">
              <a:lnSpc>
                <a:spcPct val="107000"/>
              </a:lnSpc>
              <a:spcBef>
                <a:spcPts val="25"/>
              </a:spcBef>
              <a:spcAft>
                <a:spcPts val="0"/>
              </a:spcAft>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num</a:t>
            </a:r>
            <a:r>
              <a:rPr lang="en-US" sz="800" spc="22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2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0</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p>
          <a:p>
            <a:pPr marL="1139190" marR="3897630">
              <a:lnSpc>
                <a:spcPct val="107000"/>
              </a:lnSpc>
              <a:spcBef>
                <a:spcPts val="25"/>
              </a:spcBef>
              <a:spcAft>
                <a:spcPts val="0"/>
              </a:spcAft>
            </a:pP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spc="-5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5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spc="-5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4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1</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a:spcBef>
                <a:spcPts val="75"/>
              </a:spcBef>
              <a:spcAft>
                <a:spcPts val="0"/>
              </a:spcAft>
            </a:pP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else</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866140">
              <a:spcBef>
                <a:spcPts val="85"/>
              </a:spcBef>
              <a:spcAft>
                <a:spcPts val="0"/>
              </a:spcAft>
            </a:pP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11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1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str(item)</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866140">
              <a:spcBef>
                <a:spcPts val="90"/>
              </a:spcBef>
              <a:spcAft>
                <a:spcPts val="0"/>
              </a:spcAft>
            </a:pP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2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replace("10","/")</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866140">
              <a:spcBef>
                <a:spcPts val="90"/>
              </a:spcBef>
              <a:spcAft>
                <a:spcPts val="0"/>
              </a:spcAft>
            </a:pP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2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replace("11","+")</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866140">
              <a:spcBef>
                <a:spcPts val="160"/>
              </a:spcBef>
              <a:spcAft>
                <a:spcPts val="0"/>
              </a:spcAft>
            </a:pP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2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replace("12","-")</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866140" marR="2221865">
              <a:lnSpc>
                <a:spcPct val="215000"/>
              </a:lnSpc>
              <a:spcBef>
                <a:spcPts val="90"/>
              </a:spcBef>
              <a:spcAft>
                <a:spcPts val="0"/>
              </a:spcAft>
            </a:pP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20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0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replace("13","*")</a:t>
            </a:r>
            <a:r>
              <a:rPr lang="en-US" sz="800" spc="-5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spc="-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i</a:t>
            </a:r>
            <a:r>
              <a:rPr lang="en-US" sz="800" spc="-1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1</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a:spcBef>
                <a:spcPts val="40"/>
              </a:spcBef>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321310" marR="757555">
              <a:lnSpc>
                <a:spcPct val="107000"/>
              </a:lnSpc>
              <a:spcBef>
                <a:spcPts val="5"/>
              </a:spcBef>
              <a:spcAft>
                <a:spcPts val="0"/>
              </a:spcAft>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'joining</a:t>
            </a:r>
            <a:r>
              <a:rPr lang="en-US" sz="800"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the</a:t>
            </a:r>
            <a:r>
              <a:rPr lang="en-US" sz="800"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list</a:t>
            </a:r>
            <a:r>
              <a:rPr lang="en-US" sz="800" spc="-9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of</a:t>
            </a:r>
            <a:r>
              <a:rPr lang="en-US" sz="800"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strings</a:t>
            </a:r>
            <a:r>
              <a:rPr lang="en-US" sz="800"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to</a:t>
            </a:r>
            <a:r>
              <a:rPr lang="en-US" sz="800" spc="-9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create</a:t>
            </a:r>
            <a:r>
              <a:rPr lang="en-US" sz="800"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the</a:t>
            </a:r>
            <a:r>
              <a:rPr lang="en-US" sz="800"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mathematical</a:t>
            </a:r>
            <a:r>
              <a:rPr lang="en-US" sz="800" spc="-9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expression'</a:t>
            </a:r>
            <a:r>
              <a:rPr lang="en-US" sz="800" spc="-5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separator</a:t>
            </a:r>
            <a:r>
              <a:rPr lang="en-US" sz="800" spc="-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321310">
              <a:spcBef>
                <a:spcPts val="70"/>
              </a:spcBef>
              <a:spcAft>
                <a:spcPts val="0"/>
              </a:spcAft>
            </a:pPr>
            <a:r>
              <a:rPr lang="en-US" sz="800" spc="-5"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m_exp_str</a:t>
            </a:r>
            <a:r>
              <a:rPr lang="en-US" sz="800" spc="-11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1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spc="-5"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separator</a:t>
            </a:r>
            <a:r>
              <a:rPr lang="en-US" sz="800" b="1" spc="-5"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5"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join</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5"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321310"/>
            <a:r>
              <a:rPr lang="en-US" sz="800" b="1"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return</a:t>
            </a:r>
            <a:r>
              <a:rPr lang="en-US" sz="800" b="1" spc="-1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5"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m_exp_str</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a:spcBef>
                <a:spcPts val="20"/>
              </a:spcBef>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48895"/>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'creating</a:t>
            </a:r>
            <a:r>
              <a:rPr lang="en-US" sz="800" spc="-1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the</a:t>
            </a:r>
            <a:r>
              <a:rPr lang="en-US" sz="800" spc="-1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mathematical</a:t>
            </a:r>
            <a:r>
              <a:rPr lang="en-US" sz="800" spc="-1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expression'</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48895" marR="1851660">
              <a:lnSpc>
                <a:spcPct val="107000"/>
              </a:lnSpc>
              <a:spcBef>
                <a:spcPts val="85"/>
              </a:spcBef>
              <a:spcAft>
                <a:spcPts val="0"/>
              </a:spcAft>
            </a:pP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m_exp_str</a:t>
            </a:r>
            <a:r>
              <a:rPr lang="en-US" sz="800" spc="29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2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math_expression_generator</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elements_pred</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5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print(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m_exp_str</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48895">
              <a:lnSpc>
                <a:spcPts val="1110"/>
              </a:lnSpc>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'calculating</a:t>
            </a:r>
            <a:r>
              <a:rPr lang="en-US" sz="800" spc="-12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the</a:t>
            </a:r>
            <a:r>
              <a:rPr lang="en-US" sz="800" spc="-1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mathematical</a:t>
            </a:r>
            <a:r>
              <a:rPr lang="en-US" sz="800" spc="-12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expression</a:t>
            </a:r>
            <a:r>
              <a:rPr lang="en-US" sz="800" spc="-12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using</a:t>
            </a:r>
            <a:r>
              <a:rPr lang="en-US" sz="800" spc="-12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eval()'</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321310" marR="4848860" indent="-272415">
              <a:lnSpc>
                <a:spcPct val="107000"/>
              </a:lnSpc>
              <a:spcBef>
                <a:spcPts val="165"/>
              </a:spcBef>
              <a:spcAft>
                <a:spcPts val="0"/>
              </a:spcAft>
            </a:pPr>
            <a:r>
              <a:rPr lang="en-US" sz="800" b="1" spc="-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while</a:t>
            </a:r>
            <a:r>
              <a:rPr lang="en-US" sz="800" b="1" spc="-12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True</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spc="-5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try</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a:lnSpc>
                <a:spcPts val="1110"/>
              </a:lnSpc>
              <a:tabLst>
                <a:tab pos="2499995" algn="l"/>
              </a:tabLst>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answer</a:t>
            </a:r>
            <a:r>
              <a:rPr lang="en-US" sz="800" spc="-1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1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eval(</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m_exp_str</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i="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#evaluating</a:t>
            </a:r>
            <a:r>
              <a:rPr lang="en-US" sz="800" i="1" spc="-10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i="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the</a:t>
            </a:r>
            <a:r>
              <a:rPr lang="en-US" sz="800" i="1" spc="-11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i="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answer</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a:spcBef>
                <a:spcPts val="90"/>
              </a:spcBef>
              <a:spcAft>
                <a:spcPts val="0"/>
              </a:spcAft>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answer</a:t>
            </a:r>
            <a:r>
              <a:rPr lang="en-US" sz="800" spc="-1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r>
              <a:rPr lang="en-US" sz="800" b="1"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round(answer,</a:t>
            </a:r>
            <a:r>
              <a:rPr lang="en-US" sz="800" spc="-9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2)</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marR="2127250">
              <a:lnSpc>
                <a:spcPct val="107000"/>
              </a:lnSpc>
              <a:spcBef>
                <a:spcPts val="160"/>
              </a:spcBef>
              <a:spcAft>
                <a:spcPts val="0"/>
              </a:spcAft>
              <a:tabLst>
                <a:tab pos="1819910" algn="l"/>
              </a:tabLst>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equation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m_exp_str</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 " </a:t>
            </a: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str(answer)</a:t>
            </a:r>
            <a:r>
              <a:rPr lang="en-US" sz="800" spc="-5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print(equation)	</a:t>
            </a:r>
            <a:r>
              <a:rPr lang="en-US" sz="800" i="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#printing</a:t>
            </a:r>
            <a:r>
              <a:rPr lang="en-US" sz="800" i="1" spc="-6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i="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the</a:t>
            </a:r>
            <a:r>
              <a:rPr lang="en-US" sz="800" i="1" spc="-6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i="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equation</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a:lnSpc>
                <a:spcPts val="1110"/>
              </a:lnSpc>
            </a:pP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break</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a:spcBef>
                <a:spcPts val="20"/>
              </a:spcBef>
            </a:pP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321310"/>
            <a:r>
              <a:rPr lang="en-US" sz="800" b="1"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except</a:t>
            </a:r>
            <a:r>
              <a:rPr lang="en-US" sz="800" b="1" spc="-1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spc="-5"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SyntaxError</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a:spcBef>
                <a:spcPts val="85"/>
              </a:spcBef>
              <a:spcAft>
                <a:spcPts val="0"/>
              </a:spcAft>
            </a:pP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print("Invalid</a:t>
            </a:r>
            <a:r>
              <a:rPr lang="en-US" sz="800" spc="20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predicted</a:t>
            </a:r>
            <a:r>
              <a:rPr lang="en-US" sz="800" spc="20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expression!!")</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marR="1851660">
              <a:lnSpc>
                <a:spcPct val="107000"/>
              </a:lnSpc>
              <a:spcBef>
                <a:spcPts val="90"/>
              </a:spcBef>
              <a:spcAft>
                <a:spcPts val="0"/>
              </a:spcAft>
            </a:pP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print("Following</a:t>
            </a:r>
            <a:r>
              <a:rPr lang="en-US" sz="800" spc="-1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is</a:t>
            </a:r>
            <a:r>
              <a:rPr lang="en-US" sz="800" spc="-13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spc="-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the</a:t>
            </a:r>
            <a:r>
              <a:rPr lang="en-US" sz="800" spc="-1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predicted</a:t>
            </a:r>
            <a:r>
              <a:rPr lang="en-US" sz="800" spc="-13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expression:")</a:t>
            </a:r>
            <a:r>
              <a:rPr lang="en-US" sz="800" spc="-535"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 </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print(</a:t>
            </a:r>
            <a:r>
              <a:rPr lang="en-US" sz="800" dirty="0" err="1">
                <a:solidFill>
                  <a:schemeClr val="bg1"/>
                </a:solidFill>
                <a:effectLst/>
                <a:latin typeface="Consolas" panose="020B0609020204030204" pitchFamily="49" charset="0"/>
                <a:ea typeface="Consolas" panose="020B0609020204030204" pitchFamily="49" charset="0"/>
                <a:cs typeface="Consolas" panose="020B0609020204030204" pitchFamily="49" charset="0"/>
              </a:rPr>
              <a:t>m_exp_str</a:t>
            </a:r>
            <a:r>
              <a:rPr lang="en-US"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pPr marL="593725">
              <a:spcBef>
                <a:spcPts val="75"/>
              </a:spcBef>
              <a:spcAft>
                <a:spcPts val="0"/>
              </a:spcAft>
            </a:pPr>
            <a:r>
              <a:rPr lang="en-US" sz="800" b="1" dirty="0">
                <a:solidFill>
                  <a:schemeClr val="bg1"/>
                </a:solidFill>
                <a:effectLst/>
                <a:latin typeface="Consolas" panose="020B0609020204030204" pitchFamily="49" charset="0"/>
                <a:ea typeface="Consolas" panose="020B0609020204030204" pitchFamily="49" charset="0"/>
                <a:cs typeface="Consolas" panose="020B0609020204030204" pitchFamily="49" charset="0"/>
              </a:rPr>
              <a:t>break</a:t>
            </a:r>
            <a:endParaRPr lang="en-IN" sz="800" dirty="0">
              <a:solidFill>
                <a:schemeClr val="bg1"/>
              </a:solidFill>
              <a:effectLst/>
              <a:latin typeface="Consolas" panose="020B0609020204030204" pitchFamily="49" charset="0"/>
              <a:ea typeface="Consolas" panose="020B0609020204030204" pitchFamily="49" charset="0"/>
              <a:cs typeface="Consolas" panose="020B0609020204030204" pitchFamily="49" charset="0"/>
            </a:endParaRPr>
          </a:p>
          <a:p>
            <a:endParaRPr lang="en-IN" sz="800" dirty="0">
              <a:solidFill>
                <a:schemeClr val="bg1"/>
              </a:solidFill>
            </a:endParaRPr>
          </a:p>
        </p:txBody>
      </p:sp>
    </p:spTree>
    <p:extLst>
      <p:ext uri="{BB962C8B-B14F-4D97-AF65-F5344CB8AC3E}">
        <p14:creationId xmlns:p14="http://schemas.microsoft.com/office/powerpoint/2010/main" val="174338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ED5A-6D9A-47DF-9C95-16BB679D9648}"/>
              </a:ext>
            </a:extLst>
          </p:cNvPr>
          <p:cNvSpPr>
            <a:spLocks noGrp="1"/>
          </p:cNvSpPr>
          <p:nvPr>
            <p:ph type="title"/>
          </p:nvPr>
        </p:nvSpPr>
        <p:spPr>
          <a:xfrm>
            <a:off x="384725" y="505248"/>
            <a:ext cx="8374549" cy="384721"/>
          </a:xfrm>
        </p:spPr>
        <p:txBody>
          <a:bodyPr/>
          <a:lstStyle/>
          <a:p>
            <a:r>
              <a:rPr lang="en-IN" dirty="0"/>
              <a:t>Comparison </a:t>
            </a:r>
            <a:r>
              <a:rPr lang="en-IN" dirty="0" err="1"/>
              <a:t>Matrics</a:t>
            </a:r>
            <a:endParaRPr lang="en-IN" dirty="0"/>
          </a:p>
        </p:txBody>
      </p:sp>
      <p:pic>
        <p:nvPicPr>
          <p:cNvPr id="5" name="Picture 4">
            <a:extLst>
              <a:ext uri="{FF2B5EF4-FFF2-40B4-BE49-F238E27FC236}">
                <a16:creationId xmlns:a16="http://schemas.microsoft.com/office/drawing/2014/main" id="{7D4BF83F-0AB3-47D4-BCFB-230037E32BB6}"/>
              </a:ext>
            </a:extLst>
          </p:cNvPr>
          <p:cNvPicPr>
            <a:picLocks noChangeAspect="1"/>
          </p:cNvPicPr>
          <p:nvPr/>
        </p:nvPicPr>
        <p:blipFill>
          <a:blip r:embed="rId2"/>
          <a:stretch>
            <a:fillRect/>
          </a:stretch>
        </p:blipFill>
        <p:spPr>
          <a:xfrm>
            <a:off x="685800" y="1059595"/>
            <a:ext cx="5249214" cy="3543042"/>
          </a:xfrm>
          <a:prstGeom prst="rect">
            <a:avLst/>
          </a:prstGeom>
        </p:spPr>
      </p:pic>
    </p:spTree>
    <p:extLst>
      <p:ext uri="{BB962C8B-B14F-4D97-AF65-F5344CB8AC3E}">
        <p14:creationId xmlns:p14="http://schemas.microsoft.com/office/powerpoint/2010/main" val="233377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19F0-7E33-4AB4-89C0-212E175D7E88}"/>
              </a:ext>
            </a:extLst>
          </p:cNvPr>
          <p:cNvSpPr>
            <a:spLocks noGrp="1"/>
          </p:cNvSpPr>
          <p:nvPr>
            <p:ph type="title"/>
          </p:nvPr>
        </p:nvSpPr>
        <p:spPr>
          <a:xfrm>
            <a:off x="380588" y="200448"/>
            <a:ext cx="8374549" cy="369332"/>
          </a:xfrm>
        </p:spPr>
        <p:txBody>
          <a:bodyPr/>
          <a:lstStyle/>
          <a:p>
            <a:r>
              <a:rPr lang="en-US" sz="2400" b="1" u="sng" kern="0" dirty="0">
                <a:effectLst/>
                <a:latin typeface="Segoe UI" panose="020B0502040204020203" pitchFamily="34" charset="0"/>
                <a:ea typeface="Segoe UI" panose="020B0502040204020203" pitchFamily="34" charset="0"/>
              </a:rPr>
              <a:t>NUMBER</a:t>
            </a:r>
            <a:r>
              <a:rPr lang="en-US" sz="2400" b="1" u="sng" kern="0" spc="-25" dirty="0">
                <a:effectLst/>
                <a:latin typeface="Segoe UI" panose="020B0502040204020203" pitchFamily="34" charset="0"/>
                <a:ea typeface="Segoe UI" panose="020B0502040204020203" pitchFamily="34" charset="0"/>
              </a:rPr>
              <a:t> </a:t>
            </a:r>
            <a:r>
              <a:rPr lang="en-US" sz="2400" b="1" u="sng" kern="0" dirty="0">
                <a:effectLst/>
                <a:latin typeface="Segoe UI" panose="020B0502040204020203" pitchFamily="34" charset="0"/>
                <a:ea typeface="Segoe UI" panose="020B0502040204020203" pitchFamily="34" charset="0"/>
              </a:rPr>
              <a:t>PLATE</a:t>
            </a:r>
            <a:r>
              <a:rPr lang="en-US" sz="2400" b="1" u="sng" kern="0" spc="-25" dirty="0">
                <a:effectLst/>
                <a:latin typeface="Segoe UI" panose="020B0502040204020203" pitchFamily="34" charset="0"/>
                <a:ea typeface="Segoe UI" panose="020B0502040204020203" pitchFamily="34" charset="0"/>
              </a:rPr>
              <a:t> </a:t>
            </a:r>
            <a:r>
              <a:rPr lang="en-US" sz="2400" b="1" u="sng" kern="0" dirty="0">
                <a:effectLst/>
                <a:latin typeface="Segoe UI" panose="020B0502040204020203" pitchFamily="34" charset="0"/>
                <a:ea typeface="Segoe UI" panose="020B0502040204020203" pitchFamily="34" charset="0"/>
              </a:rPr>
              <a:t>RECOGNITION CODE</a:t>
            </a:r>
            <a:endParaRPr lang="en-IN" sz="2400" u="sng" dirty="0"/>
          </a:p>
        </p:txBody>
      </p:sp>
      <p:sp>
        <p:nvSpPr>
          <p:cNvPr id="3" name="Text Placeholder 2">
            <a:extLst>
              <a:ext uri="{FF2B5EF4-FFF2-40B4-BE49-F238E27FC236}">
                <a16:creationId xmlns:a16="http://schemas.microsoft.com/office/drawing/2014/main" id="{624A0CB2-725D-4668-B249-1BFFF7683149}"/>
              </a:ext>
            </a:extLst>
          </p:cNvPr>
          <p:cNvSpPr>
            <a:spLocks noGrp="1"/>
          </p:cNvSpPr>
          <p:nvPr>
            <p:ph type="body" idx="1"/>
          </p:nvPr>
        </p:nvSpPr>
        <p:spPr>
          <a:xfrm>
            <a:off x="381000" y="666750"/>
            <a:ext cx="8309774" cy="2269852"/>
          </a:xfrm>
        </p:spPr>
        <p:txBody>
          <a:bodyPr/>
          <a:lstStyle/>
          <a:p>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11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matplotlib.pyplot</a:t>
            </a:r>
            <a:r>
              <a:rPr lang="en-US" sz="1400" spc="-11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as</a:t>
            </a:r>
            <a:r>
              <a:rPr lang="en-US" sz="1400" b="1" spc="-11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plt</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25"/>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7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numpy</a:t>
            </a:r>
            <a:r>
              <a:rPr lang="en-US" sz="1400" spc="-6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as</a:t>
            </a:r>
            <a:r>
              <a:rPr lang="en-US" sz="1400" b="1" spc="-7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np</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90"/>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8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cv2</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160"/>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8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tensorflow</a:t>
            </a:r>
            <a:r>
              <a:rPr lang="en-US" sz="1400" spc="-8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as</a:t>
            </a:r>
            <a:r>
              <a:rPr lang="en-US" sz="1400" b="1" spc="-8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tf</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90"/>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from</a:t>
            </a:r>
            <a:r>
              <a:rPr lang="en-US" sz="1400" b="1" spc="-13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sklearn.metrics</a:t>
            </a:r>
            <a:r>
              <a:rPr lang="en-US" sz="1400" spc="-12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13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f1_score</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90"/>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from</a:t>
            </a:r>
            <a:r>
              <a:rPr lang="en-US" sz="1400" b="1" spc="15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tensorflow.keras</a:t>
            </a:r>
            <a:r>
              <a:rPr lang="en-US" sz="1400" spc="15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15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optimizers</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85"/>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from</a:t>
            </a:r>
            <a:r>
              <a:rPr lang="en-US" sz="1400" b="1" spc="17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tensorflow.keras.models</a:t>
            </a:r>
            <a:r>
              <a:rPr lang="en-US" sz="1400" spc="17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18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Sequential</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165"/>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from</a:t>
            </a:r>
            <a:r>
              <a:rPr lang="en-US" sz="1400" b="1" spc="25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tensorflow.keras.preprocessing.image</a:t>
            </a:r>
            <a:r>
              <a:rPr lang="en-US" sz="1400" spc="26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26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ImageDataGenerator</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pPr marL="48895">
              <a:spcBef>
                <a:spcPts val="90"/>
              </a:spcBef>
              <a:spcAft>
                <a:spcPts val="0"/>
              </a:spcAft>
            </a:pP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from</a:t>
            </a:r>
            <a:r>
              <a:rPr lang="en-US" sz="1400" b="1" spc="-14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err="1">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tensorflow.keras.layers</a:t>
            </a:r>
            <a:r>
              <a:rPr lang="en-US" sz="1400" spc="-13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b="1"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import</a:t>
            </a:r>
            <a:r>
              <a:rPr lang="en-US" sz="1400" b="1" spc="-14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Dense,</a:t>
            </a:r>
            <a:r>
              <a:rPr lang="en-US" sz="1400" spc="-13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Flatten,</a:t>
            </a:r>
            <a:r>
              <a:rPr lang="en-US" sz="1400" spc="-13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MaxPooling2D,</a:t>
            </a:r>
            <a:r>
              <a:rPr lang="en-US" sz="1400" spc="-14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Dropout,</a:t>
            </a:r>
            <a:r>
              <a:rPr lang="en-US" sz="1400" spc="-135"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 </a:t>
            </a:r>
            <a:r>
              <a:rPr lang="en-US"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rPr>
              <a:t>Conv2D</a:t>
            </a:r>
            <a:endParaRPr lang="en-IN" sz="1400" dirty="0">
              <a:solidFill>
                <a:schemeClr val="bg1"/>
              </a:solidFill>
              <a:effectLst/>
              <a:latin typeface="Times New Roman" panose="02020603050405020304" pitchFamily="18" charset="0"/>
              <a:ea typeface="Consolas" panose="020B0609020204030204" pitchFamily="49" charset="0"/>
              <a:cs typeface="Times New Roman" panose="02020603050405020304" pitchFamily="18" charset="0"/>
            </a:endParaRPr>
          </a:p>
          <a:p>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372E6A-FDA9-4254-ABF2-B8084299EE49}"/>
              </a:ext>
            </a:extLst>
          </p:cNvPr>
          <p:cNvSpPr txBox="1"/>
          <p:nvPr/>
        </p:nvSpPr>
        <p:spPr>
          <a:xfrm>
            <a:off x="-304800" y="2751936"/>
            <a:ext cx="2210212" cy="369332"/>
          </a:xfrm>
          <a:prstGeom prst="rect">
            <a:avLst/>
          </a:prstGeom>
          <a:noFill/>
        </p:spPr>
        <p:txBody>
          <a:bodyPr wrap="square">
            <a:spAutoFit/>
          </a:bodyPr>
          <a:lstStyle/>
          <a:p>
            <a:pPr marL="685800">
              <a:spcBef>
                <a:spcPts val="500"/>
              </a:spcBef>
            </a:pPr>
            <a:r>
              <a:rPr lang="en-US" b="1" u="sng" kern="0" dirty="0">
                <a:solidFill>
                  <a:schemeClr val="bg1"/>
                </a:solidFill>
                <a:effectLst/>
                <a:latin typeface="Segoe UI" panose="020B0502040204020203" pitchFamily="34" charset="0"/>
                <a:ea typeface="Segoe UI" panose="020B0502040204020203" pitchFamily="34" charset="0"/>
              </a:rPr>
              <a:t>DATASET</a:t>
            </a:r>
            <a:endParaRPr lang="en-IN" b="1" u="sng" kern="0" dirty="0">
              <a:solidFill>
                <a:schemeClr val="bg1"/>
              </a:solidFill>
              <a:effectLst/>
              <a:latin typeface="Segoe UI" panose="020B0502040204020203" pitchFamily="34" charset="0"/>
              <a:ea typeface="Segoe UI" panose="020B0502040204020203" pitchFamily="34" charset="0"/>
            </a:endParaRPr>
          </a:p>
        </p:txBody>
      </p:sp>
      <p:graphicFrame>
        <p:nvGraphicFramePr>
          <p:cNvPr id="6" name="Table 5">
            <a:extLst>
              <a:ext uri="{FF2B5EF4-FFF2-40B4-BE49-F238E27FC236}">
                <a16:creationId xmlns:a16="http://schemas.microsoft.com/office/drawing/2014/main" id="{FEDD2A0B-676E-41DD-AEF2-E41D83BC839D}"/>
              </a:ext>
            </a:extLst>
          </p:cNvPr>
          <p:cNvGraphicFramePr>
            <a:graphicFrameLocks noGrp="1"/>
          </p:cNvGraphicFramePr>
          <p:nvPr>
            <p:extLst>
              <p:ext uri="{D42A27DB-BD31-4B8C-83A1-F6EECF244321}">
                <p14:modId xmlns:p14="http://schemas.microsoft.com/office/powerpoint/2010/main" val="2597849066"/>
              </p:ext>
            </p:extLst>
          </p:nvPr>
        </p:nvGraphicFramePr>
        <p:xfrm>
          <a:off x="533400" y="3181350"/>
          <a:ext cx="3733800" cy="1761702"/>
        </p:xfrm>
        <a:graphic>
          <a:graphicData uri="http://schemas.openxmlformats.org/drawingml/2006/table">
            <a:tbl>
              <a:tblPr firstRow="1" firstCol="1" lastRow="1" lastCol="1" bandRow="1" bandCol="1">
                <a:tableStyleId>{5C22544A-7EE6-4342-B048-85BDC9FD1C3A}</a:tableStyleId>
              </a:tblPr>
              <a:tblGrid>
                <a:gridCol w="1376139">
                  <a:extLst>
                    <a:ext uri="{9D8B030D-6E8A-4147-A177-3AD203B41FA5}">
                      <a16:colId xmlns:a16="http://schemas.microsoft.com/office/drawing/2014/main" val="3557544486"/>
                    </a:ext>
                  </a:extLst>
                </a:gridCol>
                <a:gridCol w="2357661">
                  <a:extLst>
                    <a:ext uri="{9D8B030D-6E8A-4147-A177-3AD203B41FA5}">
                      <a16:colId xmlns:a16="http://schemas.microsoft.com/office/drawing/2014/main" val="2325570065"/>
                    </a:ext>
                  </a:extLst>
                </a:gridCol>
              </a:tblGrid>
              <a:tr h="1527070">
                <a:tc gridSpan="2">
                  <a:txBody>
                    <a:bodyPr/>
                    <a:lstStyle/>
                    <a:p>
                      <a:pPr marL="48260">
                        <a:spcBef>
                          <a:spcPts val="390"/>
                        </a:spcBef>
                        <a:spcAft>
                          <a:spcPts val="0"/>
                        </a:spcAft>
                      </a:pPr>
                      <a:r>
                        <a:rPr lang="en-US" sz="600" dirty="0">
                          <a:effectLst/>
                        </a:rPr>
                        <a:t>import</a:t>
                      </a:r>
                      <a:r>
                        <a:rPr lang="en-US" sz="600" spc="160" dirty="0">
                          <a:effectLst/>
                        </a:rPr>
                        <a:t> </a:t>
                      </a:r>
                      <a:r>
                        <a:rPr lang="en-US" sz="600" dirty="0" err="1">
                          <a:effectLst/>
                        </a:rPr>
                        <a:t>tensorflow.keras.backend</a:t>
                      </a:r>
                      <a:r>
                        <a:rPr lang="en-US" sz="600" spc="165" dirty="0">
                          <a:effectLst/>
                        </a:rPr>
                        <a:t> </a:t>
                      </a:r>
                      <a:r>
                        <a:rPr lang="en-US" sz="600" dirty="0">
                          <a:effectLst/>
                        </a:rPr>
                        <a:t>as</a:t>
                      </a:r>
                      <a:r>
                        <a:rPr lang="en-US" sz="600" spc="165" dirty="0">
                          <a:effectLst/>
                        </a:rPr>
                        <a:t> </a:t>
                      </a:r>
                      <a:r>
                        <a:rPr lang="en-US" sz="600" dirty="0">
                          <a:effectLst/>
                        </a:rPr>
                        <a:t>K</a:t>
                      </a:r>
                      <a:endParaRPr lang="en-IN" sz="700" dirty="0">
                        <a:effectLst/>
                      </a:endParaRPr>
                    </a:p>
                    <a:p>
                      <a:pPr marL="48260">
                        <a:lnSpc>
                          <a:spcPct val="107000"/>
                        </a:lnSpc>
                        <a:spcBef>
                          <a:spcPts val="85"/>
                        </a:spcBef>
                        <a:spcAft>
                          <a:spcPts val="0"/>
                        </a:spcAft>
                      </a:pPr>
                      <a:r>
                        <a:rPr lang="en-US" sz="600" dirty="0" err="1">
                          <a:effectLst/>
                        </a:rPr>
                        <a:t>train_datagen</a:t>
                      </a:r>
                      <a:r>
                        <a:rPr lang="en-US" sz="600" spc="260" dirty="0">
                          <a:effectLst/>
                        </a:rPr>
                        <a:t> </a:t>
                      </a:r>
                      <a:r>
                        <a:rPr lang="en-US" sz="600" dirty="0">
                          <a:effectLst/>
                        </a:rPr>
                        <a:t>=</a:t>
                      </a:r>
                      <a:r>
                        <a:rPr lang="en-US" sz="600" spc="260" dirty="0">
                          <a:effectLst/>
                        </a:rPr>
                        <a:t> </a:t>
                      </a:r>
                      <a:r>
                        <a:rPr lang="en-US" sz="600" dirty="0" err="1">
                          <a:effectLst/>
                        </a:rPr>
                        <a:t>ImageDataGenerator</a:t>
                      </a:r>
                      <a:r>
                        <a:rPr lang="en-US" sz="600" dirty="0">
                          <a:effectLst/>
                        </a:rPr>
                        <a:t>(rescale=1./255,</a:t>
                      </a:r>
                      <a:r>
                        <a:rPr lang="en-US" sz="600" spc="260" dirty="0">
                          <a:effectLst/>
                        </a:rPr>
                        <a:t> </a:t>
                      </a:r>
                      <a:r>
                        <a:rPr lang="en-US" sz="600" dirty="0" err="1">
                          <a:effectLst/>
                        </a:rPr>
                        <a:t>width_shift_range</a:t>
                      </a:r>
                      <a:r>
                        <a:rPr lang="en-US" sz="600" dirty="0">
                          <a:effectLst/>
                        </a:rPr>
                        <a:t>=0.1,</a:t>
                      </a:r>
                      <a:r>
                        <a:rPr lang="en-US" sz="600" spc="265" dirty="0">
                          <a:effectLst/>
                        </a:rPr>
                        <a:t> </a:t>
                      </a:r>
                      <a:r>
                        <a:rPr lang="en-US" sz="600" dirty="0" err="1">
                          <a:effectLst/>
                        </a:rPr>
                        <a:t>height_s</a:t>
                      </a:r>
                      <a:r>
                        <a:rPr lang="en-US" sz="600" spc="-510" dirty="0">
                          <a:effectLst/>
                        </a:rPr>
                        <a:t> </a:t>
                      </a:r>
                      <a:r>
                        <a:rPr lang="en-US" sz="600" dirty="0">
                          <a:effectLst/>
                        </a:rPr>
                        <a:t>path</a:t>
                      </a:r>
                      <a:r>
                        <a:rPr lang="en-US" sz="600" spc="-25" dirty="0">
                          <a:effectLst/>
                        </a:rPr>
                        <a:t> </a:t>
                      </a:r>
                      <a:r>
                        <a:rPr lang="en-US" sz="600" dirty="0">
                          <a:effectLst/>
                        </a:rPr>
                        <a:t>=</a:t>
                      </a:r>
                      <a:r>
                        <a:rPr lang="en-US" sz="600" spc="-25" dirty="0">
                          <a:effectLst/>
                        </a:rPr>
                        <a:t> </a:t>
                      </a:r>
                      <a:r>
                        <a:rPr lang="en-US" sz="600" dirty="0">
                          <a:effectLst/>
                        </a:rPr>
                        <a:t>'/content/drive/</a:t>
                      </a:r>
                      <a:r>
                        <a:rPr lang="en-US" sz="600" dirty="0" err="1">
                          <a:effectLst/>
                        </a:rPr>
                        <a:t>MyDrive</a:t>
                      </a:r>
                      <a:r>
                        <a:rPr lang="en-US" sz="600" dirty="0">
                          <a:effectLst/>
                        </a:rPr>
                        <a:t>/data'</a:t>
                      </a:r>
                      <a:endParaRPr lang="en-IN" sz="700" dirty="0">
                        <a:effectLst/>
                      </a:endParaRPr>
                    </a:p>
                    <a:p>
                      <a:pPr marL="593090" marR="1912620" indent="-544830">
                        <a:lnSpc>
                          <a:spcPct val="107000"/>
                        </a:lnSpc>
                        <a:spcBef>
                          <a:spcPts val="75"/>
                        </a:spcBef>
                        <a:spcAft>
                          <a:spcPts val="0"/>
                        </a:spcAft>
                      </a:pPr>
                      <a:r>
                        <a:rPr lang="en-US" sz="600" spc="-5" dirty="0" err="1">
                          <a:effectLst/>
                        </a:rPr>
                        <a:t>train_generator</a:t>
                      </a:r>
                      <a:r>
                        <a:rPr lang="en-US" sz="600" spc="-5" dirty="0">
                          <a:effectLst/>
                        </a:rPr>
                        <a:t> = </a:t>
                      </a:r>
                      <a:r>
                        <a:rPr lang="en-US" sz="600" spc="-5" dirty="0" err="1">
                          <a:effectLst/>
                        </a:rPr>
                        <a:t>train_datagen.flow_from_directory</a:t>
                      </a:r>
                      <a:r>
                        <a:rPr lang="en-US" sz="600" spc="-5" dirty="0">
                          <a:effectLst/>
                        </a:rPr>
                        <a:t>(</a:t>
                      </a:r>
                      <a:r>
                        <a:rPr lang="en-US" sz="600" dirty="0">
                          <a:effectLst/>
                        </a:rPr>
                        <a:t> path+'/train',</a:t>
                      </a:r>
                      <a:r>
                        <a:rPr lang="en-US" sz="600" spc="380" dirty="0">
                          <a:effectLst/>
                        </a:rPr>
                        <a:t> </a:t>
                      </a:r>
                      <a:r>
                        <a:rPr lang="en-US" sz="600" dirty="0">
                          <a:effectLst/>
                        </a:rPr>
                        <a:t>#</a:t>
                      </a:r>
                      <a:r>
                        <a:rPr lang="en-US" sz="600" spc="-85" dirty="0">
                          <a:effectLst/>
                        </a:rPr>
                        <a:t> </a:t>
                      </a:r>
                      <a:r>
                        <a:rPr lang="en-US" sz="600" dirty="0">
                          <a:effectLst/>
                        </a:rPr>
                        <a:t>this</a:t>
                      </a:r>
                      <a:r>
                        <a:rPr lang="en-US" sz="600" spc="-85" dirty="0">
                          <a:effectLst/>
                        </a:rPr>
                        <a:t> </a:t>
                      </a:r>
                      <a:r>
                        <a:rPr lang="en-US" sz="600" dirty="0">
                          <a:effectLst/>
                        </a:rPr>
                        <a:t>is</a:t>
                      </a:r>
                      <a:r>
                        <a:rPr lang="en-US" sz="600" spc="-85" dirty="0">
                          <a:effectLst/>
                        </a:rPr>
                        <a:t> </a:t>
                      </a:r>
                      <a:r>
                        <a:rPr lang="en-US" sz="600" dirty="0">
                          <a:effectLst/>
                        </a:rPr>
                        <a:t>the</a:t>
                      </a:r>
                      <a:r>
                        <a:rPr lang="en-US" sz="600" spc="-85" dirty="0">
                          <a:effectLst/>
                        </a:rPr>
                        <a:t> </a:t>
                      </a:r>
                      <a:r>
                        <a:rPr lang="en-US" sz="600" dirty="0">
                          <a:effectLst/>
                        </a:rPr>
                        <a:t>target</a:t>
                      </a:r>
                      <a:r>
                        <a:rPr lang="en-US" sz="600" spc="-85" dirty="0">
                          <a:effectLst/>
                        </a:rPr>
                        <a:t> </a:t>
                      </a:r>
                      <a:r>
                        <a:rPr lang="en-US" sz="600" dirty="0">
                          <a:effectLst/>
                        </a:rPr>
                        <a:t>directory</a:t>
                      </a:r>
                      <a:endParaRPr lang="en-IN" sz="700" dirty="0">
                        <a:effectLst/>
                      </a:endParaRPr>
                    </a:p>
                    <a:p>
                      <a:pPr marL="593090">
                        <a:lnSpc>
                          <a:spcPts val="1110"/>
                        </a:lnSpc>
                      </a:pPr>
                      <a:r>
                        <a:rPr lang="en-US" sz="600" dirty="0" err="1">
                          <a:effectLst/>
                        </a:rPr>
                        <a:t>target_size</a:t>
                      </a:r>
                      <a:r>
                        <a:rPr lang="en-US" sz="600" dirty="0">
                          <a:effectLst/>
                        </a:rPr>
                        <a:t>=(28,28),</a:t>
                      </a:r>
                      <a:r>
                        <a:rPr lang="en-US" sz="600" spc="385" dirty="0">
                          <a:effectLst/>
                        </a:rPr>
                        <a:t> </a:t>
                      </a:r>
                      <a:r>
                        <a:rPr lang="en-US" sz="600" dirty="0">
                          <a:effectLst/>
                        </a:rPr>
                        <a:t>#</a:t>
                      </a:r>
                      <a:r>
                        <a:rPr lang="en-US" sz="600" spc="-80" dirty="0">
                          <a:effectLst/>
                        </a:rPr>
                        <a:t> </a:t>
                      </a:r>
                      <a:r>
                        <a:rPr lang="en-US" sz="600" dirty="0">
                          <a:effectLst/>
                        </a:rPr>
                        <a:t>all</a:t>
                      </a:r>
                      <a:r>
                        <a:rPr lang="en-US" sz="600" spc="-85" dirty="0">
                          <a:effectLst/>
                        </a:rPr>
                        <a:t> </a:t>
                      </a:r>
                      <a:r>
                        <a:rPr lang="en-US" sz="600" dirty="0">
                          <a:effectLst/>
                        </a:rPr>
                        <a:t>images</a:t>
                      </a:r>
                      <a:r>
                        <a:rPr lang="en-US" sz="600" spc="-80" dirty="0">
                          <a:effectLst/>
                        </a:rPr>
                        <a:t> </a:t>
                      </a:r>
                      <a:r>
                        <a:rPr lang="en-US" sz="600" dirty="0">
                          <a:effectLst/>
                        </a:rPr>
                        <a:t>will</a:t>
                      </a:r>
                      <a:r>
                        <a:rPr lang="en-US" sz="600" spc="-85" dirty="0">
                          <a:effectLst/>
                        </a:rPr>
                        <a:t> </a:t>
                      </a:r>
                      <a:r>
                        <a:rPr lang="en-US" sz="600" dirty="0">
                          <a:effectLst/>
                        </a:rPr>
                        <a:t>be</a:t>
                      </a:r>
                      <a:r>
                        <a:rPr lang="en-US" sz="600" spc="-80" dirty="0">
                          <a:effectLst/>
                        </a:rPr>
                        <a:t> </a:t>
                      </a:r>
                      <a:r>
                        <a:rPr lang="en-US" sz="600" dirty="0">
                          <a:effectLst/>
                        </a:rPr>
                        <a:t>resized</a:t>
                      </a:r>
                      <a:r>
                        <a:rPr lang="en-US" sz="600" spc="-85" dirty="0">
                          <a:effectLst/>
                        </a:rPr>
                        <a:t> </a:t>
                      </a:r>
                      <a:r>
                        <a:rPr lang="en-US" sz="600" dirty="0">
                          <a:effectLst/>
                        </a:rPr>
                        <a:t>to</a:t>
                      </a:r>
                      <a:r>
                        <a:rPr lang="en-US" sz="600" spc="-80" dirty="0">
                          <a:effectLst/>
                        </a:rPr>
                        <a:t> </a:t>
                      </a:r>
                      <a:r>
                        <a:rPr lang="en-US" sz="600" dirty="0">
                          <a:effectLst/>
                        </a:rPr>
                        <a:t>28x28</a:t>
                      </a:r>
                      <a:endParaRPr lang="en-IN" sz="700" dirty="0">
                        <a:effectLst/>
                      </a:endParaRPr>
                    </a:p>
                    <a:p>
                      <a:pPr marL="593090">
                        <a:spcBef>
                          <a:spcPts val="90"/>
                        </a:spcBef>
                        <a:spcAft>
                          <a:spcPts val="0"/>
                        </a:spcAft>
                      </a:pPr>
                      <a:r>
                        <a:rPr lang="en-US" sz="600" dirty="0" err="1">
                          <a:effectLst/>
                        </a:rPr>
                        <a:t>batch_size</a:t>
                      </a:r>
                      <a:r>
                        <a:rPr lang="en-US" sz="600" dirty="0">
                          <a:effectLst/>
                        </a:rPr>
                        <a:t>=1,</a:t>
                      </a:r>
                      <a:endParaRPr lang="en-IN" sz="700" dirty="0">
                        <a:effectLst/>
                      </a:endParaRPr>
                    </a:p>
                    <a:p>
                      <a:pPr marL="593090">
                        <a:spcBef>
                          <a:spcPts val="160"/>
                        </a:spcBef>
                        <a:spcAft>
                          <a:spcPts val="0"/>
                        </a:spcAft>
                      </a:pPr>
                      <a:r>
                        <a:rPr lang="en-US" sz="600" dirty="0" err="1">
                          <a:effectLst/>
                        </a:rPr>
                        <a:t>class_mode</a:t>
                      </a:r>
                      <a:r>
                        <a:rPr lang="en-US" sz="600" dirty="0">
                          <a:effectLst/>
                        </a:rPr>
                        <a:t>='sparse')</a:t>
                      </a:r>
                      <a:endParaRPr lang="en-IN" sz="700" dirty="0">
                        <a:effectLst/>
                      </a:endParaRPr>
                    </a:p>
                    <a:p>
                      <a:pPr>
                        <a:spcBef>
                          <a:spcPts val="5"/>
                        </a:spcBef>
                      </a:pPr>
                      <a:r>
                        <a:rPr lang="en-US" sz="600" dirty="0">
                          <a:effectLst/>
                        </a:rPr>
                        <a:t> </a:t>
                      </a:r>
                      <a:endParaRPr lang="en-IN" sz="700" dirty="0">
                        <a:effectLst/>
                      </a:endParaRPr>
                    </a:p>
                    <a:p>
                      <a:pPr marL="593090" marR="912495" indent="-544830">
                        <a:lnSpc>
                          <a:spcPts val="1200"/>
                        </a:lnSpc>
                        <a:spcAft>
                          <a:spcPts val="0"/>
                        </a:spcAft>
                      </a:pPr>
                      <a:r>
                        <a:rPr lang="en-US" sz="600" dirty="0" err="1">
                          <a:effectLst/>
                        </a:rPr>
                        <a:t>validation_generator</a:t>
                      </a:r>
                      <a:r>
                        <a:rPr lang="en-US" sz="600" spc="320" dirty="0">
                          <a:effectLst/>
                        </a:rPr>
                        <a:t> </a:t>
                      </a:r>
                      <a:r>
                        <a:rPr lang="en-US" sz="600" dirty="0">
                          <a:effectLst/>
                        </a:rPr>
                        <a:t>=</a:t>
                      </a:r>
                      <a:r>
                        <a:rPr lang="en-US" sz="600" spc="325" dirty="0">
                          <a:effectLst/>
                        </a:rPr>
                        <a:t> </a:t>
                      </a:r>
                      <a:r>
                        <a:rPr lang="en-US" sz="600" dirty="0" err="1">
                          <a:effectLst/>
                        </a:rPr>
                        <a:t>train_datagen.flow_from_directory</a:t>
                      </a:r>
                      <a:r>
                        <a:rPr lang="en-US" sz="600" dirty="0">
                          <a:effectLst/>
                        </a:rPr>
                        <a:t>(</a:t>
                      </a:r>
                      <a:r>
                        <a:rPr lang="en-US" sz="600" spc="-510" dirty="0">
                          <a:effectLst/>
                        </a:rPr>
                        <a:t> </a:t>
                      </a:r>
                      <a:r>
                        <a:rPr lang="en-US" sz="600" dirty="0">
                          <a:effectLst/>
                        </a:rPr>
                        <a:t>path+'/</a:t>
                      </a:r>
                      <a:r>
                        <a:rPr lang="en-US" sz="600" dirty="0" err="1">
                          <a:effectLst/>
                        </a:rPr>
                        <a:t>val</a:t>
                      </a:r>
                      <a:r>
                        <a:rPr lang="en-US" sz="600" dirty="0">
                          <a:effectLst/>
                        </a:rPr>
                        <a:t>',</a:t>
                      </a:r>
                      <a:r>
                        <a:rPr lang="en-US" sz="600" spc="440" dirty="0">
                          <a:effectLst/>
                        </a:rPr>
                        <a:t> </a:t>
                      </a:r>
                      <a:r>
                        <a:rPr lang="en-US" sz="600" dirty="0">
                          <a:effectLst/>
                        </a:rPr>
                        <a:t>#</a:t>
                      </a:r>
                      <a:r>
                        <a:rPr lang="en-US" sz="600" spc="-50" dirty="0">
                          <a:effectLst/>
                        </a:rPr>
                        <a:t> </a:t>
                      </a:r>
                      <a:r>
                        <a:rPr lang="en-US" sz="600" dirty="0">
                          <a:effectLst/>
                        </a:rPr>
                        <a:t>this</a:t>
                      </a:r>
                      <a:r>
                        <a:rPr lang="en-US" sz="600" spc="-55" dirty="0">
                          <a:effectLst/>
                        </a:rPr>
                        <a:t> </a:t>
                      </a:r>
                      <a:r>
                        <a:rPr lang="en-US" sz="600" dirty="0">
                          <a:effectLst/>
                        </a:rPr>
                        <a:t>is</a:t>
                      </a:r>
                      <a:r>
                        <a:rPr lang="en-US" sz="600" spc="-55" dirty="0">
                          <a:effectLst/>
                        </a:rPr>
                        <a:t> </a:t>
                      </a:r>
                      <a:r>
                        <a:rPr lang="en-US" sz="600" dirty="0">
                          <a:effectLst/>
                        </a:rPr>
                        <a:t>the</a:t>
                      </a:r>
                      <a:r>
                        <a:rPr lang="en-US" sz="600" spc="-55" dirty="0">
                          <a:effectLst/>
                        </a:rPr>
                        <a:t> </a:t>
                      </a:r>
                      <a:r>
                        <a:rPr lang="en-US" sz="600" dirty="0">
                          <a:effectLst/>
                        </a:rPr>
                        <a:t>target</a:t>
                      </a:r>
                      <a:r>
                        <a:rPr lang="en-US" sz="600" spc="-55" dirty="0">
                          <a:effectLst/>
                        </a:rPr>
                        <a:t> </a:t>
                      </a:r>
                      <a:r>
                        <a:rPr lang="en-US" sz="600" dirty="0">
                          <a:effectLst/>
                        </a:rPr>
                        <a:t>directory</a:t>
                      </a:r>
                      <a:endParaRPr lang="en-IN" sz="7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hMerge="1">
                  <a:txBody>
                    <a:bodyPr/>
                    <a:lstStyle/>
                    <a:p>
                      <a:endParaRPr lang="en-IN"/>
                    </a:p>
                  </a:txBody>
                  <a:tcPr/>
                </a:tc>
                <a:extLst>
                  <a:ext uri="{0D108BD9-81ED-4DB2-BD59-A6C34878D82A}">
                    <a16:rowId xmlns:a16="http://schemas.microsoft.com/office/drawing/2014/main" val="914284659"/>
                  </a:ext>
                </a:extLst>
              </a:tr>
              <a:tr h="234632">
                <a:tc>
                  <a:txBody>
                    <a:bodyPr/>
                    <a:lstStyle/>
                    <a:p>
                      <a:pPr marL="593090">
                        <a:lnSpc>
                          <a:spcPct val="107000"/>
                        </a:lnSpc>
                        <a:spcAft>
                          <a:spcPts val="0"/>
                        </a:spcAft>
                      </a:pPr>
                      <a:r>
                        <a:rPr lang="en-US" sz="600">
                          <a:effectLst/>
                        </a:rPr>
                        <a:t>target_size=(28,28),</a:t>
                      </a:r>
                      <a:r>
                        <a:rPr lang="en-US" sz="600" spc="-510">
                          <a:effectLst/>
                        </a:rPr>
                        <a:t> </a:t>
                      </a:r>
                      <a:r>
                        <a:rPr lang="en-US" sz="600">
                          <a:effectLst/>
                        </a:rPr>
                        <a:t>class_mode='sparse')</a:t>
                      </a:r>
                      <a:endParaRPr lang="en-IN" sz="70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tc>
                  <a:txBody>
                    <a:bodyPr/>
                    <a:lstStyle/>
                    <a:p>
                      <a:pPr marL="11430"/>
                      <a:r>
                        <a:rPr lang="en-US" sz="600" dirty="0">
                          <a:effectLst/>
                        </a:rPr>
                        <a:t>#</a:t>
                      </a:r>
                      <a:r>
                        <a:rPr lang="en-US" sz="600" spc="-80" dirty="0">
                          <a:effectLst/>
                        </a:rPr>
                        <a:t> </a:t>
                      </a:r>
                      <a:r>
                        <a:rPr lang="en-US" sz="600" dirty="0">
                          <a:effectLst/>
                        </a:rPr>
                        <a:t>all</a:t>
                      </a:r>
                      <a:r>
                        <a:rPr lang="en-US" sz="600" spc="-75" dirty="0">
                          <a:effectLst/>
                        </a:rPr>
                        <a:t> </a:t>
                      </a:r>
                      <a:r>
                        <a:rPr lang="en-US" sz="600" dirty="0">
                          <a:effectLst/>
                        </a:rPr>
                        <a:t>images</a:t>
                      </a:r>
                      <a:r>
                        <a:rPr lang="en-US" sz="600" spc="-80" dirty="0">
                          <a:effectLst/>
                        </a:rPr>
                        <a:t> </a:t>
                      </a:r>
                      <a:r>
                        <a:rPr lang="en-US" sz="600" dirty="0">
                          <a:effectLst/>
                        </a:rPr>
                        <a:t>will</a:t>
                      </a:r>
                      <a:r>
                        <a:rPr lang="en-US" sz="600" spc="-75" dirty="0">
                          <a:effectLst/>
                        </a:rPr>
                        <a:t> </a:t>
                      </a:r>
                      <a:r>
                        <a:rPr lang="en-US" sz="600" dirty="0">
                          <a:effectLst/>
                        </a:rPr>
                        <a:t>be</a:t>
                      </a:r>
                      <a:r>
                        <a:rPr lang="en-US" sz="600" spc="-75" dirty="0">
                          <a:effectLst/>
                        </a:rPr>
                        <a:t> </a:t>
                      </a:r>
                      <a:r>
                        <a:rPr lang="en-US" sz="600" dirty="0">
                          <a:effectLst/>
                        </a:rPr>
                        <a:t>resized</a:t>
                      </a:r>
                      <a:r>
                        <a:rPr lang="en-US" sz="600" spc="-80" dirty="0">
                          <a:effectLst/>
                        </a:rPr>
                        <a:t> </a:t>
                      </a:r>
                      <a:r>
                        <a:rPr lang="en-US" sz="600" dirty="0">
                          <a:effectLst/>
                        </a:rPr>
                        <a:t>to</a:t>
                      </a:r>
                      <a:r>
                        <a:rPr lang="en-US" sz="600" spc="-75" dirty="0">
                          <a:effectLst/>
                        </a:rPr>
                        <a:t> </a:t>
                      </a:r>
                      <a:r>
                        <a:rPr lang="en-US" sz="600" dirty="0">
                          <a:effectLst/>
                        </a:rPr>
                        <a:t>28x28</a:t>
                      </a:r>
                      <a:r>
                        <a:rPr lang="en-US" sz="600" spc="-75" dirty="0">
                          <a:effectLst/>
                        </a:rPr>
                        <a:t> </a:t>
                      </a:r>
                      <a:r>
                        <a:rPr lang="en-US" sz="600" dirty="0" err="1">
                          <a:effectLst/>
                        </a:rPr>
                        <a:t>batch_size</a:t>
                      </a:r>
                      <a:r>
                        <a:rPr lang="en-US" sz="600" dirty="0">
                          <a:effectLst/>
                        </a:rPr>
                        <a:t>=1,</a:t>
                      </a:r>
                      <a:endParaRPr lang="en-IN" sz="700" dirty="0">
                        <a:effectLst/>
                        <a:latin typeface="Consolas" panose="020B0609020204030204" pitchFamily="49" charset="0"/>
                        <a:ea typeface="Consolas" panose="020B0609020204030204" pitchFamily="49" charset="0"/>
                        <a:cs typeface="Consolas" panose="020B0609020204030204" pitchFamily="49" charset="0"/>
                      </a:endParaRPr>
                    </a:p>
                  </a:txBody>
                  <a:tcPr marL="0" marR="0" marT="0" marB="0"/>
                </a:tc>
                <a:extLst>
                  <a:ext uri="{0D108BD9-81ED-4DB2-BD59-A6C34878D82A}">
                    <a16:rowId xmlns:a16="http://schemas.microsoft.com/office/drawing/2014/main" val="1144961099"/>
                  </a:ext>
                </a:extLst>
              </a:tr>
            </a:tbl>
          </a:graphicData>
        </a:graphic>
      </p:graphicFrame>
    </p:spTree>
    <p:extLst>
      <p:ext uri="{BB962C8B-B14F-4D97-AF65-F5344CB8AC3E}">
        <p14:creationId xmlns:p14="http://schemas.microsoft.com/office/powerpoint/2010/main" val="338999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055B-6000-4506-B2A0-EA77BEC3B9AD}"/>
              </a:ext>
            </a:extLst>
          </p:cNvPr>
          <p:cNvSpPr>
            <a:spLocks noGrp="1"/>
          </p:cNvSpPr>
          <p:nvPr>
            <p:ph type="ctrTitle"/>
          </p:nvPr>
        </p:nvSpPr>
        <p:spPr>
          <a:xfrm>
            <a:off x="381000" y="361950"/>
            <a:ext cx="6853301" cy="492443"/>
          </a:xfrm>
        </p:spPr>
        <p:txBody>
          <a:bodyPr/>
          <a:lstStyle/>
          <a:p>
            <a:r>
              <a:rPr lang="en-US" sz="3200" b="1" u="sng" dirty="0">
                <a:solidFill>
                  <a:schemeClr val="bg1"/>
                </a:solidFill>
                <a:effectLst/>
                <a:latin typeface="+mn-lt"/>
                <a:ea typeface="Calibri" panose="020F0502020204030204" pitchFamily="34" charset="0"/>
                <a:cs typeface="Times New Roman" panose="02020603050405020304" pitchFamily="18" charset="0"/>
              </a:rPr>
              <a:t>CAR SPACING</a:t>
            </a:r>
            <a:endParaRPr lang="en-IN" sz="3200" b="1" u="sng" dirty="0">
              <a:solidFill>
                <a:schemeClr val="bg1"/>
              </a:solidFill>
              <a:latin typeface="+mn-lt"/>
            </a:endParaRPr>
          </a:p>
        </p:txBody>
      </p:sp>
      <p:pic>
        <p:nvPicPr>
          <p:cNvPr id="4" name="Picture 3">
            <a:extLst>
              <a:ext uri="{FF2B5EF4-FFF2-40B4-BE49-F238E27FC236}">
                <a16:creationId xmlns:a16="http://schemas.microsoft.com/office/drawing/2014/main" id="{387B5864-1425-4819-AC3F-6599BBBABC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1047750"/>
            <a:ext cx="6047999" cy="3200400"/>
          </a:xfrm>
          <a:prstGeom prst="rect">
            <a:avLst/>
          </a:prstGeom>
        </p:spPr>
      </p:pic>
    </p:spTree>
    <p:extLst>
      <p:ext uri="{BB962C8B-B14F-4D97-AF65-F5344CB8AC3E}">
        <p14:creationId xmlns:p14="http://schemas.microsoft.com/office/powerpoint/2010/main" val="88809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65EB1C-B707-44CD-93E5-D5128C5A3F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173480"/>
            <a:ext cx="6359236" cy="3497580"/>
          </a:xfrm>
          <a:prstGeom prst="rect">
            <a:avLst/>
          </a:prstGeom>
        </p:spPr>
      </p:pic>
      <p:sp>
        <p:nvSpPr>
          <p:cNvPr id="6" name="TextBox 5">
            <a:extLst>
              <a:ext uri="{FF2B5EF4-FFF2-40B4-BE49-F238E27FC236}">
                <a16:creationId xmlns:a16="http://schemas.microsoft.com/office/drawing/2014/main" id="{B2489BBE-88BE-4FB9-B238-DBE82545B113}"/>
              </a:ext>
            </a:extLst>
          </p:cNvPr>
          <p:cNvSpPr txBox="1"/>
          <p:nvPr/>
        </p:nvSpPr>
        <p:spPr>
          <a:xfrm>
            <a:off x="762000" y="438150"/>
            <a:ext cx="4572000" cy="375552"/>
          </a:xfrm>
          <a:prstGeom prst="rect">
            <a:avLst/>
          </a:prstGeom>
          <a:noFill/>
        </p:spPr>
        <p:txBody>
          <a:bodyPr wrap="square">
            <a:spAutoFit/>
          </a:bodyPr>
          <a:lstStyle/>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QR SACNNER OUTPUT SCREEN</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621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807EA-6902-4410-9CB7-7CA16167CB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303" y="514350"/>
            <a:ext cx="7671371" cy="4267200"/>
          </a:xfrm>
          <a:prstGeom prst="rect">
            <a:avLst/>
          </a:prstGeom>
        </p:spPr>
      </p:pic>
    </p:spTree>
    <p:extLst>
      <p:ext uri="{BB962C8B-B14F-4D97-AF65-F5344CB8AC3E}">
        <p14:creationId xmlns:p14="http://schemas.microsoft.com/office/powerpoint/2010/main" val="360509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196975" cy="409575"/>
          </a:xfrm>
          <a:prstGeom prst="rect">
            <a:avLst/>
          </a:prstGeom>
        </p:spPr>
        <p:txBody>
          <a:bodyPr vert="horz" wrap="square" lIns="0" tIns="15240" rIns="0" bIns="0" rtlCol="0">
            <a:spAutoFit/>
          </a:bodyPr>
          <a:lstStyle/>
          <a:p>
            <a:pPr marL="12700">
              <a:lnSpc>
                <a:spcPct val="100000"/>
              </a:lnSpc>
              <a:spcBef>
                <a:spcPts val="120"/>
              </a:spcBef>
            </a:pPr>
            <a:r>
              <a:rPr dirty="0"/>
              <a:t>Abstract</a:t>
            </a:r>
          </a:p>
        </p:txBody>
      </p:sp>
      <p:sp>
        <p:nvSpPr>
          <p:cNvPr id="3" name="object 3"/>
          <p:cNvSpPr txBox="1"/>
          <p:nvPr/>
        </p:nvSpPr>
        <p:spPr>
          <a:xfrm>
            <a:off x="384725" y="1186383"/>
            <a:ext cx="8339455" cy="1497965"/>
          </a:xfrm>
          <a:prstGeom prst="rect">
            <a:avLst/>
          </a:prstGeom>
        </p:spPr>
        <p:txBody>
          <a:bodyPr vert="horz" wrap="square" lIns="0" tIns="12700" rIns="0" bIns="0" rtlCol="0">
            <a:spAutoFit/>
          </a:bodyPr>
          <a:lstStyle/>
          <a:p>
            <a:pPr marL="12700" marR="5080">
              <a:lnSpc>
                <a:spcPct val="114999"/>
              </a:lnSpc>
              <a:spcBef>
                <a:spcPts val="100"/>
              </a:spcBef>
            </a:pPr>
            <a:r>
              <a:rPr sz="1400" spc="-5" dirty="0">
                <a:solidFill>
                  <a:srgbClr val="ADADAD"/>
                </a:solidFill>
                <a:latin typeface="Arial MT"/>
                <a:cs typeface="Arial MT"/>
              </a:rPr>
              <a:t>In the </a:t>
            </a:r>
            <a:r>
              <a:rPr sz="1400" dirty="0">
                <a:solidFill>
                  <a:srgbClr val="ADADAD"/>
                </a:solidFill>
                <a:latin typeface="Arial MT"/>
                <a:cs typeface="Arial MT"/>
              </a:rPr>
              <a:t>current scenario </a:t>
            </a:r>
            <a:r>
              <a:rPr sz="1400" spc="-5" dirty="0">
                <a:solidFill>
                  <a:srgbClr val="ADADAD"/>
                </a:solidFill>
                <a:latin typeface="Arial MT"/>
                <a:cs typeface="Arial MT"/>
              </a:rPr>
              <a:t>of parking </a:t>
            </a:r>
            <a:r>
              <a:rPr sz="1400" dirty="0">
                <a:solidFill>
                  <a:srgbClr val="ADADAD"/>
                </a:solidFill>
                <a:latin typeface="Arial MT"/>
                <a:cs typeface="Arial MT"/>
              </a:rPr>
              <a:t>management system, </a:t>
            </a:r>
            <a:r>
              <a:rPr sz="1400" spc="-5" dirty="0">
                <a:solidFill>
                  <a:srgbClr val="ADADAD"/>
                </a:solidFill>
                <a:latin typeface="Arial MT"/>
                <a:cs typeface="Arial MT"/>
              </a:rPr>
              <a:t>optimal usage of parking </a:t>
            </a:r>
            <a:r>
              <a:rPr sz="1400" dirty="0">
                <a:solidFill>
                  <a:srgbClr val="ADADAD"/>
                </a:solidFill>
                <a:latin typeface="Arial MT"/>
                <a:cs typeface="Arial MT"/>
              </a:rPr>
              <a:t>space </a:t>
            </a:r>
            <a:r>
              <a:rPr sz="1400" spc="-5" dirty="0">
                <a:solidFill>
                  <a:srgbClr val="ADADAD"/>
                </a:solidFill>
                <a:latin typeface="Arial MT"/>
                <a:cs typeface="Arial MT"/>
              </a:rPr>
              <a:t>and the </a:t>
            </a:r>
            <a:r>
              <a:rPr sz="1400" dirty="0">
                <a:solidFill>
                  <a:srgbClr val="ADADAD"/>
                </a:solidFill>
                <a:latin typeface="Arial MT"/>
                <a:cs typeface="Arial MT"/>
              </a:rPr>
              <a:t> </a:t>
            </a:r>
            <a:r>
              <a:rPr sz="1400" spc="-5" dirty="0">
                <a:solidFill>
                  <a:srgbClr val="ADADAD"/>
                </a:solidFill>
                <a:latin typeface="Arial MT"/>
                <a:cs typeface="Arial MT"/>
              </a:rPr>
              <a:t>abruptness to park </a:t>
            </a:r>
            <a:r>
              <a:rPr sz="1400" dirty="0">
                <a:solidFill>
                  <a:srgbClr val="ADADAD"/>
                </a:solidFill>
                <a:latin typeface="Arial MT"/>
                <a:cs typeface="Arial MT"/>
              </a:rPr>
              <a:t>vehicles </a:t>
            </a:r>
            <a:r>
              <a:rPr sz="1400" spc="-5" dirty="0">
                <a:solidFill>
                  <a:srgbClr val="ADADAD"/>
                </a:solidFill>
                <a:latin typeface="Arial MT"/>
                <a:cs typeface="Arial MT"/>
              </a:rPr>
              <a:t>are </a:t>
            </a:r>
            <a:r>
              <a:rPr sz="1400" dirty="0">
                <a:solidFill>
                  <a:srgbClr val="ADADAD"/>
                </a:solidFill>
                <a:latin typeface="Arial MT"/>
                <a:cs typeface="Arial MT"/>
              </a:rPr>
              <a:t>critical </a:t>
            </a:r>
            <a:r>
              <a:rPr sz="1400" spc="-5" dirty="0">
                <a:solidFill>
                  <a:srgbClr val="ADADAD"/>
                </a:solidFill>
                <a:latin typeface="Arial MT"/>
                <a:cs typeface="Arial MT"/>
              </a:rPr>
              <a:t>factors. </a:t>
            </a:r>
            <a:r>
              <a:rPr sz="1400" spc="-20" dirty="0">
                <a:solidFill>
                  <a:srgbClr val="ADADAD"/>
                </a:solidFill>
                <a:latin typeface="Arial MT"/>
                <a:cs typeface="Arial MT"/>
              </a:rPr>
              <a:t>Technology </a:t>
            </a:r>
            <a:r>
              <a:rPr sz="1400" spc="-5" dirty="0">
                <a:solidFill>
                  <a:srgbClr val="ADADAD"/>
                </a:solidFill>
                <a:latin typeface="Arial MT"/>
                <a:cs typeface="Arial MT"/>
              </a:rPr>
              <a:t>based Parking </a:t>
            </a:r>
            <a:r>
              <a:rPr sz="1400" dirty="0">
                <a:solidFill>
                  <a:srgbClr val="ADADAD"/>
                </a:solidFill>
                <a:latin typeface="Arial MT"/>
                <a:cs typeface="Arial MT"/>
              </a:rPr>
              <a:t>Management </a:t>
            </a:r>
            <a:r>
              <a:rPr sz="1400" spc="-5" dirty="0">
                <a:solidFill>
                  <a:srgbClr val="ADADAD"/>
                </a:solidFill>
                <a:latin typeface="Arial MT"/>
                <a:cs typeface="Arial MT"/>
              </a:rPr>
              <a:t>System is an </a:t>
            </a:r>
            <a:r>
              <a:rPr sz="1400" dirty="0">
                <a:solidFill>
                  <a:srgbClr val="ADADAD"/>
                </a:solidFill>
                <a:latin typeface="Arial MT"/>
                <a:cs typeface="Arial MT"/>
              </a:rPr>
              <a:t> </a:t>
            </a:r>
            <a:r>
              <a:rPr sz="1400" spc="-5" dirty="0">
                <a:solidFill>
                  <a:srgbClr val="ADADAD"/>
                </a:solidFill>
                <a:latin typeface="Arial MT"/>
                <a:cs typeface="Arial MT"/>
              </a:rPr>
              <a:t>automated and advanced </a:t>
            </a:r>
            <a:r>
              <a:rPr sz="1400" dirty="0">
                <a:solidFill>
                  <a:srgbClr val="ADADAD"/>
                </a:solidFill>
                <a:latin typeface="Arial MT"/>
                <a:cs typeface="Arial MT"/>
              </a:rPr>
              <a:t>solution </a:t>
            </a:r>
            <a:r>
              <a:rPr sz="1400" spc="-5" dirty="0">
                <a:solidFill>
                  <a:srgbClr val="ADADAD"/>
                </a:solidFill>
                <a:latin typeface="Arial MT"/>
                <a:cs typeface="Arial MT"/>
              </a:rPr>
              <a:t>that provides </a:t>
            </a:r>
            <a:r>
              <a:rPr sz="1400" dirty="0">
                <a:solidFill>
                  <a:srgbClr val="ADADAD"/>
                </a:solidFill>
                <a:latin typeface="Arial MT"/>
                <a:cs typeface="Arial MT"/>
              </a:rPr>
              <a:t>management </a:t>
            </a:r>
            <a:r>
              <a:rPr sz="1400" spc="-5" dirty="0">
                <a:solidFill>
                  <a:srgbClr val="ADADAD"/>
                </a:solidFill>
                <a:latin typeface="Arial MT"/>
                <a:cs typeface="Arial MT"/>
              </a:rPr>
              <a:t>of </a:t>
            </a:r>
            <a:r>
              <a:rPr sz="1400" dirty="0">
                <a:solidFill>
                  <a:srgbClr val="ADADAD"/>
                </a:solidFill>
                <a:latin typeface="Arial MT"/>
                <a:cs typeface="Arial MT"/>
              </a:rPr>
              <a:t>vehicles right </a:t>
            </a:r>
            <a:r>
              <a:rPr sz="1400" spc="-5" dirty="0">
                <a:solidFill>
                  <a:srgbClr val="ADADAD"/>
                </a:solidFill>
                <a:latin typeface="Arial MT"/>
                <a:cs typeface="Arial MT"/>
              </a:rPr>
              <a:t>from an entry in the parking </a:t>
            </a:r>
            <a:r>
              <a:rPr sz="1400" spc="-375" dirty="0">
                <a:solidFill>
                  <a:srgbClr val="ADADAD"/>
                </a:solidFill>
                <a:latin typeface="Arial MT"/>
                <a:cs typeface="Arial MT"/>
              </a:rPr>
              <a:t> </a:t>
            </a:r>
            <a:r>
              <a:rPr sz="1400" spc="-5" dirty="0">
                <a:solidFill>
                  <a:srgbClr val="ADADAD"/>
                </a:solidFill>
                <a:latin typeface="Arial MT"/>
                <a:cs typeface="Arial MT"/>
              </a:rPr>
              <a:t>area to the exit. Optimizing the parking </a:t>
            </a:r>
            <a:r>
              <a:rPr sz="1400" dirty="0">
                <a:solidFill>
                  <a:srgbClr val="ADADAD"/>
                </a:solidFill>
                <a:latin typeface="Arial MT"/>
                <a:cs typeface="Arial MT"/>
              </a:rPr>
              <a:t>space </a:t>
            </a:r>
            <a:r>
              <a:rPr sz="1400" spc="-5" dirty="0">
                <a:solidFill>
                  <a:srgbClr val="ADADAD"/>
                </a:solidFill>
                <a:latin typeface="Arial MT"/>
                <a:cs typeface="Arial MT"/>
              </a:rPr>
              <a:t>for </a:t>
            </a:r>
            <a:r>
              <a:rPr sz="1400" dirty="0">
                <a:solidFill>
                  <a:srgbClr val="ADADAD"/>
                </a:solidFill>
                <a:latin typeface="Arial MT"/>
                <a:cs typeface="Arial MT"/>
              </a:rPr>
              <a:t>vehicles </a:t>
            </a:r>
            <a:r>
              <a:rPr sz="1400" spc="-5" dirty="0">
                <a:solidFill>
                  <a:srgbClr val="ADADAD"/>
                </a:solidFill>
                <a:latin typeface="Arial MT"/>
                <a:cs typeface="Arial MT"/>
              </a:rPr>
              <a:t>is </a:t>
            </a:r>
            <a:r>
              <a:rPr sz="1400" dirty="0">
                <a:solidFill>
                  <a:srgbClr val="ADADAD"/>
                </a:solidFill>
                <a:latin typeface="Arial MT"/>
                <a:cs typeface="Arial MT"/>
              </a:rPr>
              <a:t>still a </a:t>
            </a:r>
            <a:r>
              <a:rPr sz="1400" spc="-5" dirty="0">
                <a:solidFill>
                  <a:srgbClr val="ADADAD"/>
                </a:solidFill>
                <a:latin typeface="Arial MT"/>
                <a:cs typeface="Arial MT"/>
              </a:rPr>
              <a:t>problematic area for businesses, </a:t>
            </a:r>
            <a:r>
              <a:rPr sz="1400" dirty="0">
                <a:solidFill>
                  <a:srgbClr val="ADADAD"/>
                </a:solidFill>
                <a:latin typeface="Arial MT"/>
                <a:cs typeface="Arial MT"/>
              </a:rPr>
              <a:t> </a:t>
            </a:r>
            <a:r>
              <a:rPr sz="1400" spc="-5" dirty="0">
                <a:solidFill>
                  <a:srgbClr val="ADADAD"/>
                </a:solidFill>
                <a:latin typeface="Arial MT"/>
                <a:cs typeface="Arial MT"/>
              </a:rPr>
              <a:t>Government </a:t>
            </a:r>
            <a:r>
              <a:rPr sz="1400" spc="-10" dirty="0">
                <a:solidFill>
                  <a:srgbClr val="ADADAD"/>
                </a:solidFill>
                <a:latin typeface="Arial MT"/>
                <a:cs typeface="Arial MT"/>
              </a:rPr>
              <a:t>offices, </a:t>
            </a:r>
            <a:r>
              <a:rPr sz="1400" dirty="0">
                <a:solidFill>
                  <a:srgbClr val="ADADAD"/>
                </a:solidFill>
                <a:latin typeface="Arial MT"/>
                <a:cs typeface="Arial MT"/>
              </a:rPr>
              <a:t>various </a:t>
            </a:r>
            <a:r>
              <a:rPr sz="1400" spc="-5" dirty="0">
                <a:solidFill>
                  <a:srgbClr val="ADADAD"/>
                </a:solidFill>
                <a:latin typeface="Arial MT"/>
                <a:cs typeface="Arial MT"/>
              </a:rPr>
              <a:t>public places as well as </a:t>
            </a:r>
            <a:r>
              <a:rPr sz="1400" dirty="0">
                <a:solidFill>
                  <a:srgbClr val="ADADAD"/>
                </a:solidFill>
                <a:latin typeface="Arial MT"/>
                <a:cs typeface="Arial MT"/>
              </a:rPr>
              <a:t>municipalities </a:t>
            </a:r>
            <a:r>
              <a:rPr sz="1400" spc="-5" dirty="0">
                <a:solidFill>
                  <a:srgbClr val="ADADAD"/>
                </a:solidFill>
                <a:latin typeface="Arial MT"/>
                <a:cs typeface="Arial MT"/>
              </a:rPr>
              <a:t>authorities in </a:t>
            </a:r>
            <a:r>
              <a:rPr sz="1400" dirty="0">
                <a:solidFill>
                  <a:srgbClr val="ADADAD"/>
                </a:solidFill>
                <a:latin typeface="Arial MT"/>
                <a:cs typeface="Arial MT"/>
              </a:rPr>
              <a:t>multiple cities </a:t>
            </a:r>
            <a:r>
              <a:rPr sz="1400" spc="-5" dirty="0">
                <a:solidFill>
                  <a:srgbClr val="ADADAD"/>
                </a:solidFill>
                <a:latin typeface="Arial MT"/>
                <a:cs typeface="Arial MT"/>
              </a:rPr>
              <a:t>across </a:t>
            </a:r>
            <a:r>
              <a:rPr sz="1400" dirty="0">
                <a:solidFill>
                  <a:srgbClr val="ADADAD"/>
                </a:solidFill>
                <a:latin typeface="Arial MT"/>
                <a:cs typeface="Arial MT"/>
              </a:rPr>
              <a:t> </a:t>
            </a:r>
            <a:r>
              <a:rPr sz="1400" spc="-5" dirty="0">
                <a:solidFill>
                  <a:srgbClr val="ADADAD"/>
                </a:solidFill>
                <a:latin typeface="Arial MT"/>
                <a:cs typeface="Arial MT"/>
              </a:rPr>
              <a:t>India.</a:t>
            </a:r>
            <a:r>
              <a:rPr sz="1400" spc="-10" dirty="0">
                <a:solidFill>
                  <a:srgbClr val="ADADAD"/>
                </a:solidFill>
                <a:latin typeface="Arial MT"/>
                <a:cs typeface="Arial MT"/>
              </a:rPr>
              <a:t> </a:t>
            </a:r>
            <a:r>
              <a:rPr sz="1400" spc="-5" dirty="0">
                <a:solidFill>
                  <a:srgbClr val="ADADAD"/>
                </a:solidFill>
                <a:latin typeface="Arial MT"/>
                <a:cs typeface="Arial MT"/>
              </a:rPr>
              <a:t>Our Parking</a:t>
            </a:r>
            <a:r>
              <a:rPr sz="1400" spc="-10" dirty="0">
                <a:solidFill>
                  <a:srgbClr val="ADADAD"/>
                </a:solidFill>
                <a:latin typeface="Arial MT"/>
                <a:cs typeface="Arial MT"/>
              </a:rPr>
              <a:t> </a:t>
            </a:r>
            <a:r>
              <a:rPr sz="1400" dirty="0">
                <a:solidFill>
                  <a:srgbClr val="ADADAD"/>
                </a:solidFill>
                <a:latin typeface="Arial MT"/>
                <a:cs typeface="Arial MT"/>
              </a:rPr>
              <a:t>Management</a:t>
            </a:r>
            <a:r>
              <a:rPr sz="1400" spc="-5" dirty="0">
                <a:solidFill>
                  <a:srgbClr val="ADADAD"/>
                </a:solidFill>
                <a:latin typeface="Arial MT"/>
                <a:cs typeface="Arial MT"/>
              </a:rPr>
              <a:t> System</a:t>
            </a:r>
            <a:r>
              <a:rPr sz="1400" spc="-10" dirty="0">
                <a:solidFill>
                  <a:srgbClr val="ADADAD"/>
                </a:solidFill>
                <a:latin typeface="Arial MT"/>
                <a:cs typeface="Arial MT"/>
              </a:rPr>
              <a:t> offers</a:t>
            </a:r>
            <a:r>
              <a:rPr sz="1400" spc="-5" dirty="0">
                <a:solidFill>
                  <a:srgbClr val="ADADAD"/>
                </a:solidFill>
                <a:latin typeface="Arial MT"/>
                <a:cs typeface="Arial MT"/>
              </a:rPr>
              <a:t> </a:t>
            </a:r>
            <a:r>
              <a:rPr sz="1400" dirty="0">
                <a:solidFill>
                  <a:srgbClr val="ADADAD"/>
                </a:solidFill>
                <a:latin typeface="Arial MT"/>
                <a:cs typeface="Arial MT"/>
              </a:rPr>
              <a:t>a</a:t>
            </a:r>
            <a:r>
              <a:rPr sz="1400" spc="-10" dirty="0">
                <a:solidFill>
                  <a:srgbClr val="ADADAD"/>
                </a:solidFill>
                <a:latin typeface="Arial MT"/>
                <a:cs typeface="Arial MT"/>
              </a:rPr>
              <a:t> </a:t>
            </a:r>
            <a:r>
              <a:rPr sz="1400" spc="-5" dirty="0">
                <a:solidFill>
                  <a:srgbClr val="ADADAD"/>
                </a:solidFill>
                <a:latin typeface="Arial MT"/>
                <a:cs typeface="Arial MT"/>
              </a:rPr>
              <a:t>productive implementation of</a:t>
            </a:r>
            <a:r>
              <a:rPr sz="1400" spc="-10" dirty="0">
                <a:solidFill>
                  <a:srgbClr val="ADADAD"/>
                </a:solidFill>
                <a:latin typeface="Arial MT"/>
                <a:cs typeface="Arial MT"/>
              </a:rPr>
              <a:t> </a:t>
            </a:r>
            <a:r>
              <a:rPr sz="1400" spc="-5" dirty="0">
                <a:solidFill>
                  <a:srgbClr val="ADADAD"/>
                </a:solidFill>
                <a:latin typeface="Arial MT"/>
                <a:cs typeface="Arial MT"/>
              </a:rPr>
              <a:t>the parking</a:t>
            </a:r>
            <a:r>
              <a:rPr sz="1400" spc="-10" dirty="0">
                <a:solidFill>
                  <a:srgbClr val="ADADAD"/>
                </a:solidFill>
                <a:latin typeface="Arial MT"/>
                <a:cs typeface="Arial MT"/>
              </a:rPr>
              <a:t> </a:t>
            </a:r>
            <a:r>
              <a:rPr sz="1400" dirty="0">
                <a:solidFill>
                  <a:srgbClr val="ADADAD"/>
                </a:solidFill>
                <a:latin typeface="Arial MT"/>
                <a:cs typeface="Arial MT"/>
              </a:rPr>
              <a:t>resources.</a:t>
            </a:r>
            <a:endParaRPr sz="14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312CE-7ED5-4D42-AAD2-519F4D3DB34A}"/>
              </a:ext>
            </a:extLst>
          </p:cNvPr>
          <p:cNvSpPr txBox="1"/>
          <p:nvPr/>
        </p:nvSpPr>
        <p:spPr>
          <a:xfrm>
            <a:off x="533400" y="361950"/>
            <a:ext cx="4572000" cy="470000"/>
          </a:xfrm>
          <a:prstGeom prst="rect">
            <a:avLst/>
          </a:prstGeom>
          <a:noFill/>
        </p:spPr>
        <p:txBody>
          <a:bodyPr wrap="square">
            <a:spAutoFit/>
          </a:bodyPr>
          <a:lstStyle/>
          <a:p>
            <a:pPr>
              <a:lnSpc>
                <a:spcPct val="107000"/>
              </a:lnSpc>
              <a:spcAft>
                <a:spcPts val="800"/>
              </a:spcAft>
            </a:pPr>
            <a:r>
              <a:rPr lang="en-US" sz="24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MOBILE APP</a:t>
            </a:r>
            <a:endParaRPr lang="en-IN" sz="24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BB379E1-95E1-49BC-928B-0A4EEC01B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123949"/>
            <a:ext cx="6477000" cy="3467893"/>
          </a:xfrm>
          <a:prstGeom prst="rect">
            <a:avLst/>
          </a:prstGeom>
        </p:spPr>
      </p:pic>
    </p:spTree>
    <p:extLst>
      <p:ext uri="{BB962C8B-B14F-4D97-AF65-F5344CB8AC3E}">
        <p14:creationId xmlns:p14="http://schemas.microsoft.com/office/powerpoint/2010/main" val="1914674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661795" cy="409575"/>
          </a:xfrm>
          <a:prstGeom prst="rect">
            <a:avLst/>
          </a:prstGeom>
        </p:spPr>
        <p:txBody>
          <a:bodyPr vert="horz" wrap="square" lIns="0" tIns="15240" rIns="0" bIns="0" rtlCol="0">
            <a:spAutoFit/>
          </a:bodyPr>
          <a:lstStyle/>
          <a:p>
            <a:pPr marL="12700">
              <a:lnSpc>
                <a:spcPct val="100000"/>
              </a:lnSpc>
              <a:spcBef>
                <a:spcPts val="120"/>
              </a:spcBef>
            </a:pPr>
            <a:r>
              <a:rPr spc="5" dirty="0"/>
              <a:t>References</a:t>
            </a:r>
          </a:p>
        </p:txBody>
      </p:sp>
      <p:sp>
        <p:nvSpPr>
          <p:cNvPr id="3" name="object 3"/>
          <p:cNvSpPr/>
          <p:nvPr/>
        </p:nvSpPr>
        <p:spPr>
          <a:xfrm>
            <a:off x="21822" y="991374"/>
            <a:ext cx="8521065" cy="3416935"/>
          </a:xfrm>
          <a:custGeom>
            <a:avLst/>
            <a:gdLst/>
            <a:ahLst/>
            <a:cxnLst/>
            <a:rect l="l" t="t" r="r" b="b"/>
            <a:pathLst>
              <a:path w="8521065" h="3416935">
                <a:moveTo>
                  <a:pt x="8520599" y="3416399"/>
                </a:moveTo>
                <a:lnTo>
                  <a:pt x="0" y="3416399"/>
                </a:lnTo>
                <a:lnTo>
                  <a:pt x="0" y="0"/>
                </a:lnTo>
                <a:lnTo>
                  <a:pt x="8520599" y="0"/>
                </a:lnTo>
                <a:lnTo>
                  <a:pt x="8520599" y="3416399"/>
                </a:lnTo>
                <a:close/>
              </a:path>
            </a:pathLst>
          </a:custGeom>
          <a:solidFill>
            <a:srgbClr val="212121"/>
          </a:solidFill>
        </p:spPr>
        <p:txBody>
          <a:bodyPr wrap="square" lIns="0" tIns="0" rIns="0" bIns="0" rtlCol="0"/>
          <a:lstStyle/>
          <a:p>
            <a:endParaRPr dirty="0"/>
          </a:p>
        </p:txBody>
      </p:sp>
      <p:sp>
        <p:nvSpPr>
          <p:cNvPr id="4" name="object 4"/>
          <p:cNvSpPr txBox="1"/>
          <p:nvPr/>
        </p:nvSpPr>
        <p:spPr>
          <a:xfrm>
            <a:off x="397425" y="1238200"/>
            <a:ext cx="7960995"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1:  Barton,</a:t>
            </a:r>
            <a:r>
              <a:rPr sz="900" b="1" spc="15" dirty="0">
                <a:solidFill>
                  <a:srgbClr val="212121"/>
                </a:solidFill>
                <a:latin typeface="Verdana"/>
                <a:cs typeface="Verdana"/>
              </a:rPr>
              <a:t> </a:t>
            </a:r>
            <a:r>
              <a:rPr sz="900" b="1" spc="5" dirty="0">
                <a:solidFill>
                  <a:srgbClr val="212121"/>
                </a:solidFill>
                <a:latin typeface="Verdana"/>
                <a:cs typeface="Verdana"/>
              </a:rPr>
              <a:t>J.,</a:t>
            </a:r>
            <a:r>
              <a:rPr sz="900" b="1" spc="10" dirty="0">
                <a:solidFill>
                  <a:srgbClr val="212121"/>
                </a:solidFill>
                <a:latin typeface="Verdana"/>
                <a:cs typeface="Verdana"/>
              </a:rPr>
              <a:t> </a:t>
            </a:r>
            <a:r>
              <a:rPr sz="900" b="1" spc="5" dirty="0">
                <a:solidFill>
                  <a:srgbClr val="212121"/>
                </a:solidFill>
                <a:latin typeface="Verdana"/>
                <a:cs typeface="Verdana"/>
              </a:rPr>
              <a:t>J.</a:t>
            </a:r>
            <a:r>
              <a:rPr sz="900" b="1" spc="15" dirty="0">
                <a:solidFill>
                  <a:srgbClr val="212121"/>
                </a:solidFill>
                <a:latin typeface="Verdana"/>
                <a:cs typeface="Verdana"/>
              </a:rPr>
              <a:t> </a:t>
            </a:r>
            <a:r>
              <a:rPr sz="900" b="1" spc="10" dirty="0">
                <a:solidFill>
                  <a:srgbClr val="212121"/>
                </a:solidFill>
                <a:latin typeface="Verdana"/>
                <a:cs typeface="Verdana"/>
              </a:rPr>
              <a:t>Buckley, B.</a:t>
            </a:r>
            <a:r>
              <a:rPr sz="900" b="1" spc="15" dirty="0">
                <a:solidFill>
                  <a:srgbClr val="212121"/>
                </a:solidFill>
                <a:latin typeface="Verdana"/>
                <a:cs typeface="Verdana"/>
              </a:rPr>
              <a:t> </a:t>
            </a:r>
            <a:r>
              <a:rPr sz="900" b="1" spc="10" dirty="0">
                <a:solidFill>
                  <a:srgbClr val="212121"/>
                </a:solidFill>
                <a:latin typeface="Verdana"/>
                <a:cs typeface="Verdana"/>
              </a:rPr>
              <a:t>O’Flynn, </a:t>
            </a:r>
            <a:r>
              <a:rPr sz="900" b="1" spc="5" dirty="0">
                <a:solidFill>
                  <a:srgbClr val="212121"/>
                </a:solidFill>
                <a:latin typeface="Verdana"/>
                <a:cs typeface="Verdana"/>
              </a:rPr>
              <a:t>S.C.</a:t>
            </a:r>
            <a:r>
              <a:rPr sz="900" b="1" spc="10" dirty="0">
                <a:solidFill>
                  <a:srgbClr val="212121"/>
                </a:solidFill>
                <a:latin typeface="Verdana"/>
                <a:cs typeface="Verdana"/>
              </a:rPr>
              <a:t> O’Mathuna</a:t>
            </a:r>
            <a:r>
              <a:rPr sz="900" b="1" spc="15" dirty="0">
                <a:solidFill>
                  <a:srgbClr val="212121"/>
                </a:solidFill>
                <a:latin typeface="Verdana"/>
                <a:cs typeface="Verdana"/>
              </a:rPr>
              <a:t> </a:t>
            </a:r>
            <a:r>
              <a:rPr sz="900" b="1" spc="10" dirty="0">
                <a:solidFill>
                  <a:srgbClr val="212121"/>
                </a:solidFill>
                <a:latin typeface="Verdana"/>
                <a:cs typeface="Verdana"/>
              </a:rPr>
              <a:t>and </a:t>
            </a:r>
            <a:r>
              <a:rPr sz="900" b="1" spc="5" dirty="0">
                <a:solidFill>
                  <a:srgbClr val="212121"/>
                </a:solidFill>
                <a:latin typeface="Verdana"/>
                <a:cs typeface="Verdana"/>
              </a:rPr>
              <a:t>J.P.</a:t>
            </a:r>
            <a:r>
              <a:rPr sz="900" b="1" spc="15" dirty="0">
                <a:solidFill>
                  <a:srgbClr val="212121"/>
                </a:solidFill>
                <a:latin typeface="Verdana"/>
                <a:cs typeface="Verdana"/>
              </a:rPr>
              <a:t> </a:t>
            </a:r>
            <a:r>
              <a:rPr sz="900" b="1" spc="10" dirty="0">
                <a:solidFill>
                  <a:srgbClr val="212121"/>
                </a:solidFill>
                <a:latin typeface="Verdana"/>
                <a:cs typeface="Verdana"/>
              </a:rPr>
              <a:t>Benson et</a:t>
            </a:r>
            <a:r>
              <a:rPr sz="900" b="1" spc="15" dirty="0">
                <a:solidFill>
                  <a:srgbClr val="212121"/>
                </a:solidFill>
                <a:latin typeface="Verdana"/>
                <a:cs typeface="Verdana"/>
              </a:rPr>
              <a:t> </a:t>
            </a:r>
            <a:r>
              <a:rPr sz="900" b="1" spc="5" dirty="0">
                <a:solidFill>
                  <a:srgbClr val="212121"/>
                </a:solidFill>
                <a:latin typeface="Verdana"/>
                <a:cs typeface="Verdana"/>
              </a:rPr>
              <a:t>al.,</a:t>
            </a:r>
            <a:r>
              <a:rPr sz="900" b="1" spc="10" dirty="0">
                <a:solidFill>
                  <a:srgbClr val="212121"/>
                </a:solidFill>
                <a:latin typeface="Verdana"/>
                <a:cs typeface="Verdana"/>
              </a:rPr>
              <a:t> 2007. The</a:t>
            </a:r>
            <a:r>
              <a:rPr sz="900" b="1" spc="15" dirty="0">
                <a:solidFill>
                  <a:srgbClr val="212121"/>
                </a:solidFill>
                <a:latin typeface="Verdana"/>
                <a:cs typeface="Verdana"/>
              </a:rPr>
              <a:t> </a:t>
            </a:r>
            <a:r>
              <a:rPr sz="900" b="1" spc="10" dirty="0">
                <a:solidFill>
                  <a:srgbClr val="212121"/>
                </a:solidFill>
                <a:latin typeface="Verdana"/>
                <a:cs typeface="Verdana"/>
              </a:rPr>
              <a:t>D-systems </a:t>
            </a:r>
            <a:r>
              <a:rPr sz="900" b="1" spc="5" dirty="0">
                <a:solidFill>
                  <a:srgbClr val="212121"/>
                </a:solidFill>
                <a:latin typeface="Verdana"/>
                <a:cs typeface="Verdana"/>
              </a:rPr>
              <a:t>project-wireless</a:t>
            </a:r>
            <a:r>
              <a:rPr sz="900" b="1" spc="15" dirty="0">
                <a:solidFill>
                  <a:srgbClr val="212121"/>
                </a:solidFill>
                <a:latin typeface="Verdana"/>
                <a:cs typeface="Verdana"/>
              </a:rPr>
              <a:t> </a:t>
            </a:r>
            <a:r>
              <a:rPr sz="900" b="1" spc="10" dirty="0">
                <a:solidFill>
                  <a:srgbClr val="212121"/>
                </a:solidFill>
                <a:latin typeface="Verdana"/>
                <a:cs typeface="Verdana"/>
              </a:rPr>
              <a:t>sensor</a:t>
            </a:r>
            <a:endParaRPr sz="900">
              <a:latin typeface="Verdana"/>
              <a:cs typeface="Verdana"/>
            </a:endParaRPr>
          </a:p>
        </p:txBody>
      </p:sp>
      <p:sp>
        <p:nvSpPr>
          <p:cNvPr id="5" name="object 5"/>
          <p:cNvSpPr txBox="1"/>
          <p:nvPr/>
        </p:nvSpPr>
        <p:spPr>
          <a:xfrm>
            <a:off x="397425" y="1372121"/>
            <a:ext cx="7534909"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networks</a:t>
            </a:r>
            <a:r>
              <a:rPr sz="900" b="1" spc="5" dirty="0">
                <a:solidFill>
                  <a:srgbClr val="212121"/>
                </a:solidFill>
                <a:latin typeface="Verdana"/>
                <a:cs typeface="Verdana"/>
              </a:rPr>
              <a:t> </a:t>
            </a:r>
            <a:r>
              <a:rPr sz="900" b="1" spc="10" dirty="0">
                <a:solidFill>
                  <a:srgbClr val="212121"/>
                </a:solidFill>
                <a:latin typeface="Verdana"/>
                <a:cs typeface="Verdana"/>
              </a:rPr>
              <a:t>for car-park</a:t>
            </a:r>
            <a:r>
              <a:rPr sz="900" b="1" spc="5" dirty="0">
                <a:solidFill>
                  <a:srgbClr val="212121"/>
                </a:solidFill>
                <a:latin typeface="Verdana"/>
                <a:cs typeface="Verdana"/>
              </a:rPr>
              <a:t> </a:t>
            </a:r>
            <a:r>
              <a:rPr sz="900" b="1" spc="10" dirty="0">
                <a:solidFill>
                  <a:srgbClr val="212121"/>
                </a:solidFill>
                <a:latin typeface="Verdana"/>
                <a:cs typeface="Verdana"/>
              </a:rPr>
              <a:t>management. Proceedings of</a:t>
            </a:r>
            <a:r>
              <a:rPr sz="900" b="1" spc="5" dirty="0">
                <a:solidFill>
                  <a:srgbClr val="212121"/>
                </a:solidFill>
                <a:latin typeface="Verdana"/>
                <a:cs typeface="Verdana"/>
              </a:rPr>
              <a:t> </a:t>
            </a:r>
            <a:r>
              <a:rPr sz="900" b="1" spc="10" dirty="0">
                <a:solidFill>
                  <a:srgbClr val="212121"/>
                </a:solidFill>
                <a:latin typeface="Verdana"/>
                <a:cs typeface="Verdana"/>
              </a:rPr>
              <a:t>the 65th</a:t>
            </a:r>
            <a:r>
              <a:rPr sz="900" b="1" spc="5" dirty="0">
                <a:solidFill>
                  <a:srgbClr val="212121"/>
                </a:solidFill>
                <a:latin typeface="Verdana"/>
                <a:cs typeface="Verdana"/>
              </a:rPr>
              <a:t> </a:t>
            </a:r>
            <a:r>
              <a:rPr sz="900" b="1" spc="10" dirty="0">
                <a:solidFill>
                  <a:srgbClr val="212121"/>
                </a:solidFill>
                <a:latin typeface="Verdana"/>
                <a:cs typeface="Verdana"/>
              </a:rPr>
              <a:t>Vehicular Technology Conference,</a:t>
            </a:r>
            <a:r>
              <a:rPr sz="900" b="1" spc="5" dirty="0">
                <a:solidFill>
                  <a:srgbClr val="212121"/>
                </a:solidFill>
                <a:latin typeface="Verdana"/>
                <a:cs typeface="Verdana"/>
              </a:rPr>
              <a:t> April</a:t>
            </a:r>
            <a:r>
              <a:rPr sz="900" b="1" spc="10" dirty="0">
                <a:solidFill>
                  <a:srgbClr val="212121"/>
                </a:solidFill>
                <a:latin typeface="Verdana"/>
                <a:cs typeface="Verdana"/>
              </a:rPr>
              <a:t> 22-25, 2007,</a:t>
            </a:r>
            <a:endParaRPr sz="900">
              <a:latin typeface="Verdana"/>
              <a:cs typeface="Verdana"/>
            </a:endParaRPr>
          </a:p>
        </p:txBody>
      </p:sp>
      <p:sp>
        <p:nvSpPr>
          <p:cNvPr id="6" name="object 6"/>
          <p:cNvSpPr txBox="1"/>
          <p:nvPr/>
        </p:nvSpPr>
        <p:spPr>
          <a:xfrm>
            <a:off x="397425" y="1506042"/>
            <a:ext cx="1966595"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VTC2007-Spring,</a:t>
            </a:r>
            <a:r>
              <a:rPr sz="900" b="1" spc="-25" dirty="0">
                <a:solidFill>
                  <a:srgbClr val="212121"/>
                </a:solidFill>
                <a:latin typeface="Verdana"/>
                <a:cs typeface="Verdana"/>
              </a:rPr>
              <a:t> </a:t>
            </a:r>
            <a:r>
              <a:rPr sz="900" b="1" spc="10" dirty="0">
                <a:solidFill>
                  <a:srgbClr val="212121"/>
                </a:solidFill>
                <a:latin typeface="Verdana"/>
                <a:cs typeface="Verdana"/>
              </a:rPr>
              <a:t>pp:</a:t>
            </a:r>
            <a:r>
              <a:rPr sz="900" b="1" spc="-20" dirty="0">
                <a:solidFill>
                  <a:srgbClr val="212121"/>
                </a:solidFill>
                <a:latin typeface="Verdana"/>
                <a:cs typeface="Verdana"/>
              </a:rPr>
              <a:t> </a:t>
            </a:r>
            <a:r>
              <a:rPr sz="900" b="1" spc="10" dirty="0">
                <a:solidFill>
                  <a:srgbClr val="212121"/>
                </a:solidFill>
                <a:latin typeface="Verdana"/>
                <a:cs typeface="Verdana"/>
              </a:rPr>
              <a:t>170-173</a:t>
            </a:r>
            <a:endParaRPr sz="900">
              <a:latin typeface="Verdana"/>
              <a:cs typeface="Verdana"/>
            </a:endParaRPr>
          </a:p>
        </p:txBody>
      </p:sp>
      <p:sp>
        <p:nvSpPr>
          <p:cNvPr id="7" name="object 7"/>
          <p:cNvSpPr txBox="1"/>
          <p:nvPr/>
        </p:nvSpPr>
        <p:spPr>
          <a:xfrm>
            <a:off x="397425" y="1792364"/>
            <a:ext cx="1665605"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CrossRef</a:t>
            </a:r>
            <a:r>
              <a:rPr sz="900" b="1" spc="305" dirty="0">
                <a:solidFill>
                  <a:srgbClr val="212121"/>
                </a:solidFill>
                <a:latin typeface="Verdana"/>
                <a:cs typeface="Verdana"/>
              </a:rPr>
              <a:t> </a:t>
            </a:r>
            <a:r>
              <a:rPr sz="900" b="1" spc="10" dirty="0">
                <a:solidFill>
                  <a:srgbClr val="212121"/>
                </a:solidFill>
                <a:latin typeface="Verdana"/>
                <a:cs typeface="Verdana"/>
              </a:rPr>
              <a:t>|</a:t>
            </a:r>
            <a:r>
              <a:rPr sz="900" b="1" spc="305" dirty="0">
                <a:solidFill>
                  <a:srgbClr val="212121"/>
                </a:solidFill>
                <a:latin typeface="Verdana"/>
                <a:cs typeface="Verdana"/>
              </a:rPr>
              <a:t> </a:t>
            </a:r>
            <a:r>
              <a:rPr sz="900" b="1" spc="5" dirty="0">
                <a:solidFill>
                  <a:srgbClr val="212121"/>
                </a:solidFill>
                <a:latin typeface="Verdana"/>
                <a:cs typeface="Verdana"/>
              </a:rPr>
              <a:t>Direct</a:t>
            </a:r>
            <a:r>
              <a:rPr sz="900" b="1" dirty="0">
                <a:solidFill>
                  <a:srgbClr val="212121"/>
                </a:solidFill>
                <a:latin typeface="Verdana"/>
                <a:cs typeface="Verdana"/>
              </a:rPr>
              <a:t> </a:t>
            </a:r>
            <a:r>
              <a:rPr sz="900" b="1" spc="10" dirty="0">
                <a:solidFill>
                  <a:srgbClr val="212121"/>
                </a:solidFill>
                <a:latin typeface="Verdana"/>
                <a:cs typeface="Verdana"/>
              </a:rPr>
              <a:t>Link</a:t>
            </a:r>
            <a:r>
              <a:rPr sz="900" b="1" spc="310" dirty="0">
                <a:solidFill>
                  <a:srgbClr val="212121"/>
                </a:solidFill>
                <a:latin typeface="Verdana"/>
                <a:cs typeface="Verdana"/>
              </a:rPr>
              <a:t> </a:t>
            </a:r>
            <a:r>
              <a:rPr sz="900" b="1" spc="10" dirty="0">
                <a:solidFill>
                  <a:srgbClr val="212121"/>
                </a:solidFill>
                <a:latin typeface="Verdana"/>
                <a:cs typeface="Verdana"/>
              </a:rPr>
              <a:t>|</a:t>
            </a:r>
            <a:endParaRPr sz="900">
              <a:latin typeface="Verdana"/>
              <a:cs typeface="Verdana"/>
            </a:endParaRPr>
          </a:p>
        </p:txBody>
      </p:sp>
      <p:sp>
        <p:nvSpPr>
          <p:cNvPr id="8" name="object 8"/>
          <p:cNvSpPr txBox="1"/>
          <p:nvPr/>
        </p:nvSpPr>
        <p:spPr>
          <a:xfrm>
            <a:off x="397425" y="2365007"/>
            <a:ext cx="7970520"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2: </a:t>
            </a:r>
            <a:r>
              <a:rPr sz="900" b="1" spc="15" dirty="0">
                <a:solidFill>
                  <a:srgbClr val="212121"/>
                </a:solidFill>
                <a:latin typeface="Verdana"/>
                <a:cs typeface="Verdana"/>
              </a:rPr>
              <a:t> </a:t>
            </a:r>
            <a:r>
              <a:rPr sz="900" b="1" spc="10" dirty="0">
                <a:solidFill>
                  <a:srgbClr val="212121"/>
                </a:solidFill>
                <a:latin typeface="Verdana"/>
                <a:cs typeface="Verdana"/>
              </a:rPr>
              <a:t>Benson, </a:t>
            </a:r>
            <a:r>
              <a:rPr sz="900" b="1" spc="5" dirty="0">
                <a:solidFill>
                  <a:srgbClr val="212121"/>
                </a:solidFill>
                <a:latin typeface="Verdana"/>
                <a:cs typeface="Verdana"/>
              </a:rPr>
              <a:t>J.P.,</a:t>
            </a:r>
            <a:r>
              <a:rPr sz="900" b="1" spc="15" dirty="0">
                <a:solidFill>
                  <a:srgbClr val="212121"/>
                </a:solidFill>
                <a:latin typeface="Verdana"/>
                <a:cs typeface="Verdana"/>
              </a:rPr>
              <a:t> </a:t>
            </a:r>
            <a:r>
              <a:rPr sz="900" b="1" spc="10" dirty="0">
                <a:solidFill>
                  <a:srgbClr val="212121"/>
                </a:solidFill>
                <a:latin typeface="Verdana"/>
                <a:cs typeface="Verdana"/>
              </a:rPr>
              <a:t>T. O'Donovan,</a:t>
            </a:r>
            <a:r>
              <a:rPr sz="900" b="1" spc="15" dirty="0">
                <a:solidFill>
                  <a:srgbClr val="212121"/>
                </a:solidFill>
                <a:latin typeface="Verdana"/>
                <a:cs typeface="Verdana"/>
              </a:rPr>
              <a:t> </a:t>
            </a:r>
            <a:r>
              <a:rPr sz="900" b="1" spc="10" dirty="0">
                <a:solidFill>
                  <a:srgbClr val="212121"/>
                </a:solidFill>
                <a:latin typeface="Verdana"/>
                <a:cs typeface="Verdana"/>
              </a:rPr>
              <a:t>P.</a:t>
            </a:r>
            <a:r>
              <a:rPr sz="900" b="1" spc="15" dirty="0">
                <a:solidFill>
                  <a:srgbClr val="212121"/>
                </a:solidFill>
                <a:latin typeface="Verdana"/>
                <a:cs typeface="Verdana"/>
              </a:rPr>
              <a:t> </a:t>
            </a:r>
            <a:r>
              <a:rPr sz="900" b="1" spc="5" dirty="0">
                <a:solidFill>
                  <a:srgbClr val="212121"/>
                </a:solidFill>
                <a:latin typeface="Verdana"/>
                <a:cs typeface="Verdana"/>
              </a:rPr>
              <a:t>O'Sullivan,</a:t>
            </a:r>
            <a:r>
              <a:rPr sz="900" b="1" spc="10" dirty="0">
                <a:solidFill>
                  <a:srgbClr val="212121"/>
                </a:solidFill>
                <a:latin typeface="Verdana"/>
                <a:cs typeface="Verdana"/>
              </a:rPr>
              <a:t> U.</a:t>
            </a:r>
            <a:r>
              <a:rPr sz="900" b="1" spc="15" dirty="0">
                <a:solidFill>
                  <a:srgbClr val="212121"/>
                </a:solidFill>
                <a:latin typeface="Verdana"/>
                <a:cs typeface="Verdana"/>
              </a:rPr>
              <a:t> </a:t>
            </a:r>
            <a:r>
              <a:rPr sz="900" b="1" spc="10" dirty="0">
                <a:solidFill>
                  <a:srgbClr val="212121"/>
                </a:solidFill>
                <a:latin typeface="Verdana"/>
                <a:cs typeface="Verdana"/>
              </a:rPr>
              <a:t>Roedig and</a:t>
            </a:r>
            <a:r>
              <a:rPr sz="900" b="1" spc="15" dirty="0">
                <a:solidFill>
                  <a:srgbClr val="212121"/>
                </a:solidFill>
                <a:latin typeface="Verdana"/>
                <a:cs typeface="Verdana"/>
              </a:rPr>
              <a:t> </a:t>
            </a:r>
            <a:r>
              <a:rPr sz="900" b="1" spc="10" dirty="0">
                <a:solidFill>
                  <a:srgbClr val="212121"/>
                </a:solidFill>
                <a:latin typeface="Verdana"/>
                <a:cs typeface="Verdana"/>
              </a:rPr>
              <a:t>C.</a:t>
            </a:r>
            <a:r>
              <a:rPr sz="900" b="1" spc="15" dirty="0">
                <a:solidFill>
                  <a:srgbClr val="212121"/>
                </a:solidFill>
                <a:latin typeface="Verdana"/>
                <a:cs typeface="Verdana"/>
              </a:rPr>
              <a:t> </a:t>
            </a:r>
            <a:r>
              <a:rPr sz="900" b="1" spc="10" dirty="0">
                <a:solidFill>
                  <a:srgbClr val="212121"/>
                </a:solidFill>
                <a:latin typeface="Verdana"/>
                <a:cs typeface="Verdana"/>
              </a:rPr>
              <a:t>Sreenan et</a:t>
            </a:r>
            <a:r>
              <a:rPr sz="900" b="1" spc="15" dirty="0">
                <a:solidFill>
                  <a:srgbClr val="212121"/>
                </a:solidFill>
                <a:latin typeface="Verdana"/>
                <a:cs typeface="Verdana"/>
              </a:rPr>
              <a:t> </a:t>
            </a:r>
            <a:r>
              <a:rPr sz="900" b="1" spc="5" dirty="0">
                <a:solidFill>
                  <a:srgbClr val="212121"/>
                </a:solidFill>
                <a:latin typeface="Verdana"/>
                <a:cs typeface="Verdana"/>
              </a:rPr>
              <a:t>al.,</a:t>
            </a:r>
            <a:r>
              <a:rPr sz="900" b="1" spc="10" dirty="0">
                <a:solidFill>
                  <a:srgbClr val="212121"/>
                </a:solidFill>
                <a:latin typeface="Verdana"/>
                <a:cs typeface="Verdana"/>
              </a:rPr>
              <a:t> 2006.</a:t>
            </a:r>
            <a:r>
              <a:rPr sz="900" b="1" spc="15" dirty="0">
                <a:solidFill>
                  <a:srgbClr val="212121"/>
                </a:solidFill>
                <a:latin typeface="Verdana"/>
                <a:cs typeface="Verdana"/>
              </a:rPr>
              <a:t> </a:t>
            </a:r>
            <a:r>
              <a:rPr sz="900" b="1" spc="10" dirty="0">
                <a:solidFill>
                  <a:srgbClr val="212121"/>
                </a:solidFill>
                <a:latin typeface="Verdana"/>
                <a:cs typeface="Verdana"/>
              </a:rPr>
              <a:t>Car park</a:t>
            </a:r>
            <a:r>
              <a:rPr sz="900" b="1" spc="15" dirty="0">
                <a:solidFill>
                  <a:srgbClr val="212121"/>
                </a:solidFill>
                <a:latin typeface="Verdana"/>
                <a:cs typeface="Verdana"/>
              </a:rPr>
              <a:t> </a:t>
            </a:r>
            <a:r>
              <a:rPr sz="900" b="1" spc="10" dirty="0">
                <a:solidFill>
                  <a:srgbClr val="212121"/>
                </a:solidFill>
                <a:latin typeface="Verdana"/>
                <a:cs typeface="Verdana"/>
              </a:rPr>
              <a:t>management</a:t>
            </a:r>
            <a:r>
              <a:rPr sz="900" b="1" spc="15" dirty="0">
                <a:solidFill>
                  <a:srgbClr val="212121"/>
                </a:solidFill>
                <a:latin typeface="Verdana"/>
                <a:cs typeface="Verdana"/>
              </a:rPr>
              <a:t> </a:t>
            </a:r>
            <a:r>
              <a:rPr sz="900" b="1" spc="10" dirty="0">
                <a:solidFill>
                  <a:srgbClr val="212121"/>
                </a:solidFill>
                <a:latin typeface="Verdana"/>
                <a:cs typeface="Verdana"/>
              </a:rPr>
              <a:t>using </a:t>
            </a:r>
            <a:r>
              <a:rPr sz="900" b="1" spc="5" dirty="0">
                <a:solidFill>
                  <a:srgbClr val="212121"/>
                </a:solidFill>
                <a:latin typeface="Verdana"/>
                <a:cs typeface="Verdana"/>
              </a:rPr>
              <a:t>wireless</a:t>
            </a:r>
            <a:endParaRPr sz="900">
              <a:latin typeface="Verdana"/>
              <a:cs typeface="Verdana"/>
            </a:endParaRPr>
          </a:p>
        </p:txBody>
      </p:sp>
      <p:sp>
        <p:nvSpPr>
          <p:cNvPr id="9" name="object 9"/>
          <p:cNvSpPr txBox="1"/>
          <p:nvPr/>
        </p:nvSpPr>
        <p:spPr>
          <a:xfrm>
            <a:off x="397425" y="2498928"/>
            <a:ext cx="8321040"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sensor</a:t>
            </a:r>
            <a:r>
              <a:rPr sz="900" b="1" spc="5" dirty="0">
                <a:solidFill>
                  <a:srgbClr val="212121"/>
                </a:solidFill>
                <a:latin typeface="Verdana"/>
                <a:cs typeface="Verdana"/>
              </a:rPr>
              <a:t> </a:t>
            </a:r>
            <a:r>
              <a:rPr sz="900" b="1" spc="10" dirty="0">
                <a:solidFill>
                  <a:srgbClr val="212121"/>
                </a:solidFill>
                <a:latin typeface="Verdana"/>
                <a:cs typeface="Verdana"/>
              </a:rPr>
              <a:t>networks. Proceedings of the 31st Conference </a:t>
            </a:r>
            <a:r>
              <a:rPr sz="900" b="1" spc="15" dirty="0">
                <a:solidFill>
                  <a:srgbClr val="212121"/>
                </a:solidFill>
                <a:latin typeface="Verdana"/>
                <a:cs typeface="Verdana"/>
              </a:rPr>
              <a:t>on</a:t>
            </a:r>
            <a:r>
              <a:rPr sz="900" b="1" spc="10" dirty="0">
                <a:solidFill>
                  <a:srgbClr val="212121"/>
                </a:solidFill>
                <a:latin typeface="Verdana"/>
                <a:cs typeface="Verdana"/>
              </a:rPr>
              <a:t> Local Computer Networks, November 14-16, 2006, Tampa, </a:t>
            </a:r>
            <a:r>
              <a:rPr sz="900" b="1" spc="5" dirty="0">
                <a:solidFill>
                  <a:srgbClr val="212121"/>
                </a:solidFill>
                <a:latin typeface="Verdana"/>
                <a:cs typeface="Verdana"/>
              </a:rPr>
              <a:t>FL.,</a:t>
            </a:r>
            <a:r>
              <a:rPr sz="900" b="1" spc="10" dirty="0">
                <a:solidFill>
                  <a:srgbClr val="212121"/>
                </a:solidFill>
                <a:latin typeface="Verdana"/>
                <a:cs typeface="Verdana"/>
              </a:rPr>
              <a:t> </a:t>
            </a:r>
            <a:r>
              <a:rPr sz="900" b="1" spc="15" dirty="0">
                <a:solidFill>
                  <a:srgbClr val="212121"/>
                </a:solidFill>
                <a:latin typeface="Verdana"/>
                <a:cs typeface="Verdana"/>
              </a:rPr>
              <a:t>USA.,</a:t>
            </a:r>
            <a:endParaRPr sz="900">
              <a:latin typeface="Verdana"/>
              <a:cs typeface="Verdana"/>
            </a:endParaRPr>
          </a:p>
        </p:txBody>
      </p:sp>
      <p:sp>
        <p:nvSpPr>
          <p:cNvPr id="10" name="object 10"/>
          <p:cNvSpPr txBox="1"/>
          <p:nvPr/>
        </p:nvSpPr>
        <p:spPr>
          <a:xfrm>
            <a:off x="397425" y="2632850"/>
            <a:ext cx="808990"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pp:</a:t>
            </a:r>
            <a:r>
              <a:rPr sz="900" b="1" spc="-30" dirty="0">
                <a:solidFill>
                  <a:srgbClr val="212121"/>
                </a:solidFill>
                <a:latin typeface="Verdana"/>
                <a:cs typeface="Verdana"/>
              </a:rPr>
              <a:t> </a:t>
            </a:r>
            <a:r>
              <a:rPr sz="900" b="1" spc="10" dirty="0">
                <a:solidFill>
                  <a:srgbClr val="212121"/>
                </a:solidFill>
                <a:latin typeface="Verdana"/>
                <a:cs typeface="Verdana"/>
              </a:rPr>
              <a:t>588-595</a:t>
            </a:r>
            <a:endParaRPr sz="900">
              <a:latin typeface="Verdana"/>
              <a:cs typeface="Verdana"/>
            </a:endParaRPr>
          </a:p>
        </p:txBody>
      </p:sp>
      <p:sp>
        <p:nvSpPr>
          <p:cNvPr id="11" name="object 11"/>
          <p:cNvSpPr txBox="1"/>
          <p:nvPr/>
        </p:nvSpPr>
        <p:spPr>
          <a:xfrm>
            <a:off x="397425" y="2919171"/>
            <a:ext cx="1665605"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CrossRef</a:t>
            </a:r>
            <a:r>
              <a:rPr sz="900" b="1" spc="305" dirty="0">
                <a:solidFill>
                  <a:srgbClr val="212121"/>
                </a:solidFill>
                <a:latin typeface="Verdana"/>
                <a:cs typeface="Verdana"/>
              </a:rPr>
              <a:t> </a:t>
            </a:r>
            <a:r>
              <a:rPr sz="900" b="1" spc="10" dirty="0">
                <a:solidFill>
                  <a:srgbClr val="212121"/>
                </a:solidFill>
                <a:latin typeface="Verdana"/>
                <a:cs typeface="Verdana"/>
              </a:rPr>
              <a:t>|</a:t>
            </a:r>
            <a:r>
              <a:rPr sz="900" b="1" spc="305" dirty="0">
                <a:solidFill>
                  <a:srgbClr val="212121"/>
                </a:solidFill>
                <a:latin typeface="Verdana"/>
                <a:cs typeface="Verdana"/>
              </a:rPr>
              <a:t> </a:t>
            </a:r>
            <a:r>
              <a:rPr sz="900" b="1" spc="5" dirty="0">
                <a:solidFill>
                  <a:srgbClr val="212121"/>
                </a:solidFill>
                <a:latin typeface="Verdana"/>
                <a:cs typeface="Verdana"/>
              </a:rPr>
              <a:t>Direct</a:t>
            </a:r>
            <a:r>
              <a:rPr sz="900" b="1" dirty="0">
                <a:solidFill>
                  <a:srgbClr val="212121"/>
                </a:solidFill>
                <a:latin typeface="Verdana"/>
                <a:cs typeface="Verdana"/>
              </a:rPr>
              <a:t> </a:t>
            </a:r>
            <a:r>
              <a:rPr sz="900" b="1" spc="10" dirty="0">
                <a:solidFill>
                  <a:srgbClr val="212121"/>
                </a:solidFill>
                <a:latin typeface="Verdana"/>
                <a:cs typeface="Verdana"/>
              </a:rPr>
              <a:t>Link</a:t>
            </a:r>
            <a:r>
              <a:rPr sz="900" b="1" spc="310" dirty="0">
                <a:solidFill>
                  <a:srgbClr val="212121"/>
                </a:solidFill>
                <a:latin typeface="Verdana"/>
                <a:cs typeface="Verdana"/>
              </a:rPr>
              <a:t> </a:t>
            </a:r>
            <a:r>
              <a:rPr sz="900" b="1" spc="10" dirty="0">
                <a:solidFill>
                  <a:srgbClr val="212121"/>
                </a:solidFill>
                <a:latin typeface="Verdana"/>
                <a:cs typeface="Verdana"/>
              </a:rPr>
              <a:t>|</a:t>
            </a:r>
            <a:endParaRPr sz="900">
              <a:latin typeface="Verdana"/>
              <a:cs typeface="Verdana"/>
            </a:endParaRPr>
          </a:p>
        </p:txBody>
      </p:sp>
      <p:sp>
        <p:nvSpPr>
          <p:cNvPr id="12" name="object 12"/>
          <p:cNvSpPr txBox="1"/>
          <p:nvPr/>
        </p:nvSpPr>
        <p:spPr>
          <a:xfrm>
            <a:off x="397425" y="3491814"/>
            <a:ext cx="8303895"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3:  </a:t>
            </a:r>
            <a:r>
              <a:rPr sz="900" b="1" spc="5" dirty="0">
                <a:solidFill>
                  <a:srgbClr val="212121"/>
                </a:solidFill>
                <a:latin typeface="Verdana"/>
                <a:cs typeface="Verdana"/>
              </a:rPr>
              <a:t>Bi,</a:t>
            </a:r>
            <a:r>
              <a:rPr sz="900" b="1" spc="10" dirty="0">
                <a:solidFill>
                  <a:srgbClr val="212121"/>
                </a:solidFill>
                <a:latin typeface="Verdana"/>
                <a:cs typeface="Verdana"/>
              </a:rPr>
              <a:t> </a:t>
            </a:r>
            <a:r>
              <a:rPr sz="900" b="1" spc="5" dirty="0">
                <a:solidFill>
                  <a:srgbClr val="212121"/>
                </a:solidFill>
                <a:latin typeface="Verdana"/>
                <a:cs typeface="Verdana"/>
              </a:rPr>
              <a:t>Y.Z.,</a:t>
            </a:r>
            <a:r>
              <a:rPr sz="900" b="1" spc="10" dirty="0">
                <a:solidFill>
                  <a:srgbClr val="212121"/>
                </a:solidFill>
                <a:latin typeface="Verdana"/>
                <a:cs typeface="Verdana"/>
              </a:rPr>
              <a:t> L.M. Sun, H.S. Zhu, </a:t>
            </a:r>
            <a:r>
              <a:rPr sz="900" b="1" spc="5" dirty="0">
                <a:solidFill>
                  <a:srgbClr val="212121"/>
                </a:solidFill>
                <a:latin typeface="Verdana"/>
                <a:cs typeface="Verdana"/>
              </a:rPr>
              <a:t>T.X.</a:t>
            </a:r>
            <a:r>
              <a:rPr sz="900" b="1" spc="10" dirty="0">
                <a:solidFill>
                  <a:srgbClr val="212121"/>
                </a:solidFill>
                <a:latin typeface="Verdana"/>
                <a:cs typeface="Verdana"/>
              </a:rPr>
              <a:t> Yan and </a:t>
            </a:r>
            <a:r>
              <a:rPr sz="900" b="1" spc="5" dirty="0">
                <a:solidFill>
                  <a:srgbClr val="212121"/>
                </a:solidFill>
                <a:latin typeface="Verdana"/>
                <a:cs typeface="Verdana"/>
              </a:rPr>
              <a:t>Z.J.</a:t>
            </a:r>
            <a:r>
              <a:rPr sz="900" b="1" spc="10" dirty="0">
                <a:solidFill>
                  <a:srgbClr val="212121"/>
                </a:solidFill>
                <a:latin typeface="Verdana"/>
                <a:cs typeface="Verdana"/>
              </a:rPr>
              <a:t> Luo, 2006. </a:t>
            </a:r>
            <a:r>
              <a:rPr sz="900" b="1" spc="15" dirty="0">
                <a:solidFill>
                  <a:srgbClr val="212121"/>
                </a:solidFill>
                <a:latin typeface="Verdana"/>
                <a:cs typeface="Verdana"/>
              </a:rPr>
              <a:t>A</a:t>
            </a:r>
            <a:r>
              <a:rPr sz="900" b="1" spc="10" dirty="0">
                <a:solidFill>
                  <a:srgbClr val="212121"/>
                </a:solidFill>
                <a:latin typeface="Verdana"/>
                <a:cs typeface="Verdana"/>
              </a:rPr>
              <a:t> parking management system based </a:t>
            </a:r>
            <a:r>
              <a:rPr sz="900" b="1" spc="15" dirty="0">
                <a:solidFill>
                  <a:srgbClr val="212121"/>
                </a:solidFill>
                <a:latin typeface="Verdana"/>
                <a:cs typeface="Verdana"/>
              </a:rPr>
              <a:t>on</a:t>
            </a:r>
            <a:r>
              <a:rPr sz="900" b="1" spc="10" dirty="0">
                <a:solidFill>
                  <a:srgbClr val="212121"/>
                </a:solidFill>
                <a:latin typeface="Verdana"/>
                <a:cs typeface="Verdana"/>
              </a:rPr>
              <a:t> wireless sensor network.</a:t>
            </a:r>
            <a:endParaRPr sz="900">
              <a:latin typeface="Verdana"/>
              <a:cs typeface="Verdana"/>
            </a:endParaRPr>
          </a:p>
        </p:txBody>
      </p:sp>
      <p:sp>
        <p:nvSpPr>
          <p:cNvPr id="13" name="object 13"/>
          <p:cNvSpPr txBox="1"/>
          <p:nvPr/>
        </p:nvSpPr>
        <p:spPr>
          <a:xfrm>
            <a:off x="397425" y="3625736"/>
            <a:ext cx="2312035" cy="133985"/>
          </a:xfrm>
          <a:prstGeom prst="rect">
            <a:avLst/>
          </a:prstGeom>
          <a:solidFill>
            <a:srgbClr val="FFFFFF"/>
          </a:solidFill>
        </p:spPr>
        <p:txBody>
          <a:bodyPr vert="horz" wrap="square" lIns="0" tIns="0" rIns="0" bIns="0" rtlCol="0">
            <a:spAutoFit/>
          </a:bodyPr>
          <a:lstStyle/>
          <a:p>
            <a:pPr>
              <a:lnSpc>
                <a:spcPts val="1025"/>
              </a:lnSpc>
            </a:pPr>
            <a:r>
              <a:rPr sz="900" b="1" spc="10" dirty="0">
                <a:solidFill>
                  <a:srgbClr val="212121"/>
                </a:solidFill>
                <a:latin typeface="Verdana"/>
                <a:cs typeface="Verdana"/>
              </a:rPr>
              <a:t>Acta</a:t>
            </a:r>
            <a:r>
              <a:rPr sz="900" b="1" spc="-10" dirty="0">
                <a:solidFill>
                  <a:srgbClr val="212121"/>
                </a:solidFill>
                <a:latin typeface="Verdana"/>
                <a:cs typeface="Verdana"/>
              </a:rPr>
              <a:t> </a:t>
            </a:r>
            <a:r>
              <a:rPr sz="900" b="1" spc="10" dirty="0">
                <a:solidFill>
                  <a:srgbClr val="212121"/>
                </a:solidFill>
                <a:latin typeface="Verdana"/>
                <a:cs typeface="Verdana"/>
              </a:rPr>
              <a:t>Automatica</a:t>
            </a:r>
            <a:r>
              <a:rPr sz="900" b="1" spc="-5" dirty="0">
                <a:solidFill>
                  <a:srgbClr val="212121"/>
                </a:solidFill>
                <a:latin typeface="Verdana"/>
                <a:cs typeface="Verdana"/>
              </a:rPr>
              <a:t> </a:t>
            </a:r>
            <a:r>
              <a:rPr sz="900" b="1" spc="5" dirty="0">
                <a:solidFill>
                  <a:srgbClr val="212121"/>
                </a:solidFill>
                <a:latin typeface="Verdana"/>
                <a:cs typeface="Verdana"/>
              </a:rPr>
              <a:t>Sin.,</a:t>
            </a:r>
            <a:r>
              <a:rPr sz="900" b="1" spc="-5" dirty="0">
                <a:solidFill>
                  <a:srgbClr val="212121"/>
                </a:solidFill>
                <a:latin typeface="Verdana"/>
                <a:cs typeface="Verdana"/>
              </a:rPr>
              <a:t> </a:t>
            </a:r>
            <a:r>
              <a:rPr sz="900" b="1" spc="10" dirty="0">
                <a:solidFill>
                  <a:srgbClr val="212121"/>
                </a:solidFill>
                <a:latin typeface="Verdana"/>
                <a:cs typeface="Verdana"/>
              </a:rPr>
              <a:t>32:</a:t>
            </a:r>
            <a:r>
              <a:rPr sz="900" b="1" spc="-5" dirty="0">
                <a:solidFill>
                  <a:srgbClr val="212121"/>
                </a:solidFill>
                <a:latin typeface="Verdana"/>
                <a:cs typeface="Verdana"/>
              </a:rPr>
              <a:t> </a:t>
            </a:r>
            <a:r>
              <a:rPr sz="900" b="1" spc="10" dirty="0">
                <a:solidFill>
                  <a:srgbClr val="212121"/>
                </a:solidFill>
                <a:latin typeface="Verdana"/>
                <a:cs typeface="Verdana"/>
              </a:rPr>
              <a:t>877-968.</a:t>
            </a:r>
            <a:endParaRPr sz="900">
              <a:latin typeface="Verdana"/>
              <a:cs typeface="Verdana"/>
            </a:endParaRPr>
          </a:p>
        </p:txBody>
      </p:sp>
      <p:sp>
        <p:nvSpPr>
          <p:cNvPr id="14" name="object 14"/>
          <p:cNvSpPr txBox="1"/>
          <p:nvPr/>
        </p:nvSpPr>
        <p:spPr>
          <a:xfrm>
            <a:off x="397425" y="3912057"/>
            <a:ext cx="858519" cy="133985"/>
          </a:xfrm>
          <a:prstGeom prst="rect">
            <a:avLst/>
          </a:prstGeom>
          <a:solidFill>
            <a:srgbClr val="FFFFFF"/>
          </a:solidFill>
        </p:spPr>
        <p:txBody>
          <a:bodyPr vert="horz" wrap="square" lIns="0" tIns="0" rIns="0" bIns="0" rtlCol="0">
            <a:spAutoFit/>
          </a:bodyPr>
          <a:lstStyle/>
          <a:p>
            <a:pPr>
              <a:lnSpc>
                <a:spcPts val="1025"/>
              </a:lnSpc>
            </a:pPr>
            <a:r>
              <a:rPr sz="900" b="1" spc="5" dirty="0">
                <a:solidFill>
                  <a:srgbClr val="212121"/>
                </a:solidFill>
                <a:latin typeface="Verdana"/>
                <a:cs typeface="Verdana"/>
              </a:rPr>
              <a:t>Direct </a:t>
            </a:r>
            <a:r>
              <a:rPr sz="900" b="1" spc="10" dirty="0">
                <a:solidFill>
                  <a:srgbClr val="212121"/>
                </a:solidFill>
                <a:latin typeface="Verdana"/>
                <a:cs typeface="Verdana"/>
              </a:rPr>
              <a:t>Link</a:t>
            </a:r>
            <a:r>
              <a:rPr sz="900" b="1" spc="305" dirty="0">
                <a:solidFill>
                  <a:srgbClr val="212121"/>
                </a:solidFill>
                <a:latin typeface="Verdana"/>
                <a:cs typeface="Verdana"/>
              </a:rPr>
              <a:t> </a:t>
            </a:r>
            <a:r>
              <a:rPr sz="900" b="1" spc="10" dirty="0">
                <a:solidFill>
                  <a:srgbClr val="212121"/>
                </a:solidFill>
                <a:latin typeface="Verdana"/>
                <a:cs typeface="Verdana"/>
              </a:rPr>
              <a:t>|</a:t>
            </a:r>
            <a:endParaRPr sz="90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2CA0970-F5F8-4537-8BEF-ED6ADAFF3890}"/>
              </a:ext>
            </a:extLst>
          </p:cNvPr>
          <p:cNvSpPr>
            <a:spLocks noChangeArrowheads="1"/>
          </p:cNvSpPr>
          <p:nvPr/>
        </p:nvSpPr>
        <p:spPr bwMode="auto">
          <a:xfrm>
            <a:off x="457200" y="285750"/>
            <a:ext cx="706820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rPr>
              <a:t>R.S. Sinha, Y. Wei, S.H. Hwang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A survey on LPWA technology: LoRa and NB-IoT</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ICT Express, 3 (1) (Mar. 01, 2017), pp. 14-21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Korean Institute of Communications Information Sciences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rPr>
              <a:t>Y. Qian, </a:t>
            </a:r>
            <a:r>
              <a:rPr kumimoji="0" lang="en-US" altLang="en-US" sz="1600" b="0" i="1" u="none" strike="noStrike" cap="none" normalizeH="0" baseline="0" dirty="0">
                <a:ln>
                  <a:noFill/>
                </a:ln>
                <a:solidFill>
                  <a:schemeClr val="bg1"/>
                </a:solidFill>
                <a:effectLst/>
              </a:rPr>
              <a:t>et al.</a:t>
            </a: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Towards decentralized IoT security enhancement: a blockchain approach</a:t>
            </a: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rPr>
              <a:t>Comput</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rPr>
              <a:t>Electr</a:t>
            </a:r>
            <a:r>
              <a:rPr kumimoji="0" lang="en-US" altLang="en-US" sz="1600" b="0" i="0" u="none" strike="noStrike" cap="none" normalizeH="0" baseline="0" dirty="0">
                <a:ln>
                  <a:noFill/>
                </a:ln>
                <a:solidFill>
                  <a:schemeClr val="bg1"/>
                </a:solidFill>
                <a:effectLst/>
              </a:rPr>
              <a:t>. Eng., 72 (Nov. 2018), pp. 266-273</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rPr>
              <a:t>K. Sha, T.A. Yang, W. Wei, S. </a:t>
            </a:r>
            <a:r>
              <a:rPr kumimoji="0" lang="en-US" altLang="en-US" sz="1600" b="0" i="0" u="none" strike="noStrike" cap="none" normalizeH="0" baseline="0" dirty="0" err="1">
                <a:ln>
                  <a:noFill/>
                </a:ln>
                <a:solidFill>
                  <a:schemeClr val="bg1"/>
                </a:solidFill>
                <a:effectLst/>
              </a:rPr>
              <a:t>Davari</a:t>
            </a: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A survey of edge computing-based designs for IoT security</a:t>
            </a: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Digit. </a:t>
            </a:r>
            <a:r>
              <a:rPr kumimoji="0" lang="en-US" altLang="en-US" sz="1600" b="0" i="0" u="none" strike="noStrike" cap="none" normalizeH="0" baseline="0" dirty="0" err="1">
                <a:ln>
                  <a:noFill/>
                </a:ln>
                <a:solidFill>
                  <a:schemeClr val="bg1"/>
                </a:solidFill>
                <a:effectLst/>
              </a:rPr>
              <a:t>Commun</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rPr>
              <a:t>Netw</a:t>
            </a:r>
            <a:r>
              <a:rPr kumimoji="0" lang="en-US" altLang="en-US" sz="1600" b="0" i="0" u="none" strike="noStrike" cap="none" normalizeH="0" baseline="0" dirty="0">
                <a:ln>
                  <a:noFill/>
                </a:ln>
                <a:solidFill>
                  <a:schemeClr val="bg1"/>
                </a:solidFill>
                <a:effectLst/>
              </a:rPr>
              <a:t>., 6 (2) (May 2020), pp. 195-202</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rPr>
              <a:t>M. Lee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An empirical study of home IoT services in South Korea: the moderating effect of the usage experience</a:t>
            </a:r>
            <a:endParaRPr kumimoji="0" lang="en-US" altLang="en-US" sz="1600" b="0" i="0" u="none" strike="noStrike" cap="none" normalizeH="0" baseline="0" dirty="0">
              <a:ln>
                <a:noFill/>
              </a:ln>
              <a:solidFill>
                <a:schemeClr val="bg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Int. J. Hum. </a:t>
            </a:r>
            <a:r>
              <a:rPr kumimoji="0" lang="en-US" altLang="en-US" sz="1600" b="0" i="0" u="none" strike="noStrike" cap="none" normalizeH="0" baseline="0" dirty="0" err="1">
                <a:ln>
                  <a:noFill/>
                </a:ln>
                <a:solidFill>
                  <a:schemeClr val="bg1"/>
                </a:solidFill>
                <a:effectLst/>
              </a:rPr>
              <a:t>Comput</a:t>
            </a:r>
            <a:r>
              <a:rPr kumimoji="0" lang="en-US" altLang="en-US" sz="1600" b="0" i="0" u="none" strike="noStrike" cap="none" normalizeH="0" baseline="0" dirty="0">
                <a:ln>
                  <a:noFill/>
                </a:ln>
                <a:solidFill>
                  <a:schemeClr val="bg1"/>
                </a:solidFill>
                <a:effectLst/>
              </a:rPr>
              <a:t>. Interact., 35 (7) (Apr. 2019), pp. 535-547</a:t>
            </a:r>
          </a:p>
          <a:p>
            <a:pPr marL="457200" marR="0" lvl="1" indent="-457200" algn="l" defTabSz="914400" rtl="0" eaLnBrk="0" fontAlgn="ctr"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 </a:t>
            </a:r>
          </a:p>
        </p:txBody>
      </p:sp>
    </p:spTree>
    <p:extLst>
      <p:ext uri="{BB962C8B-B14F-4D97-AF65-F5344CB8AC3E}">
        <p14:creationId xmlns:p14="http://schemas.microsoft.com/office/powerpoint/2010/main" val="147038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39A-C3FF-49AA-8E0A-9C05D051BAB6}"/>
              </a:ext>
            </a:extLst>
          </p:cNvPr>
          <p:cNvSpPr>
            <a:spLocks noGrp="1"/>
          </p:cNvSpPr>
          <p:nvPr>
            <p:ph type="title"/>
          </p:nvPr>
        </p:nvSpPr>
        <p:spPr>
          <a:xfrm>
            <a:off x="384724" y="361950"/>
            <a:ext cx="8374549" cy="430887"/>
          </a:xfrm>
        </p:spPr>
        <p:txBody>
          <a:bodyPr/>
          <a:lstStyle/>
          <a:p>
            <a:r>
              <a:rPr lang="en-IN" sz="2800" b="1" i="0" u="sng" dirty="0">
                <a:effectLst/>
                <a:latin typeface="NexusSerif"/>
              </a:rPr>
              <a:t>Conclusion</a:t>
            </a:r>
            <a:endParaRPr lang="en-IN" sz="2800" b="1" u="sng" dirty="0"/>
          </a:p>
        </p:txBody>
      </p:sp>
      <p:sp>
        <p:nvSpPr>
          <p:cNvPr id="3" name="Text Placeholder 2">
            <a:extLst>
              <a:ext uri="{FF2B5EF4-FFF2-40B4-BE49-F238E27FC236}">
                <a16:creationId xmlns:a16="http://schemas.microsoft.com/office/drawing/2014/main" id="{B1D789BA-4EE9-4836-B6BE-64835D89CE39}"/>
              </a:ext>
            </a:extLst>
          </p:cNvPr>
          <p:cNvSpPr>
            <a:spLocks noGrp="1"/>
          </p:cNvSpPr>
          <p:nvPr>
            <p:ph type="body" idx="1"/>
          </p:nvPr>
        </p:nvSpPr>
        <p:spPr>
          <a:xfrm>
            <a:off x="384724" y="971550"/>
            <a:ext cx="8309775" cy="4154984"/>
          </a:xfrm>
        </p:spPr>
        <p:txBody>
          <a:bodyPr/>
          <a:lstStyle/>
          <a:p>
            <a:r>
              <a:rPr lang="en-US" b="0" i="0" dirty="0">
                <a:solidFill>
                  <a:schemeClr val="bg1"/>
                </a:solidFill>
                <a:effectLst/>
              </a:rPr>
              <a:t>Due to the rapid increase in urban population and unplanned urbanization, there is a decrement in the number of urban parking spaces and an increment in traffic congestion. As a result, smart parking becomes the subject of interest for both researchers and urban planners. This </a:t>
            </a:r>
            <a:r>
              <a:rPr lang="en-US" dirty="0">
                <a:solidFill>
                  <a:schemeClr val="bg1"/>
                </a:solidFill>
              </a:rPr>
              <a:t>project </a:t>
            </a:r>
            <a:r>
              <a:rPr lang="en-US" b="0" i="0" dirty="0">
                <a:solidFill>
                  <a:schemeClr val="bg1"/>
                </a:solidFill>
                <a:effectLst/>
              </a:rPr>
              <a:t>provides a bird's eye view of smart parking systems deployed by different researchers. The systematically talks about different approaches taken by the researchers to develop their smart parking system and their suitability for different parking lots. The approaches for SPS have been classified into major groups, and an extensive comparison among the approaches has been provided to determine their strengths and weaknesses. The paper also provides information about different smart parking </a:t>
            </a:r>
            <a:r>
              <a:rPr lang="en-US" b="0" i="0" dirty="0">
                <a:solidFill>
                  <a:schemeClr val="bg1"/>
                </a:solidFill>
                <a:effectLst/>
                <a:hlinkClick r:id="rId2" tooltip="Learn more about sensors from ScienceDirect's AI-generated Topic Pages">
                  <a:extLst>
                    <a:ext uri="{A12FA001-AC4F-418D-AE19-62706E023703}">
                      <ahyp:hlinkClr xmlns:ahyp="http://schemas.microsoft.com/office/drawing/2018/hyperlinkcolor" val="tx"/>
                    </a:ext>
                  </a:extLst>
                </a:hlinkClick>
              </a:rPr>
              <a:t>sensors</a:t>
            </a:r>
            <a:r>
              <a:rPr lang="en-US" b="0" i="0" dirty="0">
                <a:solidFill>
                  <a:schemeClr val="bg1"/>
                </a:solidFill>
                <a:effectLst/>
              </a:rPr>
              <a:t> and their usage for different conditions. Moreover, </a:t>
            </a:r>
            <a:r>
              <a:rPr lang="en-US" b="0" i="0" dirty="0">
                <a:solidFill>
                  <a:schemeClr val="bg1"/>
                </a:solidFill>
                <a:effectLst/>
                <a:hlinkClick r:id="rId3" tooltip="Learn more about classification from ScienceDirect's AI-generated Topic Pages">
                  <a:extLst>
                    <a:ext uri="{A12FA001-AC4F-418D-AE19-62706E023703}">
                      <ahyp:hlinkClr xmlns:ahyp="http://schemas.microsoft.com/office/drawing/2018/hyperlinkcolor" val="tx"/>
                    </a:ext>
                  </a:extLst>
                </a:hlinkClick>
              </a:rPr>
              <a:t>classification</a:t>
            </a:r>
            <a:r>
              <a:rPr lang="en-US" b="0" i="0" dirty="0">
                <a:solidFill>
                  <a:schemeClr val="bg1"/>
                </a:solidFill>
                <a:effectLst/>
              </a:rPr>
              <a:t> of SPS as per user interfaces, networking technologies, computational approaches, and services have been provided. These classifications provide a clear insight into SPSs from different angles and aspects. Besides, the study provides an elaborate discussion on the advantages and shortcomings of different types of SPSs in addressing various kinds of problems thrown at the systems.</a:t>
            </a:r>
            <a:endParaRPr lang="en-IN" dirty="0">
              <a:solidFill>
                <a:schemeClr val="bg1"/>
              </a:solidFill>
            </a:endParaRPr>
          </a:p>
        </p:txBody>
      </p:sp>
    </p:spTree>
    <p:extLst>
      <p:ext uri="{BB962C8B-B14F-4D97-AF65-F5344CB8AC3E}">
        <p14:creationId xmlns:p14="http://schemas.microsoft.com/office/powerpoint/2010/main" val="92576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517015" cy="409575"/>
          </a:xfrm>
          <a:prstGeom prst="rect">
            <a:avLst/>
          </a:prstGeom>
        </p:spPr>
        <p:txBody>
          <a:bodyPr vert="horz" wrap="square" lIns="0" tIns="15240" rIns="0" bIns="0" rtlCol="0">
            <a:spAutoFit/>
          </a:bodyPr>
          <a:lstStyle/>
          <a:p>
            <a:pPr marL="12700">
              <a:lnSpc>
                <a:spcPct val="100000"/>
              </a:lnSpc>
              <a:spcBef>
                <a:spcPts val="120"/>
              </a:spcBef>
            </a:pPr>
            <a:r>
              <a:rPr dirty="0"/>
              <a:t>Objectives</a:t>
            </a:r>
          </a:p>
        </p:txBody>
      </p:sp>
      <p:sp>
        <p:nvSpPr>
          <p:cNvPr id="3" name="object 3"/>
          <p:cNvSpPr txBox="1"/>
          <p:nvPr/>
        </p:nvSpPr>
        <p:spPr>
          <a:xfrm>
            <a:off x="384725" y="1186383"/>
            <a:ext cx="8227695" cy="3029585"/>
          </a:xfrm>
          <a:prstGeom prst="rect">
            <a:avLst/>
          </a:prstGeom>
        </p:spPr>
        <p:txBody>
          <a:bodyPr vert="horz" wrap="square" lIns="0" tIns="12700" rIns="0" bIns="0" rtlCol="0">
            <a:spAutoFit/>
          </a:bodyPr>
          <a:lstStyle/>
          <a:p>
            <a:pPr marL="12700" marR="5080">
              <a:lnSpc>
                <a:spcPct val="114999"/>
              </a:lnSpc>
              <a:spcBef>
                <a:spcPts val="100"/>
              </a:spcBef>
            </a:pPr>
            <a:r>
              <a:rPr sz="1400" spc="-5" dirty="0">
                <a:solidFill>
                  <a:srgbClr val="ADADAD"/>
                </a:solidFill>
                <a:latin typeface="Arial MT"/>
                <a:cs typeface="Arial MT"/>
              </a:rPr>
              <a:t>The aim of implementing Parking </a:t>
            </a:r>
            <a:r>
              <a:rPr sz="1400" dirty="0">
                <a:solidFill>
                  <a:srgbClr val="ADADAD"/>
                </a:solidFill>
                <a:latin typeface="Arial MT"/>
                <a:cs typeface="Arial MT"/>
              </a:rPr>
              <a:t>Management </a:t>
            </a:r>
            <a:r>
              <a:rPr sz="1400" spc="-5" dirty="0">
                <a:solidFill>
                  <a:srgbClr val="ADADAD"/>
                </a:solidFill>
                <a:latin typeface="Arial MT"/>
                <a:cs typeface="Arial MT"/>
              </a:rPr>
              <a:t>System is to </a:t>
            </a:r>
            <a:r>
              <a:rPr sz="1400" dirty="0">
                <a:solidFill>
                  <a:srgbClr val="ADADAD"/>
                </a:solidFill>
                <a:latin typeface="Arial MT"/>
                <a:cs typeface="Arial MT"/>
              </a:rPr>
              <a:t>reduce </a:t>
            </a:r>
            <a:r>
              <a:rPr sz="1400" spc="-5" dirty="0">
                <a:solidFill>
                  <a:srgbClr val="ADADAD"/>
                </a:solidFill>
                <a:latin typeface="Arial MT"/>
                <a:cs typeface="Arial MT"/>
              </a:rPr>
              <a:t>time and increase </a:t>
            </a:r>
            <a:r>
              <a:rPr sz="1400" spc="-10" dirty="0">
                <a:solidFill>
                  <a:srgbClr val="ADADAD"/>
                </a:solidFill>
                <a:latin typeface="Arial MT"/>
                <a:cs typeface="Arial MT"/>
              </a:rPr>
              <a:t>efficiency </a:t>
            </a:r>
            <a:r>
              <a:rPr sz="1400" spc="-5" dirty="0">
                <a:solidFill>
                  <a:srgbClr val="ADADAD"/>
                </a:solidFill>
                <a:latin typeface="Arial MT"/>
                <a:cs typeface="Arial MT"/>
              </a:rPr>
              <a:t>of the </a:t>
            </a:r>
            <a:r>
              <a:rPr sz="1400" dirty="0">
                <a:solidFill>
                  <a:srgbClr val="ADADAD"/>
                </a:solidFill>
                <a:latin typeface="Arial MT"/>
                <a:cs typeface="Arial MT"/>
              </a:rPr>
              <a:t> current </a:t>
            </a:r>
            <a:r>
              <a:rPr sz="1400" spc="-5" dirty="0">
                <a:solidFill>
                  <a:srgbClr val="ADADAD"/>
                </a:solidFill>
                <a:latin typeface="Arial MT"/>
                <a:cs typeface="Arial MT"/>
              </a:rPr>
              <a:t>Parking </a:t>
            </a:r>
            <a:r>
              <a:rPr sz="1400" dirty="0">
                <a:solidFill>
                  <a:srgbClr val="ADADAD"/>
                </a:solidFill>
                <a:latin typeface="Arial MT"/>
                <a:cs typeface="Arial MT"/>
              </a:rPr>
              <a:t>Management </a:t>
            </a:r>
            <a:r>
              <a:rPr sz="1400" spc="-5" dirty="0">
                <a:solidFill>
                  <a:srgbClr val="ADADAD"/>
                </a:solidFill>
                <a:latin typeface="Arial MT"/>
                <a:cs typeface="Arial MT"/>
              </a:rPr>
              <a:t>System. In overpopulated </a:t>
            </a:r>
            <a:r>
              <a:rPr sz="1400" dirty="0">
                <a:solidFill>
                  <a:srgbClr val="ADADAD"/>
                </a:solidFill>
                <a:latin typeface="Arial MT"/>
                <a:cs typeface="Arial MT"/>
              </a:rPr>
              <a:t>cosmopolitan zones, </a:t>
            </a:r>
            <a:r>
              <a:rPr sz="1400" spc="-5" dirty="0">
                <a:solidFill>
                  <a:srgbClr val="ADADAD"/>
                </a:solidFill>
                <a:latin typeface="Arial MT"/>
                <a:cs typeface="Arial MT"/>
              </a:rPr>
              <a:t>parking </a:t>
            </a:r>
            <a:r>
              <a:rPr sz="1400" dirty="0">
                <a:solidFill>
                  <a:srgbClr val="ADADAD"/>
                </a:solidFill>
                <a:latin typeface="Arial MT"/>
                <a:cs typeface="Arial MT"/>
              </a:rPr>
              <a:t>strategies must </a:t>
            </a:r>
            <a:r>
              <a:rPr sz="1400" spc="-5" dirty="0">
                <a:solidFill>
                  <a:srgbClr val="ADADAD"/>
                </a:solidFill>
                <a:latin typeface="Arial MT"/>
                <a:cs typeface="Arial MT"/>
              </a:rPr>
              <a:t>be </a:t>
            </a:r>
            <a:r>
              <a:rPr sz="1400" dirty="0">
                <a:solidFill>
                  <a:srgbClr val="ADADAD"/>
                </a:solidFill>
                <a:latin typeface="Arial MT"/>
                <a:cs typeface="Arial MT"/>
              </a:rPr>
              <a:t> </a:t>
            </a:r>
            <a:r>
              <a:rPr sz="1400" spc="-5" dirty="0">
                <a:solidFill>
                  <a:srgbClr val="ADADAD"/>
                </a:solidFill>
                <a:latin typeface="Arial MT"/>
                <a:cs typeface="Arial MT"/>
              </a:rPr>
              <a:t>well implemented for </a:t>
            </a:r>
            <a:r>
              <a:rPr sz="1400" dirty="0">
                <a:solidFill>
                  <a:srgbClr val="ADADAD"/>
                </a:solidFill>
                <a:latin typeface="Arial MT"/>
                <a:cs typeface="Arial MT"/>
              </a:rPr>
              <a:t>management </a:t>
            </a:r>
            <a:r>
              <a:rPr sz="1400" spc="-5" dirty="0">
                <a:solidFill>
                  <a:srgbClr val="ADADAD"/>
                </a:solidFill>
                <a:latin typeface="Arial MT"/>
                <a:cs typeface="Arial MT"/>
              </a:rPr>
              <a:t>of </a:t>
            </a:r>
            <a:r>
              <a:rPr sz="1400" dirty="0">
                <a:solidFill>
                  <a:srgbClr val="ADADAD"/>
                </a:solidFill>
                <a:latin typeface="Arial MT"/>
                <a:cs typeface="Arial MT"/>
              </a:rPr>
              <a:t>vehicles. </a:t>
            </a:r>
            <a:r>
              <a:rPr sz="1400" spc="-5" dirty="0">
                <a:solidFill>
                  <a:srgbClr val="ADADAD"/>
                </a:solidFill>
                <a:latin typeface="Arial MT"/>
                <a:cs typeface="Arial MT"/>
              </a:rPr>
              <a:t>The </a:t>
            </a:r>
            <a:r>
              <a:rPr sz="1400" dirty="0">
                <a:solidFill>
                  <a:srgbClr val="ADADAD"/>
                </a:solidFill>
                <a:latin typeface="Arial MT"/>
                <a:cs typeface="Arial MT"/>
              </a:rPr>
              <a:t>system </a:t>
            </a:r>
            <a:r>
              <a:rPr sz="1400" spc="-5" dirty="0">
                <a:solidFill>
                  <a:srgbClr val="ADADAD"/>
                </a:solidFill>
                <a:latin typeface="Arial MT"/>
                <a:cs typeface="Arial MT"/>
              </a:rPr>
              <a:t>provides details of the </a:t>
            </a:r>
            <a:r>
              <a:rPr sz="1400" dirty="0">
                <a:solidFill>
                  <a:srgbClr val="ADADAD"/>
                </a:solidFill>
                <a:latin typeface="Arial MT"/>
                <a:cs typeface="Arial MT"/>
              </a:rPr>
              <a:t>vacant </a:t>
            </a:r>
            <a:r>
              <a:rPr sz="1400" spc="-5" dirty="0">
                <a:solidFill>
                  <a:srgbClr val="ADADAD"/>
                </a:solidFill>
                <a:latin typeface="Arial MT"/>
                <a:cs typeface="Arial MT"/>
              </a:rPr>
              <a:t>parking </a:t>
            </a:r>
            <a:r>
              <a:rPr sz="1400" dirty="0">
                <a:solidFill>
                  <a:srgbClr val="ADADAD"/>
                </a:solidFill>
                <a:latin typeface="Arial MT"/>
                <a:cs typeface="Arial MT"/>
              </a:rPr>
              <a:t>slots </a:t>
            </a:r>
            <a:r>
              <a:rPr sz="1400" spc="-5" dirty="0">
                <a:solidFill>
                  <a:srgbClr val="ADADAD"/>
                </a:solidFill>
                <a:latin typeface="Arial MT"/>
                <a:cs typeface="Arial MT"/>
              </a:rPr>
              <a:t>in </a:t>
            </a:r>
            <a:r>
              <a:rPr sz="1400" spc="-375" dirty="0">
                <a:solidFill>
                  <a:srgbClr val="ADADAD"/>
                </a:solidFill>
                <a:latin typeface="Arial MT"/>
                <a:cs typeface="Arial MT"/>
              </a:rPr>
              <a:t> </a:t>
            </a:r>
            <a:r>
              <a:rPr sz="1400" spc="-5" dirty="0">
                <a:solidFill>
                  <a:srgbClr val="ADADAD"/>
                </a:solidFill>
                <a:latin typeface="Arial MT"/>
                <a:cs typeface="Arial MT"/>
              </a:rPr>
              <a:t>the </a:t>
            </a:r>
            <a:r>
              <a:rPr sz="1400" dirty="0">
                <a:solidFill>
                  <a:srgbClr val="ADADAD"/>
                </a:solidFill>
                <a:latin typeface="Arial MT"/>
                <a:cs typeface="Arial MT"/>
              </a:rPr>
              <a:t>vicinity</a:t>
            </a:r>
            <a:r>
              <a:rPr sz="1400" spc="-5" dirty="0">
                <a:solidFill>
                  <a:srgbClr val="ADADAD"/>
                </a:solidFill>
                <a:latin typeface="Arial MT"/>
                <a:cs typeface="Arial MT"/>
              </a:rPr>
              <a:t> and </a:t>
            </a:r>
            <a:r>
              <a:rPr sz="1400" dirty="0">
                <a:solidFill>
                  <a:srgbClr val="ADADAD"/>
                </a:solidFill>
                <a:latin typeface="Arial MT"/>
                <a:cs typeface="Arial MT"/>
              </a:rPr>
              <a:t>reduces</a:t>
            </a:r>
            <a:r>
              <a:rPr sz="1400" spc="-5" dirty="0">
                <a:solidFill>
                  <a:srgbClr val="ADADAD"/>
                </a:solidFill>
                <a:latin typeface="Arial MT"/>
                <a:cs typeface="Arial MT"/>
              </a:rPr>
              <a:t> the </a:t>
            </a:r>
            <a:r>
              <a:rPr sz="1400" spc="-10" dirty="0">
                <a:solidFill>
                  <a:srgbClr val="ADADAD"/>
                </a:solidFill>
                <a:latin typeface="Arial MT"/>
                <a:cs typeface="Arial MT"/>
              </a:rPr>
              <a:t>traffic</a:t>
            </a:r>
            <a:r>
              <a:rPr sz="1400" spc="-5" dirty="0">
                <a:solidFill>
                  <a:srgbClr val="ADADAD"/>
                </a:solidFill>
                <a:latin typeface="Arial MT"/>
                <a:cs typeface="Arial MT"/>
              </a:rPr>
              <a:t> issues due to illegal</a:t>
            </a:r>
            <a:r>
              <a:rPr sz="1400" dirty="0">
                <a:solidFill>
                  <a:srgbClr val="ADADAD"/>
                </a:solidFill>
                <a:latin typeface="Arial MT"/>
                <a:cs typeface="Arial MT"/>
              </a:rPr>
              <a:t> </a:t>
            </a:r>
            <a:r>
              <a:rPr sz="1400" spc="-5" dirty="0">
                <a:solidFill>
                  <a:srgbClr val="ADADAD"/>
                </a:solidFill>
                <a:latin typeface="Arial MT"/>
                <a:cs typeface="Arial MT"/>
              </a:rPr>
              <a:t>parking in the </a:t>
            </a:r>
            <a:r>
              <a:rPr sz="1400" spc="-15" dirty="0">
                <a:solidFill>
                  <a:srgbClr val="ADADAD"/>
                </a:solidFill>
                <a:latin typeface="Arial MT"/>
                <a:cs typeface="Arial MT"/>
              </a:rPr>
              <a:t>vicinity.</a:t>
            </a:r>
            <a:r>
              <a:rPr sz="1400" spc="-5" dirty="0">
                <a:solidFill>
                  <a:srgbClr val="ADADAD"/>
                </a:solidFill>
                <a:latin typeface="Arial MT"/>
                <a:cs typeface="Arial MT"/>
              </a:rPr>
              <a:t> It is designed with an </a:t>
            </a:r>
            <a:r>
              <a:rPr sz="1400" dirty="0">
                <a:solidFill>
                  <a:srgbClr val="ADADAD"/>
                </a:solidFill>
                <a:latin typeface="Arial MT"/>
                <a:cs typeface="Arial MT"/>
              </a:rPr>
              <a:t> </a:t>
            </a:r>
            <a:r>
              <a:rPr sz="1400" spc="-5" dirty="0">
                <a:solidFill>
                  <a:srgbClr val="ADADAD"/>
                </a:solidFill>
                <a:latin typeface="Arial MT"/>
                <a:cs typeface="Arial MT"/>
              </a:rPr>
              <a:t>objective to </a:t>
            </a:r>
            <a:r>
              <a:rPr sz="1400" dirty="0">
                <a:solidFill>
                  <a:srgbClr val="ADADAD"/>
                </a:solidFill>
                <a:latin typeface="Arial MT"/>
                <a:cs typeface="Arial MT"/>
              </a:rPr>
              <a:t>meet </a:t>
            </a:r>
            <a:r>
              <a:rPr sz="1400" spc="-5" dirty="0">
                <a:solidFill>
                  <a:srgbClr val="ADADAD"/>
                </a:solidFill>
                <a:latin typeface="Arial MT"/>
                <a:cs typeface="Arial MT"/>
              </a:rPr>
              <a:t>the </a:t>
            </a:r>
            <a:r>
              <a:rPr sz="1400" dirty="0">
                <a:solidFill>
                  <a:srgbClr val="ADADAD"/>
                </a:solidFill>
                <a:latin typeface="Arial MT"/>
                <a:cs typeface="Arial MT"/>
              </a:rPr>
              <a:t>requirements </a:t>
            </a:r>
            <a:r>
              <a:rPr sz="1400" spc="-5" dirty="0">
                <a:solidFill>
                  <a:srgbClr val="ADADAD"/>
                </a:solidFill>
                <a:latin typeface="Arial MT"/>
                <a:cs typeface="Arial MT"/>
              </a:rPr>
              <a:t>of </a:t>
            </a:r>
            <a:r>
              <a:rPr sz="1400" dirty="0">
                <a:solidFill>
                  <a:srgbClr val="ADADAD"/>
                </a:solidFill>
                <a:latin typeface="Arial MT"/>
                <a:cs typeface="Arial MT"/>
              </a:rPr>
              <a:t>controlled </a:t>
            </a:r>
            <a:r>
              <a:rPr sz="1400" spc="-5" dirty="0">
                <a:solidFill>
                  <a:srgbClr val="ADADAD"/>
                </a:solidFill>
                <a:latin typeface="Arial MT"/>
                <a:cs typeface="Arial MT"/>
              </a:rPr>
              <a:t>parking that </a:t>
            </a:r>
            <a:r>
              <a:rPr sz="1400" spc="-10" dirty="0">
                <a:solidFill>
                  <a:srgbClr val="ADADAD"/>
                </a:solidFill>
                <a:latin typeface="Arial MT"/>
                <a:cs typeface="Arial MT"/>
              </a:rPr>
              <a:t>offers effortless </a:t>
            </a:r>
            <a:r>
              <a:rPr sz="1400" spc="-5" dirty="0">
                <a:solidFill>
                  <a:srgbClr val="ADADAD"/>
                </a:solidFill>
                <a:latin typeface="Arial MT"/>
                <a:cs typeface="Arial MT"/>
              </a:rPr>
              <a:t>parking tactics to the </a:t>
            </a:r>
            <a:r>
              <a:rPr sz="1400" dirty="0">
                <a:solidFill>
                  <a:srgbClr val="ADADAD"/>
                </a:solidFill>
                <a:latin typeface="Arial MT"/>
                <a:cs typeface="Arial MT"/>
              </a:rPr>
              <a:t> </a:t>
            </a:r>
            <a:r>
              <a:rPr sz="1400" spc="-5" dirty="0">
                <a:solidFill>
                  <a:srgbClr val="ADADAD"/>
                </a:solidFill>
                <a:latin typeface="Arial MT"/>
                <a:cs typeface="Arial MT"/>
              </a:rPr>
              <a:t>authorities.</a:t>
            </a:r>
            <a:endParaRPr sz="1400" dirty="0">
              <a:latin typeface="Arial MT"/>
              <a:cs typeface="Arial MT"/>
            </a:endParaRPr>
          </a:p>
          <a:p>
            <a:pPr marL="12700" marR="377190">
              <a:lnSpc>
                <a:spcPct val="114999"/>
              </a:lnSpc>
              <a:spcBef>
                <a:spcPts val="1200"/>
              </a:spcBef>
            </a:pPr>
            <a:r>
              <a:rPr sz="1400" spc="-5" dirty="0">
                <a:solidFill>
                  <a:srgbClr val="ADADAD"/>
                </a:solidFill>
                <a:latin typeface="Arial MT"/>
                <a:cs typeface="Arial MT"/>
              </a:rPr>
              <a:t>The </a:t>
            </a:r>
            <a:r>
              <a:rPr sz="1400" dirty="0">
                <a:solidFill>
                  <a:srgbClr val="ADADAD"/>
                </a:solidFill>
                <a:latin typeface="Arial MT"/>
                <a:cs typeface="Arial MT"/>
              </a:rPr>
              <a:t>system </a:t>
            </a:r>
            <a:r>
              <a:rPr sz="1400" spc="-5" dirty="0">
                <a:solidFill>
                  <a:srgbClr val="ADADAD"/>
                </a:solidFill>
                <a:latin typeface="Arial MT"/>
                <a:cs typeface="Arial MT"/>
              </a:rPr>
              <a:t>aims to provide an </a:t>
            </a:r>
            <a:r>
              <a:rPr sz="1400" dirty="0">
                <a:solidFill>
                  <a:srgbClr val="ADADAD"/>
                </a:solidFill>
                <a:latin typeface="Arial MT"/>
                <a:cs typeface="Arial MT"/>
              </a:rPr>
              <a:t>mobile </a:t>
            </a:r>
            <a:r>
              <a:rPr sz="1400" spc="-5" dirty="0">
                <a:solidFill>
                  <a:srgbClr val="ADADAD"/>
                </a:solidFill>
                <a:latin typeface="Arial MT"/>
                <a:cs typeface="Arial MT"/>
              </a:rPr>
              <a:t>application which </a:t>
            </a:r>
            <a:r>
              <a:rPr sz="1400" dirty="0">
                <a:solidFill>
                  <a:srgbClr val="ADADAD"/>
                </a:solidFill>
                <a:latin typeface="Arial MT"/>
                <a:cs typeface="Arial MT"/>
              </a:rPr>
              <a:t>manages </a:t>
            </a:r>
            <a:r>
              <a:rPr sz="1400" spc="-5" dirty="0">
                <a:solidFill>
                  <a:srgbClr val="ADADAD"/>
                </a:solidFill>
                <a:latin typeface="Arial MT"/>
                <a:cs typeface="Arial MT"/>
              </a:rPr>
              <a:t>the parking </a:t>
            </a:r>
            <a:r>
              <a:rPr sz="1400" dirty="0">
                <a:solidFill>
                  <a:srgbClr val="ADADAD"/>
                </a:solidFill>
                <a:latin typeface="Arial MT"/>
                <a:cs typeface="Arial MT"/>
              </a:rPr>
              <a:t>system </a:t>
            </a:r>
            <a:r>
              <a:rPr sz="1400" spc="-5" dirty="0">
                <a:solidFill>
                  <a:srgbClr val="ADADAD"/>
                </a:solidFill>
                <a:latin typeface="Arial MT"/>
                <a:cs typeface="Arial MT"/>
              </a:rPr>
              <a:t>for the user </a:t>
            </a:r>
            <a:r>
              <a:rPr sz="1400" dirty="0">
                <a:solidFill>
                  <a:srgbClr val="ADADAD"/>
                </a:solidFill>
                <a:latin typeface="Arial MT"/>
                <a:cs typeface="Arial MT"/>
              </a:rPr>
              <a:t> </a:t>
            </a:r>
            <a:r>
              <a:rPr sz="1400" spc="-15" dirty="0">
                <a:solidFill>
                  <a:srgbClr val="ADADAD"/>
                </a:solidFill>
                <a:latin typeface="Arial MT"/>
                <a:cs typeface="Arial MT"/>
              </a:rPr>
              <a:t>autonomously. </a:t>
            </a:r>
            <a:r>
              <a:rPr sz="1400" spc="-5" dirty="0">
                <a:solidFill>
                  <a:srgbClr val="ADADAD"/>
                </a:solidFill>
                <a:latin typeface="Arial MT"/>
                <a:cs typeface="Arial MT"/>
              </a:rPr>
              <a:t>The app aims to provide </a:t>
            </a:r>
            <a:r>
              <a:rPr sz="1400" dirty="0">
                <a:solidFill>
                  <a:srgbClr val="ADADAD"/>
                </a:solidFill>
                <a:latin typeface="Arial MT"/>
                <a:cs typeface="Arial MT"/>
              </a:rPr>
              <a:t>a </a:t>
            </a:r>
            <a:r>
              <a:rPr sz="1400" spc="-5" dirty="0">
                <a:solidFill>
                  <a:srgbClr val="ADADAD"/>
                </a:solidFill>
                <a:latin typeface="Arial MT"/>
                <a:cs typeface="Arial MT"/>
              </a:rPr>
              <a:t>interactive and user friendly UI/UX to display the available </a:t>
            </a:r>
            <a:r>
              <a:rPr sz="1400" spc="-375" dirty="0">
                <a:solidFill>
                  <a:srgbClr val="ADADAD"/>
                </a:solidFill>
                <a:latin typeface="Arial MT"/>
                <a:cs typeface="Arial MT"/>
              </a:rPr>
              <a:t> </a:t>
            </a:r>
            <a:r>
              <a:rPr sz="1400" spc="-5" dirty="0">
                <a:solidFill>
                  <a:srgbClr val="ADADAD"/>
                </a:solidFill>
                <a:latin typeface="Arial MT"/>
                <a:cs typeface="Arial MT"/>
              </a:rPr>
              <a:t>parking</a:t>
            </a:r>
            <a:r>
              <a:rPr sz="1400" spc="-10" dirty="0">
                <a:solidFill>
                  <a:srgbClr val="ADADAD"/>
                </a:solidFill>
                <a:latin typeface="Arial MT"/>
                <a:cs typeface="Arial MT"/>
              </a:rPr>
              <a:t> </a:t>
            </a:r>
            <a:r>
              <a:rPr sz="1400" dirty="0">
                <a:solidFill>
                  <a:srgbClr val="ADADAD"/>
                </a:solidFill>
                <a:latin typeface="Arial MT"/>
                <a:cs typeface="Arial MT"/>
              </a:rPr>
              <a:t>slots</a:t>
            </a:r>
            <a:r>
              <a:rPr sz="1400" spc="-5" dirty="0">
                <a:solidFill>
                  <a:srgbClr val="ADADAD"/>
                </a:solidFill>
                <a:latin typeface="Arial MT"/>
                <a:cs typeface="Arial MT"/>
              </a:rPr>
              <a:t> and enable </a:t>
            </a:r>
            <a:r>
              <a:rPr sz="1400" dirty="0">
                <a:solidFill>
                  <a:srgbClr val="ADADAD"/>
                </a:solidFill>
                <a:latin typeface="Arial MT"/>
                <a:cs typeface="Arial MT"/>
              </a:rPr>
              <a:t>seamless</a:t>
            </a:r>
            <a:r>
              <a:rPr sz="1400" spc="-5" dirty="0">
                <a:solidFill>
                  <a:srgbClr val="ADADAD"/>
                </a:solidFill>
                <a:latin typeface="Arial MT"/>
                <a:cs typeface="Arial MT"/>
              </a:rPr>
              <a:t> payments.</a:t>
            </a:r>
            <a:endParaRPr sz="1400" dirty="0">
              <a:latin typeface="Arial MT"/>
              <a:cs typeface="Arial MT"/>
            </a:endParaRPr>
          </a:p>
          <a:p>
            <a:pPr marL="12700" marR="714375">
              <a:lnSpc>
                <a:spcPct val="114999"/>
              </a:lnSpc>
              <a:spcBef>
                <a:spcPts val="1200"/>
              </a:spcBef>
            </a:pPr>
            <a:r>
              <a:rPr sz="1400" spc="-5" dirty="0">
                <a:solidFill>
                  <a:srgbClr val="ADADAD"/>
                </a:solidFill>
                <a:latin typeface="Arial MT"/>
                <a:cs typeface="Arial MT"/>
              </a:rPr>
              <a:t>The entire process of entering and exiting the parking lot is </a:t>
            </a:r>
            <a:r>
              <a:rPr sz="1400" dirty="0">
                <a:solidFill>
                  <a:srgbClr val="ADADAD"/>
                </a:solidFill>
                <a:latin typeface="Arial MT"/>
                <a:cs typeface="Arial MT"/>
              </a:rPr>
              <a:t>managed </a:t>
            </a:r>
            <a:r>
              <a:rPr sz="1400" spc="-5" dirty="0">
                <a:solidFill>
                  <a:srgbClr val="ADADAD"/>
                </a:solidFill>
                <a:latin typeface="Arial MT"/>
                <a:cs typeface="Arial MT"/>
              </a:rPr>
              <a:t>by the app from logging in </a:t>
            </a:r>
            <a:r>
              <a:rPr sz="1400" spc="-375" dirty="0">
                <a:solidFill>
                  <a:srgbClr val="ADADAD"/>
                </a:solidFill>
                <a:latin typeface="Arial MT"/>
                <a:cs typeface="Arial MT"/>
              </a:rPr>
              <a:t> </a:t>
            </a:r>
            <a:r>
              <a:rPr sz="1400" spc="-5" dirty="0">
                <a:solidFill>
                  <a:srgbClr val="ADADAD"/>
                </a:solidFill>
                <a:latin typeface="Arial MT"/>
                <a:cs typeface="Arial MT"/>
              </a:rPr>
              <a:t>timestamps</a:t>
            </a:r>
            <a:r>
              <a:rPr sz="1400" spc="-10" dirty="0">
                <a:solidFill>
                  <a:srgbClr val="ADADAD"/>
                </a:solidFill>
                <a:latin typeface="Arial MT"/>
                <a:cs typeface="Arial MT"/>
              </a:rPr>
              <a:t> </a:t>
            </a:r>
            <a:r>
              <a:rPr sz="1400" spc="-5" dirty="0">
                <a:solidFill>
                  <a:srgbClr val="ADADAD"/>
                </a:solidFill>
                <a:latin typeface="Arial MT"/>
                <a:cs typeface="Arial MT"/>
              </a:rPr>
              <a:t>and fine detection.</a:t>
            </a:r>
            <a:endParaRPr sz="1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B50384-7671-4A70-937E-246D69567321}"/>
              </a:ext>
            </a:extLst>
          </p:cNvPr>
          <p:cNvSpPr>
            <a:spLocks noGrp="1"/>
          </p:cNvSpPr>
          <p:nvPr>
            <p:ph type="ctrTitle"/>
          </p:nvPr>
        </p:nvSpPr>
        <p:spPr>
          <a:xfrm>
            <a:off x="383349" y="374037"/>
            <a:ext cx="6853301" cy="769441"/>
          </a:xfrm>
        </p:spPr>
        <p:txBody>
          <a:bodyPr/>
          <a:lstStyle/>
          <a:p>
            <a:r>
              <a:rPr lang="en-IN" b="0" i="0" dirty="0">
                <a:solidFill>
                  <a:schemeClr val="bg1"/>
                </a:solidFill>
                <a:effectLst/>
                <a:latin typeface="NexusSerif"/>
              </a:rPr>
              <a:t>Keywords</a:t>
            </a:r>
            <a:br>
              <a:rPr lang="en-IN" b="0" i="0" dirty="0">
                <a:solidFill>
                  <a:schemeClr val="bg1"/>
                </a:solidFill>
                <a:effectLst/>
                <a:latin typeface="NexusSerif"/>
              </a:rPr>
            </a:br>
            <a:endParaRPr lang="en-IN" dirty="0">
              <a:solidFill>
                <a:schemeClr val="bg1"/>
              </a:solidFill>
            </a:endParaRPr>
          </a:p>
        </p:txBody>
      </p:sp>
      <p:sp>
        <p:nvSpPr>
          <p:cNvPr id="5" name="Subtitle 4">
            <a:extLst>
              <a:ext uri="{FF2B5EF4-FFF2-40B4-BE49-F238E27FC236}">
                <a16:creationId xmlns:a16="http://schemas.microsoft.com/office/drawing/2014/main" id="{218685D6-531A-41B5-B22B-CAA91D138A87}"/>
              </a:ext>
            </a:extLst>
          </p:cNvPr>
          <p:cNvSpPr>
            <a:spLocks noGrp="1"/>
          </p:cNvSpPr>
          <p:nvPr>
            <p:ph type="subTitle" idx="4"/>
          </p:nvPr>
        </p:nvSpPr>
        <p:spPr>
          <a:xfrm>
            <a:off x="383349" y="1048256"/>
            <a:ext cx="6400800" cy="2215991"/>
          </a:xfrm>
        </p:spPr>
        <p:txBody>
          <a:bodyPr/>
          <a:lstStyle/>
          <a:p>
            <a:pPr algn="l"/>
            <a:r>
              <a:rPr lang="en-IN" b="0" i="0" dirty="0">
                <a:solidFill>
                  <a:schemeClr val="bg1"/>
                </a:solidFill>
                <a:effectLst/>
                <a:latin typeface="NexusSerif"/>
              </a:rPr>
              <a:t>Smart parking system</a:t>
            </a:r>
          </a:p>
          <a:p>
            <a:pPr algn="l"/>
            <a:r>
              <a:rPr lang="en-IN" dirty="0">
                <a:solidFill>
                  <a:schemeClr val="bg1"/>
                </a:solidFill>
                <a:latin typeface="NexusSerif"/>
              </a:rPr>
              <a:t>CNN train</a:t>
            </a:r>
          </a:p>
          <a:p>
            <a:pPr algn="l"/>
            <a:r>
              <a:rPr lang="en-IN" b="0" i="0" dirty="0">
                <a:solidFill>
                  <a:schemeClr val="bg1"/>
                </a:solidFill>
                <a:effectLst/>
                <a:latin typeface="NexusSerif"/>
              </a:rPr>
              <a:t>SVM train</a:t>
            </a:r>
          </a:p>
          <a:p>
            <a:pPr algn="l"/>
            <a:r>
              <a:rPr lang="en-IN" b="0" i="0" dirty="0">
                <a:solidFill>
                  <a:schemeClr val="bg1"/>
                </a:solidFill>
                <a:effectLst/>
                <a:latin typeface="NexusSerif"/>
              </a:rPr>
              <a:t>Image processing</a:t>
            </a:r>
          </a:p>
          <a:p>
            <a:pPr algn="l"/>
            <a:r>
              <a:rPr lang="en-IN" b="0" i="0" dirty="0">
                <a:solidFill>
                  <a:schemeClr val="bg1"/>
                </a:solidFill>
                <a:effectLst/>
                <a:latin typeface="NexusSerif"/>
              </a:rPr>
              <a:t>Smartphone application</a:t>
            </a:r>
          </a:p>
          <a:p>
            <a:pPr algn="l"/>
            <a:r>
              <a:rPr lang="en-IN" b="0" i="0" dirty="0">
                <a:solidFill>
                  <a:schemeClr val="bg1"/>
                </a:solidFill>
                <a:effectLst/>
                <a:latin typeface="NexusSerif"/>
              </a:rPr>
              <a:t>Web application</a:t>
            </a:r>
          </a:p>
          <a:p>
            <a:pPr algn="l"/>
            <a:r>
              <a:rPr lang="en-IN" b="0" i="0" dirty="0">
                <a:solidFill>
                  <a:schemeClr val="bg1"/>
                </a:solidFill>
                <a:effectLst/>
                <a:latin typeface="NexusSerif"/>
              </a:rPr>
              <a:t>Machine learning</a:t>
            </a:r>
          </a:p>
          <a:p>
            <a:endParaRPr lang="en-IN" dirty="0">
              <a:solidFill>
                <a:schemeClr val="bg1"/>
              </a:solidFill>
            </a:endParaRPr>
          </a:p>
        </p:txBody>
      </p:sp>
    </p:spTree>
    <p:extLst>
      <p:ext uri="{BB962C8B-B14F-4D97-AF65-F5344CB8AC3E}">
        <p14:creationId xmlns:p14="http://schemas.microsoft.com/office/powerpoint/2010/main" val="229702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235075" cy="409575"/>
          </a:xfrm>
          <a:prstGeom prst="rect">
            <a:avLst/>
          </a:prstGeom>
        </p:spPr>
        <p:txBody>
          <a:bodyPr vert="horz" wrap="square" lIns="0" tIns="15240" rIns="0" bIns="0" rtlCol="0">
            <a:spAutoFit/>
          </a:bodyPr>
          <a:lstStyle/>
          <a:p>
            <a:pPr marL="12700">
              <a:lnSpc>
                <a:spcPct val="100000"/>
              </a:lnSpc>
              <a:spcBef>
                <a:spcPts val="120"/>
              </a:spcBef>
            </a:pPr>
            <a:r>
              <a:rPr spc="10" dirty="0"/>
              <a:t>Modules</a:t>
            </a:r>
          </a:p>
        </p:txBody>
      </p:sp>
      <p:sp>
        <p:nvSpPr>
          <p:cNvPr id="3" name="object 3"/>
          <p:cNvSpPr txBox="1"/>
          <p:nvPr/>
        </p:nvSpPr>
        <p:spPr>
          <a:xfrm>
            <a:off x="449499" y="1243833"/>
            <a:ext cx="7364730" cy="1342390"/>
          </a:xfrm>
          <a:prstGeom prst="rect">
            <a:avLst/>
          </a:prstGeom>
        </p:spPr>
        <p:txBody>
          <a:bodyPr vert="horz" wrap="square" lIns="0" tIns="12700" rIns="0" bIns="0" rtlCol="0">
            <a:spAutoFit/>
          </a:bodyPr>
          <a:lstStyle/>
          <a:p>
            <a:pPr marL="379095" indent="-367030">
              <a:lnSpc>
                <a:spcPts val="2105"/>
              </a:lnSpc>
              <a:spcBef>
                <a:spcPts val="100"/>
              </a:spcBef>
              <a:buChar char="●"/>
              <a:tabLst>
                <a:tab pos="379095" algn="l"/>
                <a:tab pos="379730" algn="l"/>
              </a:tabLst>
            </a:pPr>
            <a:r>
              <a:rPr sz="1800" spc="-5" dirty="0">
                <a:solidFill>
                  <a:srgbClr val="ADADAD"/>
                </a:solidFill>
                <a:latin typeface="Arial MT"/>
                <a:cs typeface="Arial MT"/>
              </a:rPr>
              <a:t>UI</a:t>
            </a:r>
            <a:r>
              <a:rPr sz="1800" spc="-15" dirty="0">
                <a:solidFill>
                  <a:srgbClr val="ADADAD"/>
                </a:solidFill>
                <a:latin typeface="Arial MT"/>
                <a:cs typeface="Arial MT"/>
              </a:rPr>
              <a:t> </a:t>
            </a:r>
            <a:r>
              <a:rPr sz="1800" dirty="0">
                <a:solidFill>
                  <a:srgbClr val="ADADAD"/>
                </a:solidFill>
                <a:latin typeface="Arial MT"/>
                <a:cs typeface="Arial MT"/>
              </a:rPr>
              <a:t>visualization</a:t>
            </a:r>
            <a:r>
              <a:rPr sz="1800" spc="-15" dirty="0">
                <a:solidFill>
                  <a:srgbClr val="ADADAD"/>
                </a:solidFill>
                <a:latin typeface="Arial MT"/>
                <a:cs typeface="Arial MT"/>
              </a:rPr>
              <a:t> </a:t>
            </a:r>
            <a:r>
              <a:rPr sz="1800" spc="-5" dirty="0">
                <a:solidFill>
                  <a:srgbClr val="ADADAD"/>
                </a:solidFill>
                <a:latin typeface="Arial MT"/>
                <a:cs typeface="Arial MT"/>
              </a:rPr>
              <a:t>for</a:t>
            </a:r>
            <a:r>
              <a:rPr sz="1800" spc="-15" dirty="0">
                <a:solidFill>
                  <a:srgbClr val="ADADAD"/>
                </a:solidFill>
                <a:latin typeface="Arial MT"/>
                <a:cs typeface="Arial MT"/>
              </a:rPr>
              <a:t> </a:t>
            </a:r>
            <a:r>
              <a:rPr sz="1800" spc="-5" dirty="0">
                <a:solidFill>
                  <a:srgbClr val="ADADAD"/>
                </a:solidFill>
                <a:latin typeface="Arial MT"/>
                <a:cs typeface="Arial MT"/>
              </a:rPr>
              <a:t>the</a:t>
            </a:r>
            <a:r>
              <a:rPr sz="1800" spc="-15" dirty="0">
                <a:solidFill>
                  <a:srgbClr val="ADADAD"/>
                </a:solidFill>
                <a:latin typeface="Arial MT"/>
                <a:cs typeface="Arial MT"/>
              </a:rPr>
              <a:t> </a:t>
            </a:r>
            <a:r>
              <a:rPr sz="1800" dirty="0">
                <a:solidFill>
                  <a:srgbClr val="ADADAD"/>
                </a:solidFill>
                <a:latin typeface="Arial MT"/>
                <a:cs typeface="Arial MT"/>
              </a:rPr>
              <a:t>slots</a:t>
            </a:r>
            <a:r>
              <a:rPr sz="1800" spc="-15" dirty="0">
                <a:solidFill>
                  <a:srgbClr val="ADADAD"/>
                </a:solidFill>
                <a:latin typeface="Arial MT"/>
                <a:cs typeface="Arial MT"/>
              </a:rPr>
              <a:t> </a:t>
            </a:r>
            <a:r>
              <a:rPr sz="1800" spc="-5" dirty="0">
                <a:solidFill>
                  <a:srgbClr val="ADADAD"/>
                </a:solidFill>
                <a:latin typeface="Arial MT"/>
                <a:cs typeface="Arial MT"/>
              </a:rPr>
              <a:t>in</a:t>
            </a:r>
            <a:r>
              <a:rPr sz="1800" spc="-10" dirty="0">
                <a:solidFill>
                  <a:srgbClr val="ADADAD"/>
                </a:solidFill>
                <a:latin typeface="Arial MT"/>
                <a:cs typeface="Arial MT"/>
              </a:rPr>
              <a:t> </a:t>
            </a:r>
            <a:r>
              <a:rPr sz="1800" spc="-5" dirty="0">
                <a:solidFill>
                  <a:srgbClr val="ADADAD"/>
                </a:solidFill>
                <a:latin typeface="Arial MT"/>
                <a:cs typeface="Arial MT"/>
              </a:rPr>
              <a:t>the</a:t>
            </a:r>
            <a:r>
              <a:rPr sz="1800" spc="-15" dirty="0">
                <a:solidFill>
                  <a:srgbClr val="ADADAD"/>
                </a:solidFill>
                <a:latin typeface="Arial MT"/>
                <a:cs typeface="Arial MT"/>
              </a:rPr>
              <a:t> </a:t>
            </a:r>
            <a:r>
              <a:rPr sz="1800" spc="-5" dirty="0">
                <a:solidFill>
                  <a:srgbClr val="ADADAD"/>
                </a:solidFill>
                <a:latin typeface="Arial MT"/>
                <a:cs typeface="Arial MT"/>
              </a:rPr>
              <a:t>lot</a:t>
            </a:r>
            <a:endParaRPr sz="1800">
              <a:latin typeface="Arial MT"/>
              <a:cs typeface="Arial MT"/>
            </a:endParaRPr>
          </a:p>
          <a:p>
            <a:pPr marL="379095" indent="-367030">
              <a:lnSpc>
                <a:spcPts val="2050"/>
              </a:lnSpc>
              <a:buChar char="●"/>
              <a:tabLst>
                <a:tab pos="379095" algn="l"/>
                <a:tab pos="379730" algn="l"/>
              </a:tabLst>
            </a:pPr>
            <a:r>
              <a:rPr sz="1800" spc="-5" dirty="0">
                <a:solidFill>
                  <a:srgbClr val="ADADAD"/>
                </a:solidFill>
                <a:latin typeface="Arial MT"/>
                <a:cs typeface="Arial MT"/>
              </a:rPr>
              <a:t>User</a:t>
            </a:r>
            <a:r>
              <a:rPr sz="1800" spc="-30" dirty="0">
                <a:solidFill>
                  <a:srgbClr val="ADADAD"/>
                </a:solidFill>
                <a:latin typeface="Arial MT"/>
                <a:cs typeface="Arial MT"/>
              </a:rPr>
              <a:t> </a:t>
            </a:r>
            <a:r>
              <a:rPr sz="1800" spc="-5" dirty="0">
                <a:solidFill>
                  <a:srgbClr val="ADADAD"/>
                </a:solidFill>
                <a:latin typeface="Arial MT"/>
                <a:cs typeface="Arial MT"/>
              </a:rPr>
              <a:t>QR</a:t>
            </a:r>
            <a:r>
              <a:rPr sz="1800" spc="-25" dirty="0">
                <a:solidFill>
                  <a:srgbClr val="ADADAD"/>
                </a:solidFill>
                <a:latin typeface="Arial MT"/>
                <a:cs typeface="Arial MT"/>
              </a:rPr>
              <a:t> </a:t>
            </a:r>
            <a:r>
              <a:rPr sz="1800" dirty="0">
                <a:solidFill>
                  <a:srgbClr val="ADADAD"/>
                </a:solidFill>
                <a:latin typeface="Arial MT"/>
                <a:cs typeface="Arial MT"/>
              </a:rPr>
              <a:t>code</a:t>
            </a:r>
            <a:r>
              <a:rPr sz="1800" spc="-25" dirty="0">
                <a:solidFill>
                  <a:srgbClr val="ADADAD"/>
                </a:solidFill>
                <a:latin typeface="Arial MT"/>
                <a:cs typeface="Arial MT"/>
              </a:rPr>
              <a:t> </a:t>
            </a:r>
            <a:r>
              <a:rPr sz="1800" spc="-5" dirty="0">
                <a:solidFill>
                  <a:srgbClr val="ADADAD"/>
                </a:solidFill>
                <a:latin typeface="Arial MT"/>
                <a:cs typeface="Arial MT"/>
              </a:rPr>
              <a:t>generation</a:t>
            </a:r>
            <a:endParaRPr sz="1800">
              <a:latin typeface="Arial MT"/>
              <a:cs typeface="Arial MT"/>
            </a:endParaRPr>
          </a:p>
          <a:p>
            <a:pPr marL="379095" indent="-367030">
              <a:lnSpc>
                <a:spcPts val="2050"/>
              </a:lnSpc>
              <a:buChar char="●"/>
              <a:tabLst>
                <a:tab pos="379095" algn="l"/>
                <a:tab pos="379730" algn="l"/>
              </a:tabLst>
            </a:pPr>
            <a:r>
              <a:rPr sz="1800" spc="-5" dirty="0">
                <a:solidFill>
                  <a:srgbClr val="ADADAD"/>
                </a:solidFill>
                <a:latin typeface="Arial MT"/>
                <a:cs typeface="Arial MT"/>
              </a:rPr>
              <a:t>QR</a:t>
            </a:r>
            <a:r>
              <a:rPr sz="1800" spc="-15" dirty="0">
                <a:solidFill>
                  <a:srgbClr val="ADADAD"/>
                </a:solidFill>
                <a:latin typeface="Arial MT"/>
                <a:cs typeface="Arial MT"/>
              </a:rPr>
              <a:t> </a:t>
            </a:r>
            <a:r>
              <a:rPr sz="1800" dirty="0">
                <a:solidFill>
                  <a:srgbClr val="ADADAD"/>
                </a:solidFill>
                <a:latin typeface="Arial MT"/>
                <a:cs typeface="Arial MT"/>
              </a:rPr>
              <a:t>code</a:t>
            </a:r>
            <a:r>
              <a:rPr sz="1800" spc="-15" dirty="0">
                <a:solidFill>
                  <a:srgbClr val="ADADAD"/>
                </a:solidFill>
                <a:latin typeface="Arial MT"/>
                <a:cs typeface="Arial MT"/>
              </a:rPr>
              <a:t> </a:t>
            </a:r>
            <a:r>
              <a:rPr sz="1800" spc="-5" dirty="0">
                <a:solidFill>
                  <a:srgbClr val="ADADAD"/>
                </a:solidFill>
                <a:latin typeface="Arial MT"/>
                <a:cs typeface="Arial MT"/>
              </a:rPr>
              <a:t>and</a:t>
            </a:r>
            <a:r>
              <a:rPr sz="1800" spc="-10" dirty="0">
                <a:solidFill>
                  <a:srgbClr val="ADADAD"/>
                </a:solidFill>
                <a:latin typeface="Arial MT"/>
                <a:cs typeface="Arial MT"/>
              </a:rPr>
              <a:t> </a:t>
            </a:r>
            <a:r>
              <a:rPr sz="1800" spc="-5" dirty="0">
                <a:solidFill>
                  <a:srgbClr val="ADADAD"/>
                </a:solidFill>
                <a:latin typeface="Arial MT"/>
                <a:cs typeface="Arial MT"/>
              </a:rPr>
              <a:t>number</a:t>
            </a:r>
            <a:r>
              <a:rPr sz="1800" spc="-15" dirty="0">
                <a:solidFill>
                  <a:srgbClr val="ADADAD"/>
                </a:solidFill>
                <a:latin typeface="Arial MT"/>
                <a:cs typeface="Arial MT"/>
              </a:rPr>
              <a:t> </a:t>
            </a:r>
            <a:r>
              <a:rPr sz="1800" spc="-5" dirty="0">
                <a:solidFill>
                  <a:srgbClr val="ADADAD"/>
                </a:solidFill>
                <a:latin typeface="Arial MT"/>
                <a:cs typeface="Arial MT"/>
              </a:rPr>
              <a:t>plate</a:t>
            </a:r>
            <a:r>
              <a:rPr sz="1800" spc="-15" dirty="0">
                <a:solidFill>
                  <a:srgbClr val="ADADAD"/>
                </a:solidFill>
                <a:latin typeface="Arial MT"/>
                <a:cs typeface="Arial MT"/>
              </a:rPr>
              <a:t> </a:t>
            </a:r>
            <a:r>
              <a:rPr sz="1800" dirty="0">
                <a:solidFill>
                  <a:srgbClr val="ADADAD"/>
                </a:solidFill>
                <a:latin typeface="Arial MT"/>
                <a:cs typeface="Arial MT"/>
              </a:rPr>
              <a:t>recognition</a:t>
            </a:r>
            <a:r>
              <a:rPr sz="1800" spc="-10" dirty="0">
                <a:solidFill>
                  <a:srgbClr val="ADADAD"/>
                </a:solidFill>
                <a:latin typeface="Arial MT"/>
                <a:cs typeface="Arial MT"/>
              </a:rPr>
              <a:t> </a:t>
            </a:r>
            <a:r>
              <a:rPr sz="1800" spc="-5" dirty="0">
                <a:solidFill>
                  <a:srgbClr val="ADADAD"/>
                </a:solidFill>
                <a:latin typeface="Arial MT"/>
                <a:cs typeface="Arial MT"/>
              </a:rPr>
              <a:t>and</a:t>
            </a:r>
            <a:r>
              <a:rPr sz="1800" spc="-15" dirty="0">
                <a:solidFill>
                  <a:srgbClr val="ADADAD"/>
                </a:solidFill>
                <a:latin typeface="Arial MT"/>
                <a:cs typeface="Arial MT"/>
              </a:rPr>
              <a:t> </a:t>
            </a:r>
            <a:r>
              <a:rPr sz="1800" spc="-5" dirty="0">
                <a:solidFill>
                  <a:srgbClr val="ADADAD"/>
                </a:solidFill>
                <a:latin typeface="Arial MT"/>
                <a:cs typeface="Arial MT"/>
              </a:rPr>
              <a:t>database</a:t>
            </a:r>
            <a:r>
              <a:rPr sz="1800" spc="-15" dirty="0">
                <a:solidFill>
                  <a:srgbClr val="ADADAD"/>
                </a:solidFill>
                <a:latin typeface="Arial MT"/>
                <a:cs typeface="Arial MT"/>
              </a:rPr>
              <a:t> </a:t>
            </a:r>
            <a:r>
              <a:rPr sz="1800" dirty="0">
                <a:solidFill>
                  <a:srgbClr val="ADADAD"/>
                </a:solidFill>
                <a:latin typeface="Arial MT"/>
                <a:cs typeface="Arial MT"/>
              </a:rPr>
              <a:t>communication</a:t>
            </a:r>
            <a:endParaRPr sz="1800">
              <a:latin typeface="Arial MT"/>
              <a:cs typeface="Arial MT"/>
            </a:endParaRPr>
          </a:p>
          <a:p>
            <a:pPr marL="379095" indent="-367030">
              <a:lnSpc>
                <a:spcPts val="2050"/>
              </a:lnSpc>
              <a:buChar char="●"/>
              <a:tabLst>
                <a:tab pos="379095" algn="l"/>
                <a:tab pos="379730" algn="l"/>
              </a:tabLst>
            </a:pPr>
            <a:r>
              <a:rPr sz="1800" spc="-5" dirty="0">
                <a:solidFill>
                  <a:srgbClr val="ADADAD"/>
                </a:solidFill>
                <a:latin typeface="Arial MT"/>
                <a:cs typeface="Arial MT"/>
              </a:rPr>
              <a:t>Bill</a:t>
            </a:r>
            <a:r>
              <a:rPr sz="1800" spc="-35" dirty="0">
                <a:solidFill>
                  <a:srgbClr val="ADADAD"/>
                </a:solidFill>
                <a:latin typeface="Arial MT"/>
                <a:cs typeface="Arial MT"/>
              </a:rPr>
              <a:t> </a:t>
            </a:r>
            <a:r>
              <a:rPr sz="1800" dirty="0">
                <a:solidFill>
                  <a:srgbClr val="ADADAD"/>
                </a:solidFill>
                <a:latin typeface="Arial MT"/>
                <a:cs typeface="Arial MT"/>
              </a:rPr>
              <a:t>calculation</a:t>
            </a:r>
            <a:r>
              <a:rPr sz="1800" spc="-25" dirty="0">
                <a:solidFill>
                  <a:srgbClr val="ADADAD"/>
                </a:solidFill>
                <a:latin typeface="Arial MT"/>
                <a:cs typeface="Arial MT"/>
              </a:rPr>
              <a:t> </a:t>
            </a:r>
            <a:r>
              <a:rPr sz="1800" spc="-5" dirty="0">
                <a:solidFill>
                  <a:srgbClr val="ADADAD"/>
                </a:solidFill>
                <a:latin typeface="Arial MT"/>
                <a:cs typeface="Arial MT"/>
              </a:rPr>
              <a:t>and</a:t>
            </a:r>
            <a:r>
              <a:rPr sz="1800" spc="-25" dirty="0">
                <a:solidFill>
                  <a:srgbClr val="ADADAD"/>
                </a:solidFill>
                <a:latin typeface="Arial MT"/>
                <a:cs typeface="Arial MT"/>
              </a:rPr>
              <a:t> </a:t>
            </a:r>
            <a:r>
              <a:rPr sz="1800" spc="-5" dirty="0">
                <a:solidFill>
                  <a:srgbClr val="ADADAD"/>
                </a:solidFill>
                <a:latin typeface="Arial MT"/>
                <a:cs typeface="Arial MT"/>
              </a:rPr>
              <a:t>generation</a:t>
            </a:r>
            <a:endParaRPr sz="1800">
              <a:latin typeface="Arial MT"/>
              <a:cs typeface="Arial MT"/>
            </a:endParaRPr>
          </a:p>
          <a:p>
            <a:pPr marL="379095" indent="-367030">
              <a:lnSpc>
                <a:spcPts val="2105"/>
              </a:lnSpc>
              <a:buChar char="●"/>
              <a:tabLst>
                <a:tab pos="379095" algn="l"/>
                <a:tab pos="379730" algn="l"/>
              </a:tabLst>
            </a:pPr>
            <a:r>
              <a:rPr sz="1800" spc="-5" dirty="0">
                <a:solidFill>
                  <a:srgbClr val="ADADAD"/>
                </a:solidFill>
                <a:latin typeface="Arial MT"/>
                <a:cs typeface="Arial MT"/>
              </a:rPr>
              <a:t>Find</a:t>
            </a:r>
            <a:r>
              <a:rPr sz="1800" spc="-15" dirty="0">
                <a:solidFill>
                  <a:srgbClr val="ADADAD"/>
                </a:solidFill>
                <a:latin typeface="Arial MT"/>
                <a:cs typeface="Arial MT"/>
              </a:rPr>
              <a:t> </a:t>
            </a:r>
            <a:r>
              <a:rPr sz="1800" spc="-5" dirty="0">
                <a:solidFill>
                  <a:srgbClr val="ADADAD"/>
                </a:solidFill>
                <a:latin typeface="Arial MT"/>
                <a:cs typeface="Arial MT"/>
              </a:rPr>
              <a:t>nearest</a:t>
            </a:r>
            <a:r>
              <a:rPr sz="1800" spc="-15" dirty="0">
                <a:solidFill>
                  <a:srgbClr val="ADADAD"/>
                </a:solidFill>
                <a:latin typeface="Arial MT"/>
                <a:cs typeface="Arial MT"/>
              </a:rPr>
              <a:t> </a:t>
            </a:r>
            <a:r>
              <a:rPr sz="1800" dirty="0">
                <a:solidFill>
                  <a:srgbClr val="ADADAD"/>
                </a:solidFill>
                <a:latin typeface="Arial MT"/>
                <a:cs typeface="Arial MT"/>
              </a:rPr>
              <a:t>slot</a:t>
            </a:r>
            <a:r>
              <a:rPr sz="1800" spc="-15" dirty="0">
                <a:solidFill>
                  <a:srgbClr val="ADADAD"/>
                </a:solidFill>
                <a:latin typeface="Arial MT"/>
                <a:cs typeface="Arial MT"/>
              </a:rPr>
              <a:t> </a:t>
            </a:r>
            <a:r>
              <a:rPr sz="1800" spc="-5" dirty="0">
                <a:solidFill>
                  <a:srgbClr val="ADADAD"/>
                </a:solidFill>
                <a:latin typeface="Arial MT"/>
                <a:cs typeface="Arial MT"/>
              </a:rPr>
              <a:t>available</a:t>
            </a:r>
            <a:r>
              <a:rPr sz="1800" spc="-10" dirty="0">
                <a:solidFill>
                  <a:srgbClr val="ADADAD"/>
                </a:solidFill>
                <a:latin typeface="Arial MT"/>
                <a:cs typeface="Arial MT"/>
              </a:rPr>
              <a:t> </a:t>
            </a:r>
            <a:r>
              <a:rPr sz="1800" spc="-5" dirty="0">
                <a:solidFill>
                  <a:srgbClr val="ADADAD"/>
                </a:solidFill>
                <a:latin typeface="Arial MT"/>
                <a:cs typeface="Arial MT"/>
              </a:rPr>
              <a:t>in</a:t>
            </a:r>
            <a:r>
              <a:rPr sz="1800" spc="-15" dirty="0">
                <a:solidFill>
                  <a:srgbClr val="ADADAD"/>
                </a:solidFill>
                <a:latin typeface="Arial MT"/>
                <a:cs typeface="Arial MT"/>
              </a:rPr>
              <a:t> </a:t>
            </a:r>
            <a:r>
              <a:rPr sz="1800" spc="-5" dirty="0">
                <a:solidFill>
                  <a:srgbClr val="ADADAD"/>
                </a:solidFill>
                <a:latin typeface="Arial MT"/>
                <a:cs typeface="Arial MT"/>
              </a:rPr>
              <a:t>the</a:t>
            </a:r>
            <a:r>
              <a:rPr sz="1800" spc="-15" dirty="0">
                <a:solidFill>
                  <a:srgbClr val="ADADAD"/>
                </a:solidFill>
                <a:latin typeface="Arial MT"/>
                <a:cs typeface="Arial MT"/>
              </a:rPr>
              <a:t> </a:t>
            </a:r>
            <a:r>
              <a:rPr sz="1800" spc="-5" dirty="0">
                <a:solidFill>
                  <a:srgbClr val="ADADAD"/>
                </a:solidFill>
                <a:latin typeface="Arial MT"/>
                <a:cs typeface="Arial MT"/>
              </a:rPr>
              <a:t>particular</a:t>
            </a:r>
            <a:r>
              <a:rPr sz="1800" spc="-10" dirty="0">
                <a:solidFill>
                  <a:srgbClr val="ADADAD"/>
                </a:solidFill>
                <a:latin typeface="Arial MT"/>
                <a:cs typeface="Arial MT"/>
              </a:rPr>
              <a:t> </a:t>
            </a:r>
            <a:r>
              <a:rPr sz="1800" spc="-5" dirty="0">
                <a:solidFill>
                  <a:srgbClr val="ADADAD"/>
                </a:solidFill>
                <a:latin typeface="Arial MT"/>
                <a:cs typeface="Arial MT"/>
              </a:rPr>
              <a:t>level/floor</a:t>
            </a:r>
            <a:endParaRPr sz="1800">
              <a:latin typeface="Arial MT"/>
              <a:cs typeface="Arial MT"/>
            </a:endParaRPr>
          </a:p>
        </p:txBody>
      </p:sp>
    </p:spTree>
    <p:extLst>
      <p:ext uri="{BB962C8B-B14F-4D97-AF65-F5344CB8AC3E}">
        <p14:creationId xmlns:p14="http://schemas.microsoft.com/office/powerpoint/2010/main" val="117605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206625" cy="409575"/>
          </a:xfrm>
          <a:prstGeom prst="rect">
            <a:avLst/>
          </a:prstGeom>
        </p:spPr>
        <p:txBody>
          <a:bodyPr vert="horz" wrap="square" lIns="0" tIns="15240" rIns="0" bIns="0" rtlCol="0">
            <a:spAutoFit/>
          </a:bodyPr>
          <a:lstStyle/>
          <a:p>
            <a:pPr marL="12700">
              <a:lnSpc>
                <a:spcPct val="100000"/>
              </a:lnSpc>
              <a:spcBef>
                <a:spcPts val="120"/>
              </a:spcBef>
            </a:pPr>
            <a:r>
              <a:rPr dirty="0"/>
              <a:t>Societal</a:t>
            </a:r>
            <a:r>
              <a:rPr spc="-60" dirty="0"/>
              <a:t> </a:t>
            </a:r>
            <a:r>
              <a:rPr spc="5" dirty="0"/>
              <a:t>Impact</a:t>
            </a:r>
          </a:p>
        </p:txBody>
      </p:sp>
      <p:sp>
        <p:nvSpPr>
          <p:cNvPr id="3" name="object 3"/>
          <p:cNvSpPr/>
          <p:nvPr/>
        </p:nvSpPr>
        <p:spPr>
          <a:xfrm>
            <a:off x="311699" y="1152475"/>
            <a:ext cx="8521065" cy="3416935"/>
          </a:xfrm>
          <a:custGeom>
            <a:avLst/>
            <a:gdLst/>
            <a:ahLst/>
            <a:cxnLst/>
            <a:rect l="l" t="t" r="r" b="b"/>
            <a:pathLst>
              <a:path w="8521065" h="3416935">
                <a:moveTo>
                  <a:pt x="8520599" y="3416399"/>
                </a:moveTo>
                <a:lnTo>
                  <a:pt x="0" y="3416399"/>
                </a:lnTo>
                <a:lnTo>
                  <a:pt x="0" y="0"/>
                </a:lnTo>
                <a:lnTo>
                  <a:pt x="8520599" y="0"/>
                </a:lnTo>
                <a:lnTo>
                  <a:pt x="8520599" y="3416399"/>
                </a:lnTo>
                <a:close/>
              </a:path>
            </a:pathLst>
          </a:custGeom>
          <a:solidFill>
            <a:srgbClr val="FFFFFF"/>
          </a:solidFill>
        </p:spPr>
        <p:txBody>
          <a:bodyPr wrap="square" lIns="0" tIns="0" rIns="0" bIns="0" rtlCol="0"/>
          <a:lstStyle/>
          <a:p>
            <a:endParaRPr/>
          </a:p>
        </p:txBody>
      </p:sp>
      <p:sp>
        <p:nvSpPr>
          <p:cNvPr id="4" name="object 4"/>
          <p:cNvSpPr txBox="1"/>
          <p:nvPr/>
        </p:nvSpPr>
        <p:spPr>
          <a:xfrm>
            <a:off x="384725" y="1219943"/>
            <a:ext cx="8225790" cy="3139440"/>
          </a:xfrm>
          <a:prstGeom prst="rect">
            <a:avLst/>
          </a:prstGeom>
        </p:spPr>
        <p:txBody>
          <a:bodyPr vert="horz" wrap="square" lIns="0" tIns="11430" rIns="0" bIns="0" rtlCol="0">
            <a:spAutoFit/>
          </a:bodyPr>
          <a:lstStyle/>
          <a:p>
            <a:pPr marL="205104" indent="-193040">
              <a:lnSpc>
                <a:spcPct val="100000"/>
              </a:lnSpc>
              <a:spcBef>
                <a:spcPts val="90"/>
              </a:spcBef>
              <a:buAutoNum type="arabicPeriod"/>
              <a:tabLst>
                <a:tab pos="205740" algn="l"/>
              </a:tabLst>
            </a:pPr>
            <a:r>
              <a:rPr sz="1100" b="1" spc="-10" dirty="0">
                <a:solidFill>
                  <a:srgbClr val="363636"/>
                </a:solidFill>
                <a:latin typeface="Arial"/>
                <a:cs typeface="Arial"/>
              </a:rPr>
              <a:t>Reduces</a:t>
            </a:r>
            <a:r>
              <a:rPr sz="1100" b="1" dirty="0">
                <a:solidFill>
                  <a:srgbClr val="363636"/>
                </a:solidFill>
                <a:latin typeface="Arial"/>
                <a:cs typeface="Arial"/>
              </a:rPr>
              <a:t> </a:t>
            </a:r>
            <a:r>
              <a:rPr sz="1100" b="1" spc="-10" dirty="0">
                <a:solidFill>
                  <a:srgbClr val="363636"/>
                </a:solidFill>
                <a:latin typeface="Arial"/>
                <a:cs typeface="Arial"/>
              </a:rPr>
              <a:t>impact</a:t>
            </a:r>
            <a:r>
              <a:rPr sz="1100" b="1" dirty="0">
                <a:solidFill>
                  <a:srgbClr val="363636"/>
                </a:solidFill>
                <a:latin typeface="Arial"/>
                <a:cs typeface="Arial"/>
              </a:rPr>
              <a:t> </a:t>
            </a:r>
            <a:r>
              <a:rPr sz="1100" b="1" spc="-10" dirty="0">
                <a:solidFill>
                  <a:srgbClr val="363636"/>
                </a:solidFill>
                <a:latin typeface="Arial"/>
                <a:cs typeface="Arial"/>
              </a:rPr>
              <a:t>on</a:t>
            </a:r>
            <a:r>
              <a:rPr sz="1100" b="1" dirty="0">
                <a:solidFill>
                  <a:srgbClr val="363636"/>
                </a:solidFill>
                <a:latin typeface="Arial"/>
                <a:cs typeface="Arial"/>
              </a:rPr>
              <a:t> </a:t>
            </a:r>
            <a:r>
              <a:rPr sz="1100" b="1" spc="-10" dirty="0">
                <a:solidFill>
                  <a:srgbClr val="363636"/>
                </a:solidFill>
                <a:latin typeface="Arial"/>
                <a:cs typeface="Arial"/>
              </a:rPr>
              <a:t>historic</a:t>
            </a:r>
            <a:r>
              <a:rPr sz="1100" b="1" dirty="0">
                <a:solidFill>
                  <a:srgbClr val="363636"/>
                </a:solidFill>
                <a:latin typeface="Arial"/>
                <a:cs typeface="Arial"/>
              </a:rPr>
              <a:t> </a:t>
            </a:r>
            <a:r>
              <a:rPr sz="1100" b="1" spc="-10" dirty="0">
                <a:solidFill>
                  <a:srgbClr val="363636"/>
                </a:solidFill>
                <a:latin typeface="Arial"/>
                <a:cs typeface="Arial"/>
              </a:rPr>
              <a:t>areas</a:t>
            </a:r>
            <a:r>
              <a:rPr sz="1100" b="1" spc="5" dirty="0">
                <a:solidFill>
                  <a:srgbClr val="363636"/>
                </a:solidFill>
                <a:latin typeface="Arial"/>
                <a:cs typeface="Arial"/>
              </a:rPr>
              <a:t> </a:t>
            </a:r>
            <a:r>
              <a:rPr sz="1100" b="1" spc="-10" dirty="0">
                <a:solidFill>
                  <a:srgbClr val="363636"/>
                </a:solidFill>
                <a:latin typeface="Arial"/>
                <a:cs typeface="Arial"/>
              </a:rPr>
              <a:t>and</a:t>
            </a:r>
            <a:r>
              <a:rPr sz="1100" b="1" dirty="0">
                <a:solidFill>
                  <a:srgbClr val="363636"/>
                </a:solidFill>
                <a:latin typeface="Arial"/>
                <a:cs typeface="Arial"/>
              </a:rPr>
              <a:t> </a:t>
            </a:r>
            <a:r>
              <a:rPr sz="1100" b="1" spc="-10" dirty="0">
                <a:solidFill>
                  <a:srgbClr val="363636"/>
                </a:solidFill>
                <a:latin typeface="Arial"/>
                <a:cs typeface="Arial"/>
              </a:rPr>
              <a:t>buildings</a:t>
            </a:r>
            <a:r>
              <a:rPr sz="1100" b="1" dirty="0">
                <a:solidFill>
                  <a:srgbClr val="363636"/>
                </a:solidFill>
                <a:latin typeface="Arial"/>
                <a:cs typeface="Arial"/>
              </a:rPr>
              <a:t> </a:t>
            </a:r>
            <a:r>
              <a:rPr sz="1100" b="1" spc="-5" dirty="0">
                <a:solidFill>
                  <a:srgbClr val="363636"/>
                </a:solidFill>
                <a:latin typeface="Arial"/>
                <a:cs typeface="Arial"/>
              </a:rPr>
              <a:t>–</a:t>
            </a:r>
            <a:r>
              <a:rPr sz="1100" b="1" dirty="0">
                <a:solidFill>
                  <a:srgbClr val="363636"/>
                </a:solidFill>
                <a:latin typeface="Arial"/>
                <a:cs typeface="Arial"/>
              </a:rPr>
              <a:t> </a:t>
            </a:r>
            <a:r>
              <a:rPr sz="1100" b="1" spc="-10" dirty="0">
                <a:solidFill>
                  <a:srgbClr val="363636"/>
                </a:solidFill>
                <a:latin typeface="Arial"/>
                <a:cs typeface="Arial"/>
              </a:rPr>
              <a:t>smaller</a:t>
            </a:r>
            <a:r>
              <a:rPr sz="1100" b="1" spc="5" dirty="0">
                <a:solidFill>
                  <a:srgbClr val="363636"/>
                </a:solidFill>
                <a:latin typeface="Arial"/>
                <a:cs typeface="Arial"/>
              </a:rPr>
              <a:t> </a:t>
            </a:r>
            <a:r>
              <a:rPr sz="1100" b="1" spc="-5" dirty="0">
                <a:solidFill>
                  <a:srgbClr val="363636"/>
                </a:solidFill>
                <a:latin typeface="Arial"/>
                <a:cs typeface="Arial"/>
              </a:rPr>
              <a:t>footprint</a:t>
            </a:r>
            <a:r>
              <a:rPr sz="1100" b="1" dirty="0">
                <a:solidFill>
                  <a:srgbClr val="363636"/>
                </a:solidFill>
                <a:latin typeface="Arial"/>
                <a:cs typeface="Arial"/>
              </a:rPr>
              <a:t> </a:t>
            </a:r>
            <a:r>
              <a:rPr sz="1100" b="1" spc="-10" dirty="0">
                <a:solidFill>
                  <a:srgbClr val="363636"/>
                </a:solidFill>
                <a:latin typeface="Arial"/>
                <a:cs typeface="Arial"/>
              </a:rPr>
              <a:t>and</a:t>
            </a:r>
            <a:r>
              <a:rPr sz="1100" b="1" dirty="0">
                <a:solidFill>
                  <a:srgbClr val="363636"/>
                </a:solidFill>
                <a:latin typeface="Arial"/>
                <a:cs typeface="Arial"/>
              </a:rPr>
              <a:t> </a:t>
            </a:r>
            <a:r>
              <a:rPr sz="1100" b="1" spc="-10" dirty="0">
                <a:solidFill>
                  <a:srgbClr val="363636"/>
                </a:solidFill>
                <a:latin typeface="Arial"/>
                <a:cs typeface="Arial"/>
              </a:rPr>
              <a:t>discrete</a:t>
            </a:r>
            <a:r>
              <a:rPr sz="1100" b="1" dirty="0">
                <a:solidFill>
                  <a:srgbClr val="363636"/>
                </a:solidFill>
                <a:latin typeface="Arial"/>
                <a:cs typeface="Arial"/>
              </a:rPr>
              <a:t> </a:t>
            </a:r>
            <a:r>
              <a:rPr sz="1100" b="1" spc="-10" dirty="0">
                <a:solidFill>
                  <a:srgbClr val="363636"/>
                </a:solidFill>
                <a:latin typeface="Arial"/>
                <a:cs typeface="Arial"/>
              </a:rPr>
              <a:t>access</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spcBef>
                <a:spcPts val="5"/>
              </a:spcBef>
              <a:buAutoNum type="arabicPeriod"/>
              <a:tabLst>
                <a:tab pos="205740" algn="l"/>
              </a:tabLst>
            </a:pPr>
            <a:r>
              <a:rPr sz="1100" b="1" spc="-10" dirty="0">
                <a:solidFill>
                  <a:srgbClr val="363636"/>
                </a:solidFill>
                <a:latin typeface="Arial"/>
                <a:cs typeface="Arial"/>
              </a:rPr>
              <a:t>Increases personal safety at night</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buAutoNum type="arabicPeriod"/>
              <a:tabLst>
                <a:tab pos="205740" algn="l"/>
              </a:tabLst>
            </a:pPr>
            <a:r>
              <a:rPr sz="1100" b="1" spc="-10" dirty="0">
                <a:solidFill>
                  <a:srgbClr val="363636"/>
                </a:solidFill>
                <a:latin typeface="Arial"/>
                <a:cs typeface="Arial"/>
              </a:rPr>
              <a:t>Reduces</a:t>
            </a:r>
            <a:r>
              <a:rPr sz="1100" b="1" spc="-15" dirty="0">
                <a:solidFill>
                  <a:srgbClr val="363636"/>
                </a:solidFill>
                <a:latin typeface="Arial"/>
                <a:cs typeface="Arial"/>
              </a:rPr>
              <a:t> </a:t>
            </a:r>
            <a:r>
              <a:rPr sz="1100" b="1" spc="-10" dirty="0">
                <a:solidFill>
                  <a:srgbClr val="363636"/>
                </a:solidFill>
                <a:latin typeface="Arial"/>
                <a:cs typeface="Arial"/>
              </a:rPr>
              <a:t>accidents and</a:t>
            </a:r>
            <a:r>
              <a:rPr sz="1100" b="1" spc="-15" dirty="0">
                <a:solidFill>
                  <a:srgbClr val="363636"/>
                </a:solidFill>
                <a:latin typeface="Arial"/>
                <a:cs typeface="Arial"/>
              </a:rPr>
              <a:t> </a:t>
            </a:r>
            <a:r>
              <a:rPr sz="1100" b="1" spc="-10" dirty="0">
                <a:solidFill>
                  <a:srgbClr val="363636"/>
                </a:solidFill>
                <a:latin typeface="Arial"/>
                <a:cs typeface="Arial"/>
              </a:rPr>
              <a:t>car damage</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buAutoNum type="arabicPeriod"/>
              <a:tabLst>
                <a:tab pos="205740" algn="l"/>
              </a:tabLst>
            </a:pPr>
            <a:r>
              <a:rPr sz="1100" b="1" spc="-5" dirty="0">
                <a:solidFill>
                  <a:srgbClr val="363636"/>
                </a:solidFill>
                <a:latin typeface="Arial"/>
                <a:cs typeface="Arial"/>
              </a:rPr>
              <a:t>Minimizes</a:t>
            </a:r>
            <a:r>
              <a:rPr sz="1100" b="1" spc="-40" dirty="0">
                <a:solidFill>
                  <a:srgbClr val="363636"/>
                </a:solidFill>
                <a:latin typeface="Arial"/>
                <a:cs typeface="Arial"/>
              </a:rPr>
              <a:t> </a:t>
            </a:r>
            <a:r>
              <a:rPr sz="1100" b="1" spc="-5" dirty="0">
                <a:solidFill>
                  <a:srgbClr val="363636"/>
                </a:solidFill>
                <a:latin typeface="Arial"/>
                <a:cs typeface="Arial"/>
              </a:rPr>
              <a:t>theft</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buAutoNum type="arabicPeriod"/>
              <a:tabLst>
                <a:tab pos="205740" algn="l"/>
              </a:tabLst>
            </a:pPr>
            <a:r>
              <a:rPr sz="1100" b="1" spc="-10" dirty="0">
                <a:solidFill>
                  <a:srgbClr val="363636"/>
                </a:solidFill>
                <a:latin typeface="Arial"/>
                <a:cs typeface="Arial"/>
              </a:rPr>
              <a:t>Increases safety</a:t>
            </a:r>
            <a:r>
              <a:rPr sz="1100" b="1" spc="-5" dirty="0">
                <a:solidFill>
                  <a:srgbClr val="363636"/>
                </a:solidFill>
                <a:latin typeface="Arial"/>
                <a:cs typeface="Arial"/>
              </a:rPr>
              <a:t> for </a:t>
            </a:r>
            <a:r>
              <a:rPr sz="1100" b="1" spc="-10" dirty="0">
                <a:solidFill>
                  <a:srgbClr val="363636"/>
                </a:solidFill>
                <a:latin typeface="Arial"/>
                <a:cs typeface="Arial"/>
              </a:rPr>
              <a:t>pedestrians</a:t>
            </a:r>
            <a:r>
              <a:rPr sz="1100" b="1" spc="-5" dirty="0">
                <a:solidFill>
                  <a:srgbClr val="363636"/>
                </a:solidFill>
                <a:latin typeface="Arial"/>
                <a:cs typeface="Arial"/>
              </a:rPr>
              <a:t> </a:t>
            </a:r>
            <a:r>
              <a:rPr sz="1100" b="1" spc="-10" dirty="0">
                <a:solidFill>
                  <a:srgbClr val="363636"/>
                </a:solidFill>
                <a:latin typeface="Arial"/>
                <a:cs typeface="Arial"/>
              </a:rPr>
              <a:t>and</a:t>
            </a:r>
            <a:r>
              <a:rPr sz="1100" b="1" spc="-5" dirty="0">
                <a:solidFill>
                  <a:srgbClr val="363636"/>
                </a:solidFill>
                <a:latin typeface="Arial"/>
                <a:cs typeface="Arial"/>
              </a:rPr>
              <a:t> </a:t>
            </a:r>
            <a:r>
              <a:rPr sz="1100" b="1" spc="-10" dirty="0">
                <a:solidFill>
                  <a:srgbClr val="363636"/>
                </a:solidFill>
                <a:latin typeface="Arial"/>
                <a:cs typeface="Arial"/>
              </a:rPr>
              <a:t>cyclists</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buAutoNum type="arabicPeriod"/>
              <a:tabLst>
                <a:tab pos="205740" algn="l"/>
              </a:tabLst>
            </a:pPr>
            <a:r>
              <a:rPr sz="1100" b="1" spc="-10" dirty="0">
                <a:solidFill>
                  <a:srgbClr val="363636"/>
                </a:solidFill>
                <a:latin typeface="Arial"/>
                <a:cs typeface="Arial"/>
              </a:rPr>
              <a:t>Reduces</a:t>
            </a:r>
            <a:r>
              <a:rPr sz="1100" b="1" dirty="0">
                <a:solidFill>
                  <a:srgbClr val="363636"/>
                </a:solidFill>
                <a:latin typeface="Arial"/>
                <a:cs typeface="Arial"/>
              </a:rPr>
              <a:t> </a:t>
            </a:r>
            <a:r>
              <a:rPr sz="1100" b="1" spc="-10" dirty="0">
                <a:solidFill>
                  <a:srgbClr val="363636"/>
                </a:solidFill>
                <a:latin typeface="Arial"/>
                <a:cs typeface="Arial"/>
              </a:rPr>
              <a:t>noise</a:t>
            </a:r>
            <a:r>
              <a:rPr sz="1100" b="1" dirty="0">
                <a:solidFill>
                  <a:srgbClr val="363636"/>
                </a:solidFill>
                <a:latin typeface="Arial"/>
                <a:cs typeface="Arial"/>
              </a:rPr>
              <a:t> </a:t>
            </a:r>
            <a:r>
              <a:rPr sz="1100" b="1" spc="-10" dirty="0">
                <a:solidFill>
                  <a:srgbClr val="363636"/>
                </a:solidFill>
                <a:latin typeface="Arial"/>
                <a:cs typeface="Arial"/>
              </a:rPr>
              <a:t>impact</a:t>
            </a:r>
            <a:r>
              <a:rPr sz="1100" b="1" dirty="0">
                <a:solidFill>
                  <a:srgbClr val="363636"/>
                </a:solidFill>
                <a:latin typeface="Arial"/>
                <a:cs typeface="Arial"/>
              </a:rPr>
              <a:t> </a:t>
            </a:r>
            <a:r>
              <a:rPr sz="1100" b="1" spc="-10" dirty="0">
                <a:solidFill>
                  <a:srgbClr val="363636"/>
                </a:solidFill>
                <a:latin typeface="Arial"/>
                <a:cs typeface="Arial"/>
              </a:rPr>
              <a:t>and</a:t>
            </a:r>
            <a:r>
              <a:rPr sz="1100" b="1" dirty="0">
                <a:solidFill>
                  <a:srgbClr val="363636"/>
                </a:solidFill>
                <a:latin typeface="Arial"/>
                <a:cs typeface="Arial"/>
              </a:rPr>
              <a:t> </a:t>
            </a:r>
            <a:r>
              <a:rPr sz="1100" b="1" spc="-10" dirty="0">
                <a:solidFill>
                  <a:srgbClr val="363636"/>
                </a:solidFill>
                <a:latin typeface="Arial"/>
                <a:cs typeface="Arial"/>
              </a:rPr>
              <a:t>pollution,</a:t>
            </a:r>
            <a:r>
              <a:rPr sz="1100" b="1" dirty="0">
                <a:solidFill>
                  <a:srgbClr val="363636"/>
                </a:solidFill>
                <a:latin typeface="Arial"/>
                <a:cs typeface="Arial"/>
              </a:rPr>
              <a:t> </a:t>
            </a:r>
            <a:r>
              <a:rPr sz="1100" b="1" spc="-10" dirty="0">
                <a:solidFill>
                  <a:srgbClr val="363636"/>
                </a:solidFill>
                <a:latin typeface="Arial"/>
                <a:cs typeface="Arial"/>
              </a:rPr>
              <a:t>acoustic</a:t>
            </a:r>
            <a:r>
              <a:rPr sz="1100" b="1" dirty="0">
                <a:solidFill>
                  <a:srgbClr val="363636"/>
                </a:solidFill>
                <a:latin typeface="Arial"/>
                <a:cs typeface="Arial"/>
              </a:rPr>
              <a:t> </a:t>
            </a:r>
            <a:r>
              <a:rPr sz="1100" b="1" spc="-10" dirty="0">
                <a:solidFill>
                  <a:srgbClr val="363636"/>
                </a:solidFill>
                <a:latin typeface="Arial"/>
                <a:cs typeface="Arial"/>
              </a:rPr>
              <a:t>and</a:t>
            </a:r>
            <a:r>
              <a:rPr sz="1100" b="1" dirty="0">
                <a:solidFill>
                  <a:srgbClr val="363636"/>
                </a:solidFill>
                <a:latin typeface="Arial"/>
                <a:cs typeface="Arial"/>
              </a:rPr>
              <a:t> </a:t>
            </a:r>
            <a:r>
              <a:rPr sz="1100" b="1" spc="-10" dirty="0">
                <a:solidFill>
                  <a:srgbClr val="363636"/>
                </a:solidFill>
                <a:latin typeface="Arial"/>
                <a:cs typeface="Arial"/>
              </a:rPr>
              <a:t>vibrational</a:t>
            </a:r>
            <a:r>
              <a:rPr sz="1100" b="1" dirty="0">
                <a:solidFill>
                  <a:srgbClr val="363636"/>
                </a:solidFill>
                <a:latin typeface="Arial"/>
                <a:cs typeface="Arial"/>
              </a:rPr>
              <a:t> </a:t>
            </a:r>
            <a:r>
              <a:rPr sz="1100" b="1" spc="-10" dirty="0">
                <a:solidFill>
                  <a:srgbClr val="363636"/>
                </a:solidFill>
                <a:latin typeface="Arial"/>
                <a:cs typeface="Arial"/>
              </a:rPr>
              <a:t>impacts</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buAutoNum type="arabicPeriod"/>
              <a:tabLst>
                <a:tab pos="205740" algn="l"/>
              </a:tabLst>
            </a:pPr>
            <a:r>
              <a:rPr sz="1100" b="1" spc="-10" dirty="0">
                <a:solidFill>
                  <a:srgbClr val="363636"/>
                </a:solidFill>
                <a:latin typeface="Arial"/>
                <a:cs typeface="Arial"/>
              </a:rPr>
              <a:t>Provides</a:t>
            </a:r>
            <a:r>
              <a:rPr sz="1100" b="1" dirty="0">
                <a:solidFill>
                  <a:srgbClr val="363636"/>
                </a:solidFill>
                <a:latin typeface="Arial"/>
                <a:cs typeface="Arial"/>
              </a:rPr>
              <a:t> </a:t>
            </a:r>
            <a:r>
              <a:rPr sz="1100" b="1" spc="-10" dirty="0">
                <a:solidFill>
                  <a:srgbClr val="363636"/>
                </a:solidFill>
                <a:latin typeface="Arial"/>
                <a:cs typeface="Arial"/>
              </a:rPr>
              <a:t>options</a:t>
            </a:r>
            <a:r>
              <a:rPr sz="1100" b="1" dirty="0">
                <a:solidFill>
                  <a:srgbClr val="363636"/>
                </a:solidFill>
                <a:latin typeface="Arial"/>
                <a:cs typeface="Arial"/>
              </a:rPr>
              <a:t> </a:t>
            </a:r>
            <a:r>
              <a:rPr sz="1100" b="1" spc="-10" dirty="0">
                <a:solidFill>
                  <a:srgbClr val="363636"/>
                </a:solidFill>
                <a:latin typeface="Arial"/>
                <a:cs typeface="Arial"/>
              </a:rPr>
              <a:t>such</a:t>
            </a:r>
            <a:r>
              <a:rPr sz="1100" b="1" dirty="0">
                <a:solidFill>
                  <a:srgbClr val="363636"/>
                </a:solidFill>
                <a:latin typeface="Arial"/>
                <a:cs typeface="Arial"/>
              </a:rPr>
              <a:t> </a:t>
            </a:r>
            <a:r>
              <a:rPr sz="1100" b="1" spc="-10" dirty="0">
                <a:solidFill>
                  <a:srgbClr val="363636"/>
                </a:solidFill>
                <a:latin typeface="Arial"/>
                <a:cs typeface="Arial"/>
              </a:rPr>
              <a:t>as</a:t>
            </a:r>
            <a:r>
              <a:rPr sz="1100" b="1" dirty="0">
                <a:solidFill>
                  <a:srgbClr val="363636"/>
                </a:solidFill>
                <a:latin typeface="Arial"/>
                <a:cs typeface="Arial"/>
              </a:rPr>
              <a:t> </a:t>
            </a:r>
            <a:r>
              <a:rPr sz="1100" b="1" spc="-10" dirty="0">
                <a:solidFill>
                  <a:srgbClr val="363636"/>
                </a:solidFill>
                <a:latin typeface="Arial"/>
                <a:cs typeface="Arial"/>
              </a:rPr>
              <a:t>storage</a:t>
            </a:r>
            <a:r>
              <a:rPr sz="1100" b="1" dirty="0">
                <a:solidFill>
                  <a:srgbClr val="363636"/>
                </a:solidFill>
                <a:latin typeface="Arial"/>
                <a:cs typeface="Arial"/>
              </a:rPr>
              <a:t> </a:t>
            </a:r>
            <a:r>
              <a:rPr sz="1100" b="1" spc="-10" dirty="0">
                <a:solidFill>
                  <a:srgbClr val="363636"/>
                </a:solidFill>
                <a:latin typeface="Arial"/>
                <a:cs typeface="Arial"/>
              </a:rPr>
              <a:t>pods</a:t>
            </a:r>
            <a:r>
              <a:rPr sz="1100" b="1" dirty="0">
                <a:solidFill>
                  <a:srgbClr val="363636"/>
                </a:solidFill>
                <a:latin typeface="Arial"/>
                <a:cs typeface="Arial"/>
              </a:rPr>
              <a:t> </a:t>
            </a:r>
            <a:r>
              <a:rPr sz="1100" b="1" spc="-10" dirty="0">
                <a:solidFill>
                  <a:srgbClr val="363636"/>
                </a:solidFill>
                <a:latin typeface="Arial"/>
                <a:cs typeface="Arial"/>
              </a:rPr>
              <a:t>or</a:t>
            </a:r>
            <a:r>
              <a:rPr sz="1100" b="1" spc="5" dirty="0">
                <a:solidFill>
                  <a:srgbClr val="363636"/>
                </a:solidFill>
                <a:latin typeface="Arial"/>
                <a:cs typeface="Arial"/>
              </a:rPr>
              <a:t> </a:t>
            </a:r>
            <a:r>
              <a:rPr sz="1100" b="1" spc="-10" dirty="0">
                <a:solidFill>
                  <a:srgbClr val="363636"/>
                </a:solidFill>
                <a:latin typeface="Arial"/>
                <a:cs typeface="Arial"/>
              </a:rPr>
              <a:t>provision</a:t>
            </a:r>
            <a:r>
              <a:rPr sz="1100" b="1" dirty="0">
                <a:solidFill>
                  <a:srgbClr val="363636"/>
                </a:solidFill>
                <a:latin typeface="Arial"/>
                <a:cs typeface="Arial"/>
              </a:rPr>
              <a:t> </a:t>
            </a:r>
            <a:r>
              <a:rPr sz="1100" b="1" spc="-5" dirty="0">
                <a:solidFill>
                  <a:srgbClr val="363636"/>
                </a:solidFill>
                <a:latin typeface="Arial"/>
                <a:cs typeface="Arial"/>
              </a:rPr>
              <a:t>for</a:t>
            </a:r>
            <a:r>
              <a:rPr sz="1100" b="1" dirty="0">
                <a:solidFill>
                  <a:srgbClr val="363636"/>
                </a:solidFill>
                <a:latin typeface="Arial"/>
                <a:cs typeface="Arial"/>
              </a:rPr>
              <a:t> </a:t>
            </a:r>
            <a:r>
              <a:rPr sz="1100" b="1" spc="-10" dirty="0">
                <a:solidFill>
                  <a:srgbClr val="363636"/>
                </a:solidFill>
                <a:latin typeface="Arial"/>
                <a:cs typeface="Arial"/>
              </a:rPr>
              <a:t>cyclists’</a:t>
            </a:r>
            <a:r>
              <a:rPr sz="1100" b="1" spc="-60" dirty="0">
                <a:solidFill>
                  <a:srgbClr val="363636"/>
                </a:solidFill>
                <a:latin typeface="Arial"/>
                <a:cs typeface="Arial"/>
              </a:rPr>
              <a:t> </a:t>
            </a:r>
            <a:r>
              <a:rPr sz="1100" b="1" spc="-10" dirty="0">
                <a:solidFill>
                  <a:srgbClr val="363636"/>
                </a:solidFill>
                <a:latin typeface="Arial"/>
                <a:cs typeface="Arial"/>
              </a:rPr>
              <a:t>bike</a:t>
            </a:r>
            <a:r>
              <a:rPr sz="1100" b="1" dirty="0">
                <a:solidFill>
                  <a:srgbClr val="363636"/>
                </a:solidFill>
                <a:latin typeface="Arial"/>
                <a:cs typeface="Arial"/>
              </a:rPr>
              <a:t> </a:t>
            </a:r>
            <a:r>
              <a:rPr sz="1100" b="1" spc="-10" dirty="0">
                <a:solidFill>
                  <a:srgbClr val="363636"/>
                </a:solidFill>
                <a:latin typeface="Arial"/>
                <a:cs typeface="Arial"/>
              </a:rPr>
              <a:t>storage</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buAutoNum type="arabicPeriod"/>
              <a:tabLst>
                <a:tab pos="205740" algn="l"/>
              </a:tabLst>
            </a:pPr>
            <a:r>
              <a:rPr sz="1100" b="1" spc="-10" dirty="0">
                <a:solidFill>
                  <a:srgbClr val="363636"/>
                </a:solidFill>
                <a:latin typeface="Arial"/>
                <a:cs typeface="Arial"/>
              </a:rPr>
              <a:t>Provides</a:t>
            </a:r>
            <a:r>
              <a:rPr sz="1100" b="1" dirty="0">
                <a:solidFill>
                  <a:srgbClr val="363636"/>
                </a:solidFill>
                <a:latin typeface="Arial"/>
                <a:cs typeface="Arial"/>
              </a:rPr>
              <a:t> </a:t>
            </a:r>
            <a:r>
              <a:rPr sz="1100" b="1" spc="-10" dirty="0">
                <a:solidFill>
                  <a:srgbClr val="363636"/>
                </a:solidFill>
                <a:latin typeface="Arial"/>
                <a:cs typeface="Arial"/>
              </a:rPr>
              <a:t>accessible</a:t>
            </a:r>
            <a:r>
              <a:rPr sz="1100" b="1" dirty="0">
                <a:solidFill>
                  <a:srgbClr val="363636"/>
                </a:solidFill>
                <a:latin typeface="Arial"/>
                <a:cs typeface="Arial"/>
              </a:rPr>
              <a:t> </a:t>
            </a:r>
            <a:r>
              <a:rPr sz="1100" b="1" spc="-10" dirty="0">
                <a:solidFill>
                  <a:srgbClr val="363636"/>
                </a:solidFill>
                <a:latin typeface="Arial"/>
                <a:cs typeface="Arial"/>
              </a:rPr>
              <a:t>parking</a:t>
            </a:r>
            <a:r>
              <a:rPr sz="1100" b="1" spc="5" dirty="0">
                <a:solidFill>
                  <a:srgbClr val="363636"/>
                </a:solidFill>
                <a:latin typeface="Arial"/>
                <a:cs typeface="Arial"/>
              </a:rPr>
              <a:t> </a:t>
            </a:r>
            <a:r>
              <a:rPr sz="1100" b="1" spc="-5" dirty="0">
                <a:solidFill>
                  <a:srgbClr val="363636"/>
                </a:solidFill>
                <a:latin typeface="Arial"/>
                <a:cs typeface="Arial"/>
              </a:rPr>
              <a:t>for</a:t>
            </a:r>
            <a:r>
              <a:rPr sz="1100" b="1" dirty="0">
                <a:solidFill>
                  <a:srgbClr val="363636"/>
                </a:solidFill>
                <a:latin typeface="Arial"/>
                <a:cs typeface="Arial"/>
              </a:rPr>
              <a:t> </a:t>
            </a:r>
            <a:r>
              <a:rPr sz="1100" b="1" spc="-10" dirty="0">
                <a:solidFill>
                  <a:srgbClr val="363636"/>
                </a:solidFill>
                <a:latin typeface="Arial"/>
                <a:cs typeface="Arial"/>
              </a:rPr>
              <a:t>all</a:t>
            </a:r>
            <a:r>
              <a:rPr sz="1100" b="1" spc="5" dirty="0">
                <a:solidFill>
                  <a:srgbClr val="363636"/>
                </a:solidFill>
                <a:latin typeface="Arial"/>
                <a:cs typeface="Arial"/>
              </a:rPr>
              <a:t> </a:t>
            </a:r>
            <a:r>
              <a:rPr sz="1100" b="1" spc="-10" dirty="0">
                <a:solidFill>
                  <a:srgbClr val="363636"/>
                </a:solidFill>
                <a:latin typeface="Arial"/>
                <a:cs typeface="Arial"/>
              </a:rPr>
              <a:t>users</a:t>
            </a:r>
            <a:r>
              <a:rPr sz="1100" b="1" dirty="0">
                <a:solidFill>
                  <a:srgbClr val="363636"/>
                </a:solidFill>
                <a:latin typeface="Arial"/>
                <a:cs typeface="Arial"/>
              </a:rPr>
              <a:t> </a:t>
            </a:r>
            <a:r>
              <a:rPr sz="1100" b="1" spc="-10" dirty="0">
                <a:solidFill>
                  <a:srgbClr val="363636"/>
                </a:solidFill>
                <a:latin typeface="Arial"/>
                <a:cs typeface="Arial"/>
              </a:rPr>
              <a:t>including</a:t>
            </a:r>
            <a:r>
              <a:rPr sz="1100" b="1" spc="5" dirty="0">
                <a:solidFill>
                  <a:srgbClr val="363636"/>
                </a:solidFill>
                <a:latin typeface="Arial"/>
                <a:cs typeface="Arial"/>
              </a:rPr>
              <a:t> </a:t>
            </a:r>
            <a:r>
              <a:rPr sz="1100" b="1" spc="-10" dirty="0">
                <a:solidFill>
                  <a:srgbClr val="363636"/>
                </a:solidFill>
                <a:latin typeface="Arial"/>
                <a:cs typeface="Arial"/>
              </a:rPr>
              <a:t>disabled</a:t>
            </a:r>
            <a:r>
              <a:rPr sz="1100" b="1" dirty="0">
                <a:solidFill>
                  <a:srgbClr val="363636"/>
                </a:solidFill>
                <a:latin typeface="Arial"/>
                <a:cs typeface="Arial"/>
              </a:rPr>
              <a:t> </a:t>
            </a:r>
            <a:r>
              <a:rPr sz="1100" b="1" spc="-10" dirty="0">
                <a:solidFill>
                  <a:srgbClr val="363636"/>
                </a:solidFill>
                <a:latin typeface="Arial"/>
                <a:cs typeface="Arial"/>
              </a:rPr>
              <a:t>and</a:t>
            </a:r>
            <a:r>
              <a:rPr sz="1100" b="1" spc="5" dirty="0">
                <a:solidFill>
                  <a:srgbClr val="363636"/>
                </a:solidFill>
                <a:latin typeface="Arial"/>
                <a:cs typeface="Arial"/>
              </a:rPr>
              <a:t> </a:t>
            </a:r>
            <a:r>
              <a:rPr sz="1100" b="1" spc="-10" dirty="0">
                <a:solidFill>
                  <a:srgbClr val="363636"/>
                </a:solidFill>
                <a:latin typeface="Arial"/>
                <a:cs typeface="Arial"/>
              </a:rPr>
              <a:t>parents</a:t>
            </a:r>
            <a:r>
              <a:rPr sz="1100" b="1" dirty="0">
                <a:solidFill>
                  <a:srgbClr val="363636"/>
                </a:solidFill>
                <a:latin typeface="Arial"/>
                <a:cs typeface="Arial"/>
              </a:rPr>
              <a:t> </a:t>
            </a:r>
            <a:r>
              <a:rPr sz="1100" b="1" spc="-10" dirty="0">
                <a:solidFill>
                  <a:srgbClr val="363636"/>
                </a:solidFill>
                <a:latin typeface="Arial"/>
                <a:cs typeface="Arial"/>
              </a:rPr>
              <a:t>with</a:t>
            </a:r>
            <a:r>
              <a:rPr sz="1100" b="1" spc="5" dirty="0">
                <a:solidFill>
                  <a:srgbClr val="363636"/>
                </a:solidFill>
                <a:latin typeface="Arial"/>
                <a:cs typeface="Arial"/>
              </a:rPr>
              <a:t> </a:t>
            </a:r>
            <a:r>
              <a:rPr sz="1100" b="1" spc="-10" dirty="0">
                <a:solidFill>
                  <a:srgbClr val="363636"/>
                </a:solidFill>
                <a:latin typeface="Arial"/>
                <a:cs typeface="Arial"/>
              </a:rPr>
              <a:t>children</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05104" indent="-193040">
              <a:lnSpc>
                <a:spcPct val="100000"/>
              </a:lnSpc>
              <a:spcBef>
                <a:spcPts val="5"/>
              </a:spcBef>
              <a:buAutoNum type="arabicPeriod"/>
              <a:tabLst>
                <a:tab pos="205740" algn="l"/>
              </a:tabLst>
            </a:pPr>
            <a:r>
              <a:rPr sz="1100" b="1" spc="-10" dirty="0">
                <a:solidFill>
                  <a:srgbClr val="363636"/>
                </a:solidFill>
                <a:latin typeface="Arial"/>
                <a:cs typeface="Arial"/>
              </a:rPr>
              <a:t>Provides</a:t>
            </a:r>
            <a:r>
              <a:rPr sz="1100" b="1" spc="5" dirty="0">
                <a:solidFill>
                  <a:srgbClr val="363636"/>
                </a:solidFill>
                <a:latin typeface="Arial"/>
                <a:cs typeface="Arial"/>
              </a:rPr>
              <a:t> </a:t>
            </a:r>
            <a:r>
              <a:rPr sz="1100" b="1" spc="-10" dirty="0">
                <a:solidFill>
                  <a:srgbClr val="363636"/>
                </a:solidFill>
                <a:latin typeface="Arial"/>
                <a:cs typeface="Arial"/>
              </a:rPr>
              <a:t>convenience</a:t>
            </a:r>
            <a:r>
              <a:rPr sz="1100" b="1" spc="5" dirty="0">
                <a:solidFill>
                  <a:srgbClr val="363636"/>
                </a:solidFill>
                <a:latin typeface="Arial"/>
                <a:cs typeface="Arial"/>
              </a:rPr>
              <a:t> </a:t>
            </a:r>
            <a:r>
              <a:rPr sz="1100" b="1" spc="-5" dirty="0">
                <a:solidFill>
                  <a:srgbClr val="363636"/>
                </a:solidFill>
                <a:latin typeface="Arial"/>
                <a:cs typeface="Arial"/>
              </a:rPr>
              <a:t>through</a:t>
            </a:r>
            <a:r>
              <a:rPr sz="1100" b="1" spc="5" dirty="0">
                <a:solidFill>
                  <a:srgbClr val="363636"/>
                </a:solidFill>
                <a:latin typeface="Arial"/>
                <a:cs typeface="Arial"/>
              </a:rPr>
              <a:t> </a:t>
            </a:r>
            <a:r>
              <a:rPr sz="1100" b="1" spc="-10" dirty="0">
                <a:solidFill>
                  <a:srgbClr val="363636"/>
                </a:solidFill>
                <a:latin typeface="Arial"/>
                <a:cs typeface="Arial"/>
              </a:rPr>
              <a:t>intelligent</a:t>
            </a:r>
            <a:r>
              <a:rPr sz="1100" b="1" spc="5" dirty="0">
                <a:solidFill>
                  <a:srgbClr val="363636"/>
                </a:solidFill>
                <a:latin typeface="Arial"/>
                <a:cs typeface="Arial"/>
              </a:rPr>
              <a:t> </a:t>
            </a:r>
            <a:r>
              <a:rPr sz="1100" b="1" spc="-10" dirty="0">
                <a:solidFill>
                  <a:srgbClr val="363636"/>
                </a:solidFill>
                <a:latin typeface="Arial"/>
                <a:cs typeface="Arial"/>
              </a:rPr>
              <a:t>software</a:t>
            </a:r>
            <a:r>
              <a:rPr sz="1100" b="1" spc="5" dirty="0">
                <a:solidFill>
                  <a:srgbClr val="363636"/>
                </a:solidFill>
                <a:latin typeface="Arial"/>
                <a:cs typeface="Arial"/>
              </a:rPr>
              <a:t> </a:t>
            </a:r>
            <a:r>
              <a:rPr sz="1100" b="1" spc="-5" dirty="0">
                <a:solidFill>
                  <a:srgbClr val="363636"/>
                </a:solidFill>
                <a:latin typeface="Arial"/>
                <a:cs typeface="Arial"/>
              </a:rPr>
              <a:t>that</a:t>
            </a:r>
            <a:r>
              <a:rPr sz="1100" b="1" spc="5" dirty="0">
                <a:solidFill>
                  <a:srgbClr val="363636"/>
                </a:solidFill>
                <a:latin typeface="Arial"/>
                <a:cs typeface="Arial"/>
              </a:rPr>
              <a:t> </a:t>
            </a:r>
            <a:r>
              <a:rPr sz="1100" b="1" spc="-10" dirty="0">
                <a:solidFill>
                  <a:srgbClr val="363636"/>
                </a:solidFill>
                <a:latin typeface="Arial"/>
                <a:cs typeface="Arial"/>
              </a:rPr>
              <a:t>allows</a:t>
            </a:r>
            <a:r>
              <a:rPr sz="1100" b="1" spc="5" dirty="0">
                <a:solidFill>
                  <a:srgbClr val="363636"/>
                </a:solidFill>
                <a:latin typeface="Arial"/>
                <a:cs typeface="Arial"/>
              </a:rPr>
              <a:t> </a:t>
            </a:r>
            <a:r>
              <a:rPr sz="1100" b="1" spc="-5" dirty="0">
                <a:solidFill>
                  <a:srgbClr val="363636"/>
                </a:solidFill>
                <a:latin typeface="Arial"/>
                <a:cs typeface="Arial"/>
              </a:rPr>
              <a:t>for</a:t>
            </a:r>
            <a:r>
              <a:rPr sz="1100" b="1" spc="5" dirty="0">
                <a:solidFill>
                  <a:srgbClr val="363636"/>
                </a:solidFill>
                <a:latin typeface="Arial"/>
                <a:cs typeface="Arial"/>
              </a:rPr>
              <a:t> </a:t>
            </a:r>
            <a:r>
              <a:rPr sz="1100" b="1" spc="-10" dirty="0">
                <a:solidFill>
                  <a:srgbClr val="363636"/>
                </a:solidFill>
                <a:latin typeface="Arial"/>
                <a:cs typeface="Arial"/>
              </a:rPr>
              <a:t>scheduled</a:t>
            </a:r>
            <a:r>
              <a:rPr sz="1100" b="1" spc="5" dirty="0">
                <a:solidFill>
                  <a:srgbClr val="363636"/>
                </a:solidFill>
                <a:latin typeface="Arial"/>
                <a:cs typeface="Arial"/>
              </a:rPr>
              <a:t> </a:t>
            </a:r>
            <a:r>
              <a:rPr sz="1100" b="1" spc="-10" dirty="0">
                <a:solidFill>
                  <a:srgbClr val="363636"/>
                </a:solidFill>
                <a:latin typeface="Arial"/>
                <a:cs typeface="Arial"/>
              </a:rPr>
              <a:t>vehicle</a:t>
            </a:r>
            <a:r>
              <a:rPr sz="1100" b="1" spc="5" dirty="0">
                <a:solidFill>
                  <a:srgbClr val="363636"/>
                </a:solidFill>
                <a:latin typeface="Arial"/>
                <a:cs typeface="Arial"/>
              </a:rPr>
              <a:t> </a:t>
            </a:r>
            <a:r>
              <a:rPr sz="1100" b="1" spc="-10" dirty="0">
                <a:solidFill>
                  <a:srgbClr val="363636"/>
                </a:solidFill>
                <a:latin typeface="Arial"/>
                <a:cs typeface="Arial"/>
              </a:rPr>
              <a:t>retrieval</a:t>
            </a:r>
            <a:r>
              <a:rPr sz="1100" b="1" spc="5" dirty="0">
                <a:solidFill>
                  <a:srgbClr val="363636"/>
                </a:solidFill>
                <a:latin typeface="Arial"/>
                <a:cs typeface="Arial"/>
              </a:rPr>
              <a:t> </a:t>
            </a:r>
            <a:r>
              <a:rPr sz="1100" b="1" spc="-10" dirty="0">
                <a:solidFill>
                  <a:srgbClr val="363636"/>
                </a:solidFill>
                <a:latin typeface="Arial"/>
                <a:cs typeface="Arial"/>
              </a:rPr>
              <a:t>and</a:t>
            </a:r>
            <a:r>
              <a:rPr sz="1100" b="1" spc="5" dirty="0">
                <a:solidFill>
                  <a:srgbClr val="363636"/>
                </a:solidFill>
                <a:latin typeface="Arial"/>
                <a:cs typeface="Arial"/>
              </a:rPr>
              <a:t> </a:t>
            </a:r>
            <a:r>
              <a:rPr sz="1100" b="1" spc="-10" dirty="0">
                <a:solidFill>
                  <a:srgbClr val="363636"/>
                </a:solidFill>
                <a:latin typeface="Arial"/>
                <a:cs typeface="Arial"/>
              </a:rPr>
              <a:t>optimized</a:t>
            </a:r>
            <a:r>
              <a:rPr sz="1100" b="1" spc="5" dirty="0">
                <a:solidFill>
                  <a:srgbClr val="363636"/>
                </a:solidFill>
                <a:latin typeface="Arial"/>
                <a:cs typeface="Arial"/>
              </a:rPr>
              <a:t> </a:t>
            </a:r>
            <a:r>
              <a:rPr sz="1100" b="1" spc="-10" dirty="0">
                <a:solidFill>
                  <a:srgbClr val="363636"/>
                </a:solidFill>
                <a:latin typeface="Arial"/>
                <a:cs typeface="Arial"/>
              </a:rPr>
              <a:t>waiting</a:t>
            </a:r>
            <a:r>
              <a:rPr sz="1100" b="1" spc="5" dirty="0">
                <a:solidFill>
                  <a:srgbClr val="363636"/>
                </a:solidFill>
                <a:latin typeface="Arial"/>
                <a:cs typeface="Arial"/>
              </a:rPr>
              <a:t> </a:t>
            </a:r>
            <a:r>
              <a:rPr sz="1100" b="1" spc="-5" dirty="0">
                <a:solidFill>
                  <a:srgbClr val="363636"/>
                </a:solidFill>
                <a:latin typeface="Arial"/>
                <a:cs typeface="Arial"/>
              </a:rPr>
              <a:t>times</a:t>
            </a:r>
            <a:endParaRPr sz="1100">
              <a:latin typeface="Arial"/>
              <a:cs typeface="Arial"/>
            </a:endParaRPr>
          </a:p>
          <a:p>
            <a:pPr>
              <a:lnSpc>
                <a:spcPct val="100000"/>
              </a:lnSpc>
              <a:spcBef>
                <a:spcPts val="50"/>
              </a:spcBef>
              <a:buClr>
                <a:srgbClr val="363636"/>
              </a:buClr>
              <a:buFont typeface="Arial"/>
              <a:buAutoNum type="arabicPeriod"/>
            </a:pPr>
            <a:endParaRPr sz="1050">
              <a:latin typeface="Arial"/>
              <a:cs typeface="Arial"/>
            </a:endParaRPr>
          </a:p>
          <a:p>
            <a:pPr marL="243840" indent="-231775">
              <a:lnSpc>
                <a:spcPct val="100000"/>
              </a:lnSpc>
              <a:buAutoNum type="arabicPeriod"/>
              <a:tabLst>
                <a:tab pos="244475" algn="l"/>
              </a:tabLst>
            </a:pPr>
            <a:r>
              <a:rPr sz="1100" b="1" spc="-10" dirty="0">
                <a:solidFill>
                  <a:srgbClr val="363636"/>
                </a:solidFill>
                <a:latin typeface="Arial"/>
                <a:cs typeface="Arial"/>
              </a:rPr>
              <a:t>Saves</a:t>
            </a:r>
            <a:r>
              <a:rPr sz="1100" b="1" spc="-5" dirty="0">
                <a:solidFill>
                  <a:srgbClr val="363636"/>
                </a:solidFill>
                <a:latin typeface="Arial"/>
                <a:cs typeface="Arial"/>
              </a:rPr>
              <a:t> </a:t>
            </a:r>
            <a:r>
              <a:rPr sz="1100" b="1" spc="-10" dirty="0">
                <a:solidFill>
                  <a:srgbClr val="363636"/>
                </a:solidFill>
                <a:latin typeface="Arial"/>
                <a:cs typeface="Arial"/>
              </a:rPr>
              <a:t>users</a:t>
            </a:r>
            <a:r>
              <a:rPr sz="1100" b="1" dirty="0">
                <a:solidFill>
                  <a:srgbClr val="363636"/>
                </a:solidFill>
                <a:latin typeface="Arial"/>
                <a:cs typeface="Arial"/>
              </a:rPr>
              <a:t> </a:t>
            </a:r>
            <a:r>
              <a:rPr sz="1100" b="1" spc="-5" dirty="0">
                <a:solidFill>
                  <a:srgbClr val="363636"/>
                </a:solidFill>
                <a:latin typeface="Arial"/>
                <a:cs typeface="Arial"/>
              </a:rPr>
              <a:t>the</a:t>
            </a:r>
            <a:r>
              <a:rPr sz="1100" b="1" dirty="0">
                <a:solidFill>
                  <a:srgbClr val="363636"/>
                </a:solidFill>
                <a:latin typeface="Arial"/>
                <a:cs typeface="Arial"/>
              </a:rPr>
              <a:t> </a:t>
            </a:r>
            <a:r>
              <a:rPr sz="1100" b="1" spc="-5" dirty="0">
                <a:solidFill>
                  <a:srgbClr val="363636"/>
                </a:solidFill>
                <a:latin typeface="Arial"/>
                <a:cs typeface="Arial"/>
              </a:rPr>
              <a:t>time</a:t>
            </a:r>
            <a:r>
              <a:rPr sz="1100" b="1" dirty="0">
                <a:solidFill>
                  <a:srgbClr val="363636"/>
                </a:solidFill>
                <a:latin typeface="Arial"/>
                <a:cs typeface="Arial"/>
              </a:rPr>
              <a:t> </a:t>
            </a:r>
            <a:r>
              <a:rPr sz="1100" b="1" spc="-10" dirty="0">
                <a:solidFill>
                  <a:srgbClr val="363636"/>
                </a:solidFill>
                <a:latin typeface="Arial"/>
                <a:cs typeface="Arial"/>
              </a:rPr>
              <a:t>of</a:t>
            </a:r>
            <a:r>
              <a:rPr sz="1100" b="1" spc="-5" dirty="0">
                <a:solidFill>
                  <a:srgbClr val="363636"/>
                </a:solidFill>
                <a:latin typeface="Arial"/>
                <a:cs typeface="Arial"/>
              </a:rPr>
              <a:t> </a:t>
            </a:r>
            <a:r>
              <a:rPr sz="1100" b="1" spc="-10" dirty="0">
                <a:solidFill>
                  <a:srgbClr val="363636"/>
                </a:solidFill>
                <a:latin typeface="Arial"/>
                <a:cs typeface="Arial"/>
              </a:rPr>
              <a:t>having</a:t>
            </a:r>
            <a:r>
              <a:rPr sz="1100" b="1" dirty="0">
                <a:solidFill>
                  <a:srgbClr val="363636"/>
                </a:solidFill>
                <a:latin typeface="Arial"/>
                <a:cs typeface="Arial"/>
              </a:rPr>
              <a:t> </a:t>
            </a:r>
            <a:r>
              <a:rPr sz="1100" b="1" spc="-5" dirty="0">
                <a:solidFill>
                  <a:srgbClr val="363636"/>
                </a:solidFill>
                <a:latin typeface="Arial"/>
                <a:cs typeface="Arial"/>
              </a:rPr>
              <a:t>to</a:t>
            </a:r>
            <a:r>
              <a:rPr sz="1100" b="1" dirty="0">
                <a:solidFill>
                  <a:srgbClr val="363636"/>
                </a:solidFill>
                <a:latin typeface="Arial"/>
                <a:cs typeface="Arial"/>
              </a:rPr>
              <a:t> </a:t>
            </a:r>
            <a:r>
              <a:rPr sz="1100" b="1" spc="-10" dirty="0">
                <a:solidFill>
                  <a:srgbClr val="363636"/>
                </a:solidFill>
                <a:latin typeface="Arial"/>
                <a:cs typeface="Arial"/>
              </a:rPr>
              <a:t>drive</a:t>
            </a:r>
            <a:r>
              <a:rPr sz="1100" b="1" dirty="0">
                <a:solidFill>
                  <a:srgbClr val="363636"/>
                </a:solidFill>
                <a:latin typeface="Arial"/>
                <a:cs typeface="Arial"/>
              </a:rPr>
              <a:t> </a:t>
            </a:r>
            <a:r>
              <a:rPr sz="1100" b="1" spc="-5" dirty="0">
                <a:solidFill>
                  <a:srgbClr val="363636"/>
                </a:solidFill>
                <a:latin typeface="Arial"/>
                <a:cs typeface="Arial"/>
              </a:rPr>
              <a:t>through</a:t>
            </a:r>
            <a:r>
              <a:rPr sz="1100" b="1" dirty="0">
                <a:solidFill>
                  <a:srgbClr val="363636"/>
                </a:solidFill>
                <a:latin typeface="Arial"/>
                <a:cs typeface="Arial"/>
              </a:rPr>
              <a:t> </a:t>
            </a:r>
            <a:r>
              <a:rPr sz="1100" b="1" spc="-5" dirty="0">
                <a:solidFill>
                  <a:srgbClr val="363636"/>
                </a:solidFill>
                <a:latin typeface="Arial"/>
                <a:cs typeface="Arial"/>
              </a:rPr>
              <a:t>a </a:t>
            </a:r>
            <a:r>
              <a:rPr sz="1100" b="1" spc="-10" dirty="0">
                <a:solidFill>
                  <a:srgbClr val="363636"/>
                </a:solidFill>
                <a:latin typeface="Arial"/>
                <a:cs typeface="Arial"/>
              </a:rPr>
              <a:t>garage</a:t>
            </a:r>
            <a:r>
              <a:rPr sz="1100" b="1" dirty="0">
                <a:solidFill>
                  <a:srgbClr val="363636"/>
                </a:solidFill>
                <a:latin typeface="Arial"/>
                <a:cs typeface="Arial"/>
              </a:rPr>
              <a:t> </a:t>
            </a:r>
            <a:r>
              <a:rPr sz="1100" b="1" spc="-5" dirty="0">
                <a:solidFill>
                  <a:srgbClr val="363636"/>
                </a:solidFill>
                <a:latin typeface="Arial"/>
                <a:cs typeface="Arial"/>
              </a:rPr>
              <a:t>to</a:t>
            </a:r>
            <a:r>
              <a:rPr sz="1100" b="1" dirty="0">
                <a:solidFill>
                  <a:srgbClr val="363636"/>
                </a:solidFill>
                <a:latin typeface="Arial"/>
                <a:cs typeface="Arial"/>
              </a:rPr>
              <a:t> </a:t>
            </a:r>
            <a:r>
              <a:rPr sz="1100" b="1" spc="-5" dirty="0">
                <a:solidFill>
                  <a:srgbClr val="363636"/>
                </a:solidFill>
                <a:latin typeface="Arial"/>
                <a:cs typeface="Arial"/>
              </a:rPr>
              <a:t>find</a:t>
            </a:r>
            <a:r>
              <a:rPr sz="1100" b="1" dirty="0">
                <a:solidFill>
                  <a:srgbClr val="363636"/>
                </a:solidFill>
                <a:latin typeface="Arial"/>
                <a:cs typeface="Arial"/>
              </a:rPr>
              <a:t> </a:t>
            </a:r>
            <a:r>
              <a:rPr sz="1100" b="1" spc="-5" dirty="0">
                <a:solidFill>
                  <a:srgbClr val="363636"/>
                </a:solidFill>
                <a:latin typeface="Arial"/>
                <a:cs typeface="Arial"/>
              </a:rPr>
              <a:t>a</a:t>
            </a:r>
            <a:r>
              <a:rPr sz="1100" b="1" dirty="0">
                <a:solidFill>
                  <a:srgbClr val="363636"/>
                </a:solidFill>
                <a:latin typeface="Arial"/>
                <a:cs typeface="Arial"/>
              </a:rPr>
              <a:t> </a:t>
            </a:r>
            <a:r>
              <a:rPr sz="1100" b="1" spc="-10" dirty="0">
                <a:solidFill>
                  <a:srgbClr val="363636"/>
                </a:solidFill>
                <a:latin typeface="Arial"/>
                <a:cs typeface="Arial"/>
              </a:rPr>
              <a:t>space,</a:t>
            </a:r>
            <a:r>
              <a:rPr sz="1100" b="1" spc="-5" dirty="0">
                <a:solidFill>
                  <a:srgbClr val="363636"/>
                </a:solidFill>
                <a:latin typeface="Arial"/>
                <a:cs typeface="Arial"/>
              </a:rPr>
              <a:t> </a:t>
            </a:r>
            <a:r>
              <a:rPr sz="1100" b="1" spc="-10" dirty="0">
                <a:solidFill>
                  <a:srgbClr val="363636"/>
                </a:solidFill>
                <a:latin typeface="Arial"/>
                <a:cs typeface="Arial"/>
              </a:rPr>
              <a:t>park</a:t>
            </a:r>
            <a:r>
              <a:rPr sz="1100" b="1" dirty="0">
                <a:solidFill>
                  <a:srgbClr val="363636"/>
                </a:solidFill>
                <a:latin typeface="Arial"/>
                <a:cs typeface="Arial"/>
              </a:rPr>
              <a:t> </a:t>
            </a:r>
            <a:r>
              <a:rPr sz="1100" b="1" spc="-10" dirty="0">
                <a:solidFill>
                  <a:srgbClr val="363636"/>
                </a:solidFill>
                <a:latin typeface="Arial"/>
                <a:cs typeface="Arial"/>
              </a:rPr>
              <a:t>and</a:t>
            </a:r>
            <a:r>
              <a:rPr sz="1100" b="1" dirty="0">
                <a:solidFill>
                  <a:srgbClr val="363636"/>
                </a:solidFill>
                <a:latin typeface="Arial"/>
                <a:cs typeface="Arial"/>
              </a:rPr>
              <a:t> </a:t>
            </a:r>
            <a:r>
              <a:rPr sz="1100" b="1" spc="-10" dirty="0">
                <a:solidFill>
                  <a:srgbClr val="363636"/>
                </a:solidFill>
                <a:latin typeface="Arial"/>
                <a:cs typeface="Arial"/>
              </a:rPr>
              <a:t>walk</a:t>
            </a:r>
            <a:r>
              <a:rPr sz="1100" b="1" dirty="0">
                <a:solidFill>
                  <a:srgbClr val="363636"/>
                </a:solidFill>
                <a:latin typeface="Arial"/>
                <a:cs typeface="Arial"/>
              </a:rPr>
              <a:t> </a:t>
            </a:r>
            <a:r>
              <a:rPr sz="1100" b="1" spc="-10" dirty="0">
                <a:solidFill>
                  <a:srgbClr val="363636"/>
                </a:solidFill>
                <a:latin typeface="Arial"/>
                <a:cs typeface="Arial"/>
              </a:rPr>
              <a:t>out</a:t>
            </a:r>
            <a:endParaRPr sz="11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5404-80C4-4FC1-9C2E-2D4577834AAF}"/>
              </a:ext>
            </a:extLst>
          </p:cNvPr>
          <p:cNvSpPr>
            <a:spLocks noGrp="1"/>
          </p:cNvSpPr>
          <p:nvPr>
            <p:ph type="title"/>
          </p:nvPr>
        </p:nvSpPr>
        <p:spPr>
          <a:xfrm>
            <a:off x="384725" y="505248"/>
            <a:ext cx="8374549" cy="492443"/>
          </a:xfrm>
        </p:spPr>
        <p:txBody>
          <a:bodyPr/>
          <a:lstStyle/>
          <a:p>
            <a:r>
              <a:rPr lang="en-US" sz="3200" b="1" u="sng" spc="0" dirty="0">
                <a:effectLst/>
                <a:latin typeface="Microsoft Sans Serif" panose="020B0604020202020204" pitchFamily="34" charset="0"/>
                <a:ea typeface="Microsoft Sans Serif" panose="020B0604020202020204" pitchFamily="34" charset="0"/>
              </a:rPr>
              <a:t>Scope</a:t>
            </a:r>
            <a:endParaRPr lang="en-IN" sz="3200" b="1" u="sng" dirty="0"/>
          </a:p>
        </p:txBody>
      </p:sp>
      <p:sp>
        <p:nvSpPr>
          <p:cNvPr id="3" name="Text Placeholder 2">
            <a:extLst>
              <a:ext uri="{FF2B5EF4-FFF2-40B4-BE49-F238E27FC236}">
                <a16:creationId xmlns:a16="http://schemas.microsoft.com/office/drawing/2014/main" id="{FF2A3D56-BEF4-418B-BC91-BF85B9E761C7}"/>
              </a:ext>
            </a:extLst>
          </p:cNvPr>
          <p:cNvSpPr>
            <a:spLocks noGrp="1"/>
          </p:cNvSpPr>
          <p:nvPr>
            <p:ph type="body" idx="1"/>
          </p:nvPr>
        </p:nvSpPr>
        <p:spPr>
          <a:xfrm>
            <a:off x="377105" y="1123950"/>
            <a:ext cx="8245000" cy="3136756"/>
          </a:xfrm>
        </p:spPr>
        <p:txBody>
          <a:bodyPr/>
          <a:lstStyle/>
          <a:p>
            <a:r>
              <a:rPr lang="en-US" sz="1200" dirty="0">
                <a:effectLst/>
                <a:latin typeface="Microsoft Sans Serif" panose="020B0604020202020204" pitchFamily="34" charset="0"/>
                <a:ea typeface="Microsoft Sans Serif" panose="020B0604020202020204" pitchFamily="34" charset="0"/>
              </a:rPr>
              <a:t> </a:t>
            </a:r>
            <a:endParaRPr lang="en-IN" sz="1100" dirty="0">
              <a:effectLst/>
              <a:latin typeface="Microsoft Sans Serif" panose="020B0604020202020204" pitchFamily="34" charset="0"/>
              <a:ea typeface="Microsoft Sans Serif" panose="020B0604020202020204" pitchFamily="34" charset="0"/>
            </a:endParaRPr>
          </a:p>
          <a:p>
            <a:pPr>
              <a:spcBef>
                <a:spcPts val="5"/>
              </a:spcBef>
            </a:pPr>
            <a:r>
              <a:rPr lang="en-US" sz="1050" dirty="0">
                <a:effectLst/>
                <a:latin typeface="Microsoft Sans Serif" panose="020B0604020202020204" pitchFamily="34" charset="0"/>
                <a:ea typeface="Microsoft Sans Serif" panose="020B0604020202020204" pitchFamily="34" charset="0"/>
              </a:rPr>
              <a:t> </a:t>
            </a:r>
            <a:r>
              <a:rPr lang="en-US" sz="1600" dirty="0">
                <a:solidFill>
                  <a:schemeClr val="bg1"/>
                </a:solidFill>
                <a:effectLst/>
                <a:ea typeface="Microsoft Sans Serif" panose="020B0604020202020204" pitchFamily="34" charset="0"/>
              </a:rPr>
              <a:t>This</a:t>
            </a:r>
            <a:r>
              <a:rPr lang="en-US" sz="1600" spc="-2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developed</a:t>
            </a:r>
            <a:r>
              <a:rPr lang="en-US" sz="1600" spc="-3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technology</a:t>
            </a:r>
            <a:r>
              <a:rPr lang="en-US" sz="1600" spc="-4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can</a:t>
            </a:r>
            <a:r>
              <a:rPr lang="en-US" sz="1600" spc="-4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be</a:t>
            </a:r>
            <a:r>
              <a:rPr lang="en-US" sz="1600" spc="-5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used</a:t>
            </a:r>
            <a:r>
              <a:rPr lang="en-US" sz="1600" spc="-2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in</a:t>
            </a:r>
            <a:r>
              <a:rPr lang="en-US" sz="1600" spc="-3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any</a:t>
            </a:r>
            <a:r>
              <a:rPr lang="en-US" sz="1600" spc="-4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urban</a:t>
            </a:r>
            <a:r>
              <a:rPr lang="en-US" sz="1600" spc="-4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areas</a:t>
            </a:r>
            <a:r>
              <a:rPr lang="en-US" sz="1600" spc="-2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where</a:t>
            </a:r>
            <a:r>
              <a:rPr lang="en-US" sz="1600" spc="-1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the</a:t>
            </a:r>
            <a:r>
              <a:rPr lang="en-US" sz="1600" spc="-4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car</a:t>
            </a:r>
            <a:r>
              <a:rPr lang="en-US" sz="1600" spc="-3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parking</a:t>
            </a:r>
            <a:r>
              <a:rPr lang="en-US" sz="1600" spc="-2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is</a:t>
            </a:r>
            <a:r>
              <a:rPr lang="en-US" sz="1600" spc="-2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most.</a:t>
            </a:r>
            <a:r>
              <a:rPr lang="en-US" sz="1600" spc="-280"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Some of</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the</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heavy</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traffic</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places</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where</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this</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project</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can be installed and used</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are</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mentioned</a:t>
            </a:r>
            <a:r>
              <a:rPr lang="en-US" sz="1600" spc="-5" dirty="0">
                <a:solidFill>
                  <a:schemeClr val="bg1"/>
                </a:solidFill>
                <a:effectLst/>
                <a:ea typeface="Microsoft Sans Serif" panose="020B0604020202020204" pitchFamily="34" charset="0"/>
              </a:rPr>
              <a:t> </a:t>
            </a:r>
            <a:r>
              <a:rPr lang="en-US" sz="1600" dirty="0">
                <a:solidFill>
                  <a:schemeClr val="bg1"/>
                </a:solidFill>
                <a:effectLst/>
                <a:ea typeface="Microsoft Sans Serif" panose="020B0604020202020204" pitchFamily="34" charset="0"/>
              </a:rPr>
              <a:t>here:</a:t>
            </a:r>
            <a:endParaRPr lang="en-IN" sz="1600" dirty="0">
              <a:solidFill>
                <a:schemeClr val="bg1"/>
              </a:solidFill>
              <a:effectLst/>
              <a:ea typeface="Microsoft Sans Serif" panose="020B0604020202020204" pitchFamily="34" charset="0"/>
            </a:endParaRPr>
          </a:p>
          <a:p>
            <a:pPr>
              <a:spcBef>
                <a:spcPts val="20"/>
              </a:spcBef>
            </a:pPr>
            <a:r>
              <a:rPr lang="en-US" sz="1600" dirty="0">
                <a:solidFill>
                  <a:schemeClr val="bg1"/>
                </a:solidFill>
                <a:effectLst/>
                <a:ea typeface="Microsoft Sans Serif" panose="020B0604020202020204" pitchFamily="34" charset="0"/>
              </a:rPr>
              <a:t> </a:t>
            </a:r>
            <a:endParaRPr lang="en-IN" sz="1600" dirty="0">
              <a:solidFill>
                <a:schemeClr val="bg1"/>
              </a:solidFill>
              <a:effectLst/>
              <a:ea typeface="Microsoft Sans Serif" panose="020B0604020202020204" pitchFamily="34" charset="0"/>
            </a:endParaRPr>
          </a:p>
          <a:p>
            <a:pPr marL="1143000" lvl="2" indent="-228600">
              <a:buSzPts val="1100"/>
              <a:buFont typeface="Symbol" panose="05050102010706020507" pitchFamily="18" charset="2"/>
              <a:buChar char=""/>
              <a:tabLst>
                <a:tab pos="892810" algn="l"/>
                <a:tab pos="893445" algn="l"/>
              </a:tabLst>
            </a:pPr>
            <a:r>
              <a:rPr lang="en-US" sz="1600" dirty="0">
                <a:solidFill>
                  <a:schemeClr val="bg1"/>
                </a:solidFill>
                <a:effectLst/>
                <a:ea typeface="Symbol" panose="05050102010706020507" pitchFamily="18" charset="2"/>
                <a:cs typeface="Symbol" panose="05050102010706020507" pitchFamily="18" charset="2"/>
              </a:rPr>
              <a:t>Shopping</a:t>
            </a:r>
            <a:r>
              <a:rPr lang="en-US" sz="1600" spc="-30" dirty="0">
                <a:solidFill>
                  <a:schemeClr val="bg1"/>
                </a:solidFill>
                <a:effectLst/>
                <a:ea typeface="Symbol" panose="05050102010706020507" pitchFamily="18" charset="2"/>
                <a:cs typeface="Symbol" panose="05050102010706020507" pitchFamily="18" charset="2"/>
              </a:rPr>
              <a:t> </a:t>
            </a:r>
            <a:r>
              <a:rPr lang="en-US" sz="1600" dirty="0">
                <a:solidFill>
                  <a:schemeClr val="bg1"/>
                </a:solidFill>
                <a:effectLst/>
                <a:ea typeface="Symbol" panose="05050102010706020507" pitchFamily="18" charset="2"/>
                <a:cs typeface="Symbol" panose="05050102010706020507" pitchFamily="18" charset="2"/>
              </a:rPr>
              <a:t>Malls</a:t>
            </a:r>
            <a:endParaRPr lang="en-IN" sz="1600" dirty="0">
              <a:solidFill>
                <a:schemeClr val="bg1"/>
              </a:solidFill>
              <a:effectLst/>
              <a:ea typeface="Symbol" panose="05050102010706020507" pitchFamily="18" charset="2"/>
              <a:cs typeface="Symbol" panose="05050102010706020507" pitchFamily="18" charset="2"/>
            </a:endParaRPr>
          </a:p>
          <a:p>
            <a:pPr>
              <a:spcBef>
                <a:spcPts val="35"/>
              </a:spcBef>
            </a:pPr>
            <a:r>
              <a:rPr lang="en-US" sz="1600" dirty="0">
                <a:solidFill>
                  <a:schemeClr val="bg1"/>
                </a:solidFill>
                <a:effectLst/>
                <a:ea typeface="Microsoft Sans Serif" panose="020B0604020202020204" pitchFamily="34" charset="0"/>
              </a:rPr>
              <a:t> </a:t>
            </a:r>
            <a:endParaRPr lang="en-IN" sz="1600" dirty="0">
              <a:solidFill>
                <a:schemeClr val="bg1"/>
              </a:solidFill>
              <a:effectLst/>
              <a:ea typeface="Microsoft Sans Serif" panose="020B0604020202020204" pitchFamily="34" charset="0"/>
            </a:endParaRPr>
          </a:p>
          <a:p>
            <a:pPr marL="1143000" lvl="2" indent="-228600">
              <a:buSzPts val="1100"/>
              <a:buFont typeface="Symbol" panose="05050102010706020507" pitchFamily="18" charset="2"/>
              <a:buChar char=""/>
              <a:tabLst>
                <a:tab pos="892810" algn="l"/>
                <a:tab pos="893445" algn="l"/>
              </a:tabLst>
            </a:pPr>
            <a:r>
              <a:rPr lang="en-US" sz="1600" dirty="0">
                <a:solidFill>
                  <a:schemeClr val="bg1"/>
                </a:solidFill>
                <a:effectLst/>
                <a:ea typeface="Symbol" panose="05050102010706020507" pitchFamily="18" charset="2"/>
                <a:cs typeface="Symbol" panose="05050102010706020507" pitchFamily="18" charset="2"/>
              </a:rPr>
              <a:t>Hospitals</a:t>
            </a:r>
            <a:endParaRPr lang="en-IN" sz="1600" dirty="0">
              <a:solidFill>
                <a:schemeClr val="bg1"/>
              </a:solidFill>
              <a:effectLst/>
              <a:ea typeface="Symbol" panose="05050102010706020507" pitchFamily="18" charset="2"/>
              <a:cs typeface="Symbol" panose="05050102010706020507" pitchFamily="18" charset="2"/>
            </a:endParaRPr>
          </a:p>
          <a:p>
            <a:pPr>
              <a:spcBef>
                <a:spcPts val="55"/>
              </a:spcBef>
            </a:pPr>
            <a:r>
              <a:rPr lang="en-US" sz="1600" dirty="0">
                <a:solidFill>
                  <a:schemeClr val="bg1"/>
                </a:solidFill>
                <a:effectLst/>
                <a:ea typeface="Microsoft Sans Serif" panose="020B0604020202020204" pitchFamily="34" charset="0"/>
              </a:rPr>
              <a:t> </a:t>
            </a:r>
            <a:endParaRPr lang="en-IN" sz="1600" dirty="0">
              <a:solidFill>
                <a:schemeClr val="bg1"/>
              </a:solidFill>
              <a:effectLst/>
              <a:ea typeface="Microsoft Sans Serif" panose="020B0604020202020204" pitchFamily="34" charset="0"/>
            </a:endParaRPr>
          </a:p>
          <a:p>
            <a:pPr marL="1143000" lvl="2" indent="-228600">
              <a:buSzPts val="1100"/>
              <a:buFont typeface="Symbol" panose="05050102010706020507" pitchFamily="18" charset="2"/>
              <a:buChar char=""/>
              <a:tabLst>
                <a:tab pos="892810" algn="l"/>
                <a:tab pos="893445" algn="l"/>
              </a:tabLst>
            </a:pPr>
            <a:r>
              <a:rPr lang="en-US" sz="1600" dirty="0">
                <a:solidFill>
                  <a:schemeClr val="bg1"/>
                </a:solidFill>
                <a:effectLst/>
                <a:ea typeface="Symbol" panose="05050102010706020507" pitchFamily="18" charset="2"/>
                <a:cs typeface="Symbol" panose="05050102010706020507" pitchFamily="18" charset="2"/>
              </a:rPr>
              <a:t>Airports</a:t>
            </a:r>
            <a:endParaRPr lang="en-IN" sz="1600" dirty="0">
              <a:solidFill>
                <a:schemeClr val="bg1"/>
              </a:solidFill>
              <a:effectLst/>
              <a:ea typeface="Symbol" panose="05050102010706020507" pitchFamily="18" charset="2"/>
              <a:cs typeface="Symbol" panose="05050102010706020507" pitchFamily="18" charset="2"/>
            </a:endParaRPr>
          </a:p>
          <a:p>
            <a:pPr>
              <a:spcBef>
                <a:spcPts val="30"/>
              </a:spcBef>
            </a:pPr>
            <a:r>
              <a:rPr lang="en-US" sz="1600" dirty="0">
                <a:solidFill>
                  <a:schemeClr val="bg1"/>
                </a:solidFill>
                <a:effectLst/>
                <a:ea typeface="Microsoft Sans Serif" panose="020B0604020202020204" pitchFamily="34" charset="0"/>
              </a:rPr>
              <a:t> </a:t>
            </a:r>
            <a:endParaRPr lang="en-IN" sz="1600" dirty="0">
              <a:solidFill>
                <a:schemeClr val="bg1"/>
              </a:solidFill>
              <a:effectLst/>
              <a:ea typeface="Microsoft Sans Serif" panose="020B0604020202020204" pitchFamily="34" charset="0"/>
            </a:endParaRPr>
          </a:p>
          <a:p>
            <a:pPr marL="1143000" lvl="2" indent="-228600">
              <a:buSzPts val="1100"/>
              <a:buFont typeface="Symbol" panose="05050102010706020507" pitchFamily="18" charset="2"/>
              <a:buChar char=""/>
              <a:tabLst>
                <a:tab pos="892810" algn="l"/>
                <a:tab pos="893445" algn="l"/>
              </a:tabLst>
            </a:pPr>
            <a:r>
              <a:rPr lang="en-US" sz="1600" dirty="0">
                <a:solidFill>
                  <a:schemeClr val="bg1"/>
                </a:solidFill>
                <a:effectLst/>
                <a:ea typeface="Symbol" panose="05050102010706020507" pitchFamily="18" charset="2"/>
                <a:cs typeface="Symbol" panose="05050102010706020507" pitchFamily="18" charset="2"/>
              </a:rPr>
              <a:t>Cinema</a:t>
            </a:r>
            <a:r>
              <a:rPr lang="en-US" sz="1600" spc="-5" dirty="0">
                <a:solidFill>
                  <a:schemeClr val="bg1"/>
                </a:solidFill>
                <a:effectLst/>
                <a:ea typeface="Symbol" panose="05050102010706020507" pitchFamily="18" charset="2"/>
                <a:cs typeface="Symbol" panose="05050102010706020507" pitchFamily="18" charset="2"/>
              </a:rPr>
              <a:t> </a:t>
            </a:r>
            <a:r>
              <a:rPr lang="en-US" sz="1600" dirty="0">
                <a:solidFill>
                  <a:schemeClr val="bg1"/>
                </a:solidFill>
                <a:effectLst/>
                <a:ea typeface="Symbol" panose="05050102010706020507" pitchFamily="18" charset="2"/>
                <a:cs typeface="Symbol" panose="05050102010706020507" pitchFamily="18" charset="2"/>
              </a:rPr>
              <a:t>Hall</a:t>
            </a:r>
            <a:endParaRPr lang="en-IN" sz="1600" dirty="0">
              <a:solidFill>
                <a:schemeClr val="bg1"/>
              </a:solidFill>
              <a:effectLst/>
              <a:ea typeface="Symbol" panose="05050102010706020507" pitchFamily="18" charset="2"/>
              <a:cs typeface="Symbol" panose="05050102010706020507" pitchFamily="18" charset="2"/>
            </a:endParaRPr>
          </a:p>
          <a:p>
            <a:r>
              <a:rPr lang="en-US" sz="1300" dirty="0">
                <a:effectLst/>
                <a:latin typeface="Microsoft Sans Serif" panose="020B0604020202020204" pitchFamily="34" charset="0"/>
                <a:ea typeface="Microsoft Sans Serif" panose="020B0604020202020204" pitchFamily="34" charset="0"/>
              </a:rPr>
              <a:t> </a:t>
            </a:r>
            <a:endParaRPr lang="en-IN" sz="1100" dirty="0">
              <a:effectLst/>
              <a:latin typeface="Microsoft Sans Serif" panose="020B0604020202020204" pitchFamily="34" charset="0"/>
              <a:ea typeface="Microsoft Sans Serif" panose="020B0604020202020204" pitchFamily="34" charset="0"/>
            </a:endParaRPr>
          </a:p>
          <a:p>
            <a:endParaRPr lang="en-IN" dirty="0"/>
          </a:p>
        </p:txBody>
      </p:sp>
    </p:spTree>
    <p:extLst>
      <p:ext uri="{BB962C8B-B14F-4D97-AF65-F5344CB8AC3E}">
        <p14:creationId xmlns:p14="http://schemas.microsoft.com/office/powerpoint/2010/main" val="292395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459355" cy="409575"/>
          </a:xfrm>
          <a:prstGeom prst="rect">
            <a:avLst/>
          </a:prstGeom>
        </p:spPr>
        <p:txBody>
          <a:bodyPr vert="horz" wrap="square" lIns="0" tIns="15240" rIns="0" bIns="0" rtlCol="0">
            <a:spAutoFit/>
          </a:bodyPr>
          <a:lstStyle/>
          <a:p>
            <a:pPr marL="12700">
              <a:lnSpc>
                <a:spcPct val="100000"/>
              </a:lnSpc>
              <a:spcBef>
                <a:spcPts val="120"/>
              </a:spcBef>
            </a:pPr>
            <a:r>
              <a:rPr dirty="0"/>
              <a:t>Literature</a:t>
            </a:r>
            <a:r>
              <a:rPr spc="-50" dirty="0"/>
              <a:t> </a:t>
            </a:r>
            <a:r>
              <a:rPr spc="5" dirty="0"/>
              <a:t>Survey</a:t>
            </a:r>
          </a:p>
        </p:txBody>
      </p:sp>
      <p:sp>
        <p:nvSpPr>
          <p:cNvPr id="3" name="object 3"/>
          <p:cNvSpPr txBox="1"/>
          <p:nvPr/>
        </p:nvSpPr>
        <p:spPr>
          <a:xfrm>
            <a:off x="285425" y="1291538"/>
            <a:ext cx="8361680" cy="325056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ADADAD"/>
                </a:solidFill>
                <a:latin typeface="Arial MT"/>
                <a:cs typeface="Arial MT"/>
              </a:rPr>
              <a:t>Versionx:</a:t>
            </a:r>
            <a:endParaRPr sz="1200">
              <a:latin typeface="Arial MT"/>
              <a:cs typeface="Arial MT"/>
            </a:endParaRPr>
          </a:p>
          <a:p>
            <a:pPr>
              <a:lnSpc>
                <a:spcPct val="100000"/>
              </a:lnSpc>
              <a:spcBef>
                <a:spcPts val="20"/>
              </a:spcBef>
            </a:pPr>
            <a:endParaRPr sz="1050">
              <a:latin typeface="Arial MT"/>
              <a:cs typeface="Arial MT"/>
            </a:endParaRPr>
          </a:p>
          <a:p>
            <a:pPr marL="12700" marR="358775">
              <a:lnSpc>
                <a:spcPts val="1370"/>
              </a:lnSpc>
              <a:spcBef>
                <a:spcPts val="5"/>
              </a:spcBef>
            </a:pPr>
            <a:r>
              <a:rPr sz="1200" spc="-5" dirty="0">
                <a:solidFill>
                  <a:srgbClr val="ADADAD"/>
                </a:solidFill>
                <a:latin typeface="Arial MT"/>
                <a:cs typeface="Arial MT"/>
              </a:rPr>
              <a:t>An integrated </a:t>
            </a:r>
            <a:r>
              <a:rPr sz="1200" dirty="0">
                <a:solidFill>
                  <a:srgbClr val="ADADAD"/>
                </a:solidFill>
                <a:latin typeface="Arial MT"/>
                <a:cs typeface="Arial MT"/>
              </a:rPr>
              <a:t>smart </a:t>
            </a:r>
            <a:r>
              <a:rPr sz="1200" spc="-5" dirty="0">
                <a:solidFill>
                  <a:srgbClr val="ADADAD"/>
                </a:solidFill>
                <a:latin typeface="Arial MT"/>
                <a:cs typeface="Arial MT"/>
              </a:rPr>
              <a:t>parking </a:t>
            </a:r>
            <a:r>
              <a:rPr sz="1200" dirty="0">
                <a:solidFill>
                  <a:srgbClr val="ADADAD"/>
                </a:solidFill>
                <a:latin typeface="Arial MT"/>
                <a:cs typeface="Arial MT"/>
              </a:rPr>
              <a:t>system </a:t>
            </a:r>
            <a:r>
              <a:rPr sz="1200" spc="-5" dirty="0">
                <a:solidFill>
                  <a:srgbClr val="ADADAD"/>
                </a:solidFill>
                <a:latin typeface="Arial MT"/>
                <a:cs typeface="Arial MT"/>
              </a:rPr>
              <a:t>to automate end-to-end parking processes.It is integrated with </a:t>
            </a:r>
            <a:r>
              <a:rPr sz="1200" dirty="0">
                <a:solidFill>
                  <a:srgbClr val="ADADAD"/>
                </a:solidFill>
                <a:latin typeface="Arial MT"/>
                <a:cs typeface="Arial MT"/>
              </a:rPr>
              <a:t>visitor management </a:t>
            </a:r>
            <a:r>
              <a:rPr sz="1200" spc="-320" dirty="0">
                <a:solidFill>
                  <a:srgbClr val="ADADAD"/>
                </a:solidFill>
                <a:latin typeface="Arial MT"/>
                <a:cs typeface="Arial MT"/>
              </a:rPr>
              <a:t> </a:t>
            </a:r>
            <a:r>
              <a:rPr sz="1200" dirty="0">
                <a:solidFill>
                  <a:srgbClr val="ADADAD"/>
                </a:solidFill>
                <a:latin typeface="Arial MT"/>
                <a:cs typeface="Arial MT"/>
              </a:rPr>
              <a:t>system,</a:t>
            </a:r>
            <a:r>
              <a:rPr sz="1200" spc="-10" dirty="0">
                <a:solidFill>
                  <a:srgbClr val="ADADAD"/>
                </a:solidFill>
                <a:latin typeface="Arial MT"/>
                <a:cs typeface="Arial MT"/>
              </a:rPr>
              <a:t> </a:t>
            </a:r>
            <a:r>
              <a:rPr sz="1200" spc="-35" dirty="0">
                <a:solidFill>
                  <a:srgbClr val="ADADAD"/>
                </a:solidFill>
                <a:latin typeface="Arial MT"/>
                <a:cs typeface="Arial MT"/>
              </a:rPr>
              <a:t>FASTag,</a:t>
            </a:r>
            <a:r>
              <a:rPr sz="1200" spc="-5" dirty="0">
                <a:solidFill>
                  <a:srgbClr val="ADADAD"/>
                </a:solidFill>
                <a:latin typeface="Arial MT"/>
                <a:cs typeface="Arial MT"/>
              </a:rPr>
              <a:t> and</a:t>
            </a:r>
            <a:r>
              <a:rPr sz="1200" spc="-10" dirty="0">
                <a:solidFill>
                  <a:srgbClr val="ADADAD"/>
                </a:solidFill>
                <a:latin typeface="Arial MT"/>
                <a:cs typeface="Arial MT"/>
              </a:rPr>
              <a:t> </a:t>
            </a:r>
            <a:r>
              <a:rPr sz="1200" spc="-5" dirty="0">
                <a:solidFill>
                  <a:srgbClr val="ADADAD"/>
                </a:solidFill>
                <a:latin typeface="Arial MT"/>
                <a:cs typeface="Arial MT"/>
              </a:rPr>
              <a:t>access </a:t>
            </a:r>
            <a:r>
              <a:rPr sz="1200" dirty="0">
                <a:solidFill>
                  <a:srgbClr val="ADADAD"/>
                </a:solidFill>
                <a:latin typeface="Arial MT"/>
                <a:cs typeface="Arial MT"/>
              </a:rPr>
              <a:t>control</a:t>
            </a:r>
            <a:r>
              <a:rPr sz="1200" spc="-5" dirty="0">
                <a:solidFill>
                  <a:srgbClr val="ADADAD"/>
                </a:solidFill>
                <a:latin typeface="Arial MT"/>
                <a:cs typeface="Arial MT"/>
              </a:rPr>
              <a:t> hardware.</a:t>
            </a:r>
            <a:r>
              <a:rPr sz="1200" spc="-10" dirty="0">
                <a:solidFill>
                  <a:srgbClr val="ADADAD"/>
                </a:solidFill>
                <a:latin typeface="Arial MT"/>
                <a:cs typeface="Arial MT"/>
              </a:rPr>
              <a:t> </a:t>
            </a:r>
            <a:r>
              <a:rPr sz="1200" spc="-5" dirty="0">
                <a:solidFill>
                  <a:srgbClr val="ADADAD"/>
                </a:solidFill>
                <a:latin typeface="Arial MT"/>
                <a:cs typeface="Arial MT"/>
              </a:rPr>
              <a:t>Extremely useful</a:t>
            </a:r>
            <a:r>
              <a:rPr sz="1200" spc="-10" dirty="0">
                <a:solidFill>
                  <a:srgbClr val="ADADAD"/>
                </a:solidFill>
                <a:latin typeface="Arial MT"/>
                <a:cs typeface="Arial MT"/>
              </a:rPr>
              <a:t> </a:t>
            </a:r>
            <a:r>
              <a:rPr sz="1200" spc="-5" dirty="0">
                <a:solidFill>
                  <a:srgbClr val="ADADAD"/>
                </a:solidFill>
                <a:latin typeface="Arial MT"/>
                <a:cs typeface="Arial MT"/>
              </a:rPr>
              <a:t>for </a:t>
            </a:r>
            <a:r>
              <a:rPr sz="1200" dirty="0">
                <a:solidFill>
                  <a:srgbClr val="ADADAD"/>
                </a:solidFill>
                <a:latin typeface="Arial MT"/>
                <a:cs typeface="Arial MT"/>
              </a:rPr>
              <a:t>shared</a:t>
            </a:r>
            <a:r>
              <a:rPr sz="1200" spc="-5" dirty="0">
                <a:solidFill>
                  <a:srgbClr val="ADADAD"/>
                </a:solidFill>
                <a:latin typeface="Arial MT"/>
                <a:cs typeface="Arial MT"/>
              </a:rPr>
              <a:t> parking</a:t>
            </a:r>
            <a:r>
              <a:rPr sz="1200" spc="-10" dirty="0">
                <a:solidFill>
                  <a:srgbClr val="ADADAD"/>
                </a:solidFill>
                <a:latin typeface="Arial MT"/>
                <a:cs typeface="Arial MT"/>
              </a:rPr>
              <a:t> </a:t>
            </a:r>
            <a:r>
              <a:rPr sz="1200" dirty="0">
                <a:solidFill>
                  <a:srgbClr val="ADADAD"/>
                </a:solidFill>
                <a:latin typeface="Arial MT"/>
                <a:cs typeface="Arial MT"/>
              </a:rPr>
              <a:t>spaces,</a:t>
            </a:r>
            <a:r>
              <a:rPr sz="1200" spc="-5" dirty="0">
                <a:solidFill>
                  <a:srgbClr val="ADADAD"/>
                </a:solidFill>
                <a:latin typeface="Arial MT"/>
                <a:cs typeface="Arial MT"/>
              </a:rPr>
              <a:t> the</a:t>
            </a:r>
            <a:r>
              <a:rPr sz="1200" spc="-10" dirty="0">
                <a:solidFill>
                  <a:srgbClr val="ADADAD"/>
                </a:solidFill>
                <a:latin typeface="Arial MT"/>
                <a:cs typeface="Arial MT"/>
              </a:rPr>
              <a:t> </a:t>
            </a:r>
            <a:r>
              <a:rPr sz="1200" dirty="0">
                <a:solidFill>
                  <a:srgbClr val="ADADAD"/>
                </a:solidFill>
                <a:latin typeface="Arial MT"/>
                <a:cs typeface="Arial MT"/>
              </a:rPr>
              <a:t>solution</a:t>
            </a:r>
            <a:r>
              <a:rPr sz="1200" spc="-5" dirty="0">
                <a:solidFill>
                  <a:srgbClr val="ADADAD"/>
                </a:solidFill>
                <a:latin typeface="Arial MT"/>
                <a:cs typeface="Arial MT"/>
              </a:rPr>
              <a:t> automates</a:t>
            </a:r>
            <a:endParaRPr sz="1200">
              <a:latin typeface="Arial MT"/>
              <a:cs typeface="Arial MT"/>
            </a:endParaRPr>
          </a:p>
          <a:p>
            <a:pPr marL="12700">
              <a:lnSpc>
                <a:spcPts val="1295"/>
              </a:lnSpc>
            </a:pPr>
            <a:r>
              <a:rPr sz="1200" spc="-5" dirty="0">
                <a:solidFill>
                  <a:srgbClr val="ADADAD"/>
                </a:solidFill>
                <a:latin typeface="Arial MT"/>
                <a:cs typeface="Arial MT"/>
              </a:rPr>
              <a:t>day-to-day</a:t>
            </a:r>
            <a:r>
              <a:rPr sz="1200" spc="-10" dirty="0">
                <a:solidFill>
                  <a:srgbClr val="ADADAD"/>
                </a:solidFill>
                <a:latin typeface="Arial MT"/>
                <a:cs typeface="Arial MT"/>
              </a:rPr>
              <a:t> </a:t>
            </a:r>
            <a:r>
              <a:rPr sz="1200" spc="-5" dirty="0">
                <a:solidFill>
                  <a:srgbClr val="ADADAD"/>
                </a:solidFill>
                <a:latin typeface="Arial MT"/>
                <a:cs typeface="Arial MT"/>
              </a:rPr>
              <a:t>processes</a:t>
            </a:r>
            <a:r>
              <a:rPr sz="1200" spc="-10" dirty="0">
                <a:solidFill>
                  <a:srgbClr val="ADADAD"/>
                </a:solidFill>
                <a:latin typeface="Arial MT"/>
                <a:cs typeface="Arial MT"/>
              </a:rPr>
              <a:t> </a:t>
            </a:r>
            <a:r>
              <a:rPr sz="1200" dirty="0">
                <a:solidFill>
                  <a:srgbClr val="ADADAD"/>
                </a:solidFill>
                <a:latin typeface="Arial MT"/>
                <a:cs typeface="Arial MT"/>
              </a:rPr>
              <a:t>such</a:t>
            </a:r>
            <a:r>
              <a:rPr sz="1200" spc="-5" dirty="0">
                <a:solidFill>
                  <a:srgbClr val="ADADAD"/>
                </a:solidFill>
                <a:latin typeface="Arial MT"/>
                <a:cs typeface="Arial MT"/>
              </a:rPr>
              <a:t> as</a:t>
            </a:r>
            <a:r>
              <a:rPr sz="1200" spc="-10" dirty="0">
                <a:solidFill>
                  <a:srgbClr val="ADADAD"/>
                </a:solidFill>
                <a:latin typeface="Arial MT"/>
                <a:cs typeface="Arial MT"/>
              </a:rPr>
              <a:t> </a:t>
            </a:r>
            <a:r>
              <a:rPr sz="1200" spc="-5" dirty="0">
                <a:solidFill>
                  <a:srgbClr val="ADADAD"/>
                </a:solidFill>
                <a:latin typeface="Arial MT"/>
                <a:cs typeface="Arial MT"/>
              </a:rPr>
              <a:t>auto-identifying</a:t>
            </a:r>
            <a:r>
              <a:rPr sz="1200" spc="-10" dirty="0">
                <a:solidFill>
                  <a:srgbClr val="ADADAD"/>
                </a:solidFill>
                <a:latin typeface="Arial MT"/>
                <a:cs typeface="Arial MT"/>
              </a:rPr>
              <a:t> </a:t>
            </a:r>
            <a:r>
              <a:rPr sz="1200" spc="-5" dirty="0">
                <a:solidFill>
                  <a:srgbClr val="ADADAD"/>
                </a:solidFill>
                <a:latin typeface="Arial MT"/>
                <a:cs typeface="Arial MT"/>
              </a:rPr>
              <a:t>appropriate parking</a:t>
            </a:r>
            <a:r>
              <a:rPr sz="1200" spc="-10" dirty="0">
                <a:solidFill>
                  <a:srgbClr val="ADADAD"/>
                </a:solidFill>
                <a:latin typeface="Arial MT"/>
                <a:cs typeface="Arial MT"/>
              </a:rPr>
              <a:t> </a:t>
            </a:r>
            <a:r>
              <a:rPr sz="1200" dirty="0">
                <a:solidFill>
                  <a:srgbClr val="ADADAD"/>
                </a:solidFill>
                <a:latin typeface="Arial MT"/>
                <a:cs typeface="Arial MT"/>
              </a:rPr>
              <a:t>slots</a:t>
            </a:r>
            <a:r>
              <a:rPr sz="1200" spc="-10" dirty="0">
                <a:solidFill>
                  <a:srgbClr val="ADADAD"/>
                </a:solidFill>
                <a:latin typeface="Arial MT"/>
                <a:cs typeface="Arial MT"/>
              </a:rPr>
              <a:t> </a:t>
            </a:r>
            <a:r>
              <a:rPr sz="1200" dirty="0">
                <a:solidFill>
                  <a:srgbClr val="ADADAD"/>
                </a:solidFill>
                <a:latin typeface="Arial MT"/>
                <a:cs typeface="Arial MT"/>
              </a:rPr>
              <a:t>-</a:t>
            </a:r>
            <a:r>
              <a:rPr sz="1200" spc="-5" dirty="0">
                <a:solidFill>
                  <a:srgbClr val="ADADAD"/>
                </a:solidFill>
                <a:latin typeface="Arial MT"/>
                <a:cs typeface="Arial MT"/>
              </a:rPr>
              <a:t> be</a:t>
            </a:r>
            <a:r>
              <a:rPr sz="1200" spc="-10" dirty="0">
                <a:solidFill>
                  <a:srgbClr val="ADADAD"/>
                </a:solidFill>
                <a:latin typeface="Arial MT"/>
                <a:cs typeface="Arial MT"/>
              </a:rPr>
              <a:t> </a:t>
            </a:r>
            <a:r>
              <a:rPr sz="1200" spc="-5" dirty="0">
                <a:solidFill>
                  <a:srgbClr val="ADADAD"/>
                </a:solidFill>
                <a:latin typeface="Arial MT"/>
                <a:cs typeface="Arial MT"/>
              </a:rPr>
              <a:t>it</a:t>
            </a:r>
            <a:r>
              <a:rPr sz="1200" spc="-10" dirty="0">
                <a:solidFill>
                  <a:srgbClr val="ADADAD"/>
                </a:solidFill>
                <a:latin typeface="Arial MT"/>
                <a:cs typeface="Arial MT"/>
              </a:rPr>
              <a:t> </a:t>
            </a:r>
            <a:r>
              <a:rPr sz="1200" dirty="0">
                <a:solidFill>
                  <a:srgbClr val="ADADAD"/>
                </a:solidFill>
                <a:latin typeface="Arial MT"/>
                <a:cs typeface="Arial MT"/>
              </a:rPr>
              <a:t>reserved</a:t>
            </a:r>
            <a:r>
              <a:rPr sz="1200" spc="-5" dirty="0">
                <a:solidFill>
                  <a:srgbClr val="ADADAD"/>
                </a:solidFill>
                <a:latin typeface="Arial MT"/>
                <a:cs typeface="Arial MT"/>
              </a:rPr>
              <a:t> or</a:t>
            </a:r>
            <a:r>
              <a:rPr sz="1200" spc="-10" dirty="0">
                <a:solidFill>
                  <a:srgbClr val="ADADAD"/>
                </a:solidFill>
                <a:latin typeface="Arial MT"/>
                <a:cs typeface="Arial MT"/>
              </a:rPr>
              <a:t> </a:t>
            </a:r>
            <a:r>
              <a:rPr sz="1200" spc="-5" dirty="0">
                <a:solidFill>
                  <a:srgbClr val="ADADAD"/>
                </a:solidFill>
                <a:latin typeface="Arial MT"/>
                <a:cs typeface="Arial MT"/>
              </a:rPr>
              <a:t>pay-and-park,</a:t>
            </a:r>
            <a:r>
              <a:rPr sz="1200" spc="-10" dirty="0">
                <a:solidFill>
                  <a:srgbClr val="ADADAD"/>
                </a:solidFill>
                <a:latin typeface="Arial MT"/>
                <a:cs typeface="Arial MT"/>
              </a:rPr>
              <a:t> </a:t>
            </a:r>
            <a:r>
              <a:rPr sz="1200" spc="-5" dirty="0">
                <a:solidFill>
                  <a:srgbClr val="ADADAD"/>
                </a:solidFill>
                <a:latin typeface="Arial MT"/>
                <a:cs typeface="Arial MT"/>
              </a:rPr>
              <a:t>auto-generating</a:t>
            </a:r>
            <a:endParaRPr sz="1200">
              <a:latin typeface="Arial MT"/>
              <a:cs typeface="Arial MT"/>
            </a:endParaRPr>
          </a:p>
          <a:p>
            <a:pPr marL="12700">
              <a:lnSpc>
                <a:spcPts val="1405"/>
              </a:lnSpc>
            </a:pPr>
            <a:r>
              <a:rPr sz="1200" spc="-5" dirty="0">
                <a:solidFill>
                  <a:srgbClr val="ADADAD"/>
                </a:solidFill>
                <a:latin typeface="Arial MT"/>
                <a:cs typeface="Arial MT"/>
              </a:rPr>
              <a:t>parking</a:t>
            </a:r>
            <a:r>
              <a:rPr sz="1200" spc="-20" dirty="0">
                <a:solidFill>
                  <a:srgbClr val="ADADAD"/>
                </a:solidFill>
                <a:latin typeface="Arial MT"/>
                <a:cs typeface="Arial MT"/>
              </a:rPr>
              <a:t> </a:t>
            </a:r>
            <a:r>
              <a:rPr sz="1200" spc="-5" dirty="0">
                <a:solidFill>
                  <a:srgbClr val="ADADAD"/>
                </a:solidFill>
                <a:latin typeface="Arial MT"/>
                <a:cs typeface="Arial MT"/>
              </a:rPr>
              <a:t>tickets,</a:t>
            </a:r>
            <a:r>
              <a:rPr sz="1200" spc="-15" dirty="0">
                <a:solidFill>
                  <a:srgbClr val="ADADAD"/>
                </a:solidFill>
                <a:latin typeface="Arial MT"/>
                <a:cs typeface="Arial MT"/>
              </a:rPr>
              <a:t> </a:t>
            </a:r>
            <a:r>
              <a:rPr sz="1200" spc="-5" dirty="0">
                <a:solidFill>
                  <a:srgbClr val="ADADAD"/>
                </a:solidFill>
                <a:latin typeface="Arial MT"/>
                <a:cs typeface="Arial MT"/>
              </a:rPr>
              <a:t>levying</a:t>
            </a:r>
            <a:r>
              <a:rPr sz="1200" spc="-15" dirty="0">
                <a:solidFill>
                  <a:srgbClr val="ADADAD"/>
                </a:solidFill>
                <a:latin typeface="Arial MT"/>
                <a:cs typeface="Arial MT"/>
              </a:rPr>
              <a:t> </a:t>
            </a:r>
            <a:r>
              <a:rPr sz="1200" spc="-5" dirty="0">
                <a:solidFill>
                  <a:srgbClr val="ADADAD"/>
                </a:solidFill>
                <a:latin typeface="Arial MT"/>
                <a:cs typeface="Arial MT"/>
              </a:rPr>
              <a:t>penalties,</a:t>
            </a:r>
            <a:r>
              <a:rPr sz="1200" spc="-15" dirty="0">
                <a:solidFill>
                  <a:srgbClr val="ADADAD"/>
                </a:solidFill>
                <a:latin typeface="Arial MT"/>
                <a:cs typeface="Arial MT"/>
              </a:rPr>
              <a:t> </a:t>
            </a:r>
            <a:r>
              <a:rPr sz="1200" spc="-5" dirty="0">
                <a:solidFill>
                  <a:srgbClr val="ADADAD"/>
                </a:solidFill>
                <a:latin typeface="Arial MT"/>
                <a:cs typeface="Arial MT"/>
              </a:rPr>
              <a:t>and</a:t>
            </a:r>
            <a:r>
              <a:rPr sz="1200" spc="-15" dirty="0">
                <a:solidFill>
                  <a:srgbClr val="ADADAD"/>
                </a:solidFill>
                <a:latin typeface="Arial MT"/>
                <a:cs typeface="Arial MT"/>
              </a:rPr>
              <a:t> </a:t>
            </a:r>
            <a:r>
              <a:rPr sz="1200" dirty="0">
                <a:solidFill>
                  <a:srgbClr val="ADADAD"/>
                </a:solidFill>
                <a:latin typeface="Arial MT"/>
                <a:cs typeface="Arial MT"/>
              </a:rPr>
              <a:t>many</a:t>
            </a:r>
            <a:r>
              <a:rPr sz="1200" spc="-15" dirty="0">
                <a:solidFill>
                  <a:srgbClr val="ADADAD"/>
                </a:solidFill>
                <a:latin typeface="Arial MT"/>
                <a:cs typeface="Arial MT"/>
              </a:rPr>
              <a:t> </a:t>
            </a:r>
            <a:r>
              <a:rPr sz="1200" dirty="0">
                <a:solidFill>
                  <a:srgbClr val="ADADAD"/>
                </a:solidFill>
                <a:latin typeface="Arial MT"/>
                <a:cs typeface="Arial MT"/>
              </a:rPr>
              <a:t>more.</a:t>
            </a:r>
            <a:endParaRPr sz="1200">
              <a:latin typeface="Arial MT"/>
              <a:cs typeface="Arial MT"/>
            </a:endParaRPr>
          </a:p>
          <a:p>
            <a:pPr marL="12700">
              <a:lnSpc>
                <a:spcPct val="100000"/>
              </a:lnSpc>
              <a:spcBef>
                <a:spcPts val="1125"/>
              </a:spcBef>
            </a:pPr>
            <a:r>
              <a:rPr sz="1200" dirty="0">
                <a:solidFill>
                  <a:srgbClr val="ADADAD"/>
                </a:solidFill>
                <a:latin typeface="Arial MT"/>
                <a:cs typeface="Arial MT"/>
              </a:rPr>
              <a:t>Mantra:</a:t>
            </a:r>
            <a:endParaRPr sz="1200">
              <a:latin typeface="Arial MT"/>
              <a:cs typeface="Arial MT"/>
            </a:endParaRPr>
          </a:p>
          <a:p>
            <a:pPr>
              <a:lnSpc>
                <a:spcPct val="100000"/>
              </a:lnSpc>
              <a:spcBef>
                <a:spcPts val="25"/>
              </a:spcBef>
            </a:pPr>
            <a:endParaRPr sz="1050">
              <a:latin typeface="Arial MT"/>
              <a:cs typeface="Arial MT"/>
            </a:endParaRPr>
          </a:p>
          <a:p>
            <a:pPr marL="12700" marR="47625">
              <a:lnSpc>
                <a:spcPts val="1370"/>
              </a:lnSpc>
            </a:pPr>
            <a:r>
              <a:rPr sz="1200" spc="-5" dirty="0">
                <a:solidFill>
                  <a:srgbClr val="ADADAD"/>
                </a:solidFill>
                <a:latin typeface="Arial MT"/>
                <a:cs typeface="Arial MT"/>
              </a:rPr>
              <a:t>On-Street Parking Control System: Parking </a:t>
            </a:r>
            <a:r>
              <a:rPr sz="1200" dirty="0">
                <a:solidFill>
                  <a:srgbClr val="ADADAD"/>
                </a:solidFill>
                <a:latin typeface="Arial MT"/>
                <a:cs typeface="Arial MT"/>
              </a:rPr>
              <a:t>management system </a:t>
            </a:r>
            <a:r>
              <a:rPr sz="1200" spc="-10" dirty="0">
                <a:solidFill>
                  <a:srgbClr val="ADADAD"/>
                </a:solidFill>
                <a:latin typeface="Arial MT"/>
                <a:cs typeface="Arial MT"/>
              </a:rPr>
              <a:t>offers </a:t>
            </a:r>
            <a:r>
              <a:rPr sz="1200" spc="-5" dirty="0">
                <a:solidFill>
                  <a:srgbClr val="ADADAD"/>
                </a:solidFill>
                <a:latin typeface="Arial MT"/>
                <a:cs typeface="Arial MT"/>
              </a:rPr>
              <a:t>innovative parking </a:t>
            </a:r>
            <a:r>
              <a:rPr sz="1200" dirty="0">
                <a:solidFill>
                  <a:srgbClr val="ADADAD"/>
                </a:solidFill>
                <a:latin typeface="Arial MT"/>
                <a:cs typeface="Arial MT"/>
              </a:rPr>
              <a:t>solutions </a:t>
            </a:r>
            <a:r>
              <a:rPr sz="1200" spc="-5" dirty="0">
                <a:solidFill>
                  <a:srgbClr val="ADADAD"/>
                </a:solidFill>
                <a:latin typeface="Arial MT"/>
                <a:cs typeface="Arial MT"/>
              </a:rPr>
              <a:t>that utilize </a:t>
            </a:r>
            <a:r>
              <a:rPr sz="1200" dirty="0">
                <a:solidFill>
                  <a:srgbClr val="ADADAD"/>
                </a:solidFill>
                <a:latin typeface="Arial MT"/>
                <a:cs typeface="Arial MT"/>
              </a:rPr>
              <a:t>cutting-edge </a:t>
            </a:r>
            <a:r>
              <a:rPr sz="1200" spc="-320" dirty="0">
                <a:solidFill>
                  <a:srgbClr val="ADADAD"/>
                </a:solidFill>
                <a:latin typeface="Arial MT"/>
                <a:cs typeface="Arial MT"/>
              </a:rPr>
              <a:t> </a:t>
            </a:r>
            <a:r>
              <a:rPr sz="1200" spc="-5" dirty="0">
                <a:solidFill>
                  <a:srgbClr val="ADADAD"/>
                </a:solidFill>
                <a:latin typeface="Arial MT"/>
                <a:cs typeface="Arial MT"/>
              </a:rPr>
              <a:t>technology</a:t>
            </a:r>
            <a:r>
              <a:rPr sz="1200" spc="-10" dirty="0">
                <a:solidFill>
                  <a:srgbClr val="ADADAD"/>
                </a:solidFill>
                <a:latin typeface="Arial MT"/>
                <a:cs typeface="Arial MT"/>
              </a:rPr>
              <a:t> </a:t>
            </a:r>
            <a:r>
              <a:rPr sz="1200" spc="-5" dirty="0">
                <a:solidFill>
                  <a:srgbClr val="ADADAD"/>
                </a:solidFill>
                <a:latin typeface="Arial MT"/>
                <a:cs typeface="Arial MT"/>
              </a:rPr>
              <a:t>for on-street parking </a:t>
            </a:r>
            <a:r>
              <a:rPr sz="1200" dirty="0">
                <a:solidFill>
                  <a:srgbClr val="ADADAD"/>
                </a:solidFill>
                <a:latin typeface="Arial MT"/>
                <a:cs typeface="Arial MT"/>
              </a:rPr>
              <a:t>system.</a:t>
            </a:r>
            <a:endParaRPr sz="1200">
              <a:latin typeface="Arial MT"/>
              <a:cs typeface="Arial MT"/>
            </a:endParaRPr>
          </a:p>
          <a:p>
            <a:pPr>
              <a:lnSpc>
                <a:spcPct val="100000"/>
              </a:lnSpc>
              <a:spcBef>
                <a:spcPts val="45"/>
              </a:spcBef>
            </a:pPr>
            <a:endParaRPr sz="1000">
              <a:latin typeface="Arial MT"/>
              <a:cs typeface="Arial MT"/>
            </a:endParaRPr>
          </a:p>
          <a:p>
            <a:pPr marL="12700" marR="5080">
              <a:lnSpc>
                <a:spcPts val="1370"/>
              </a:lnSpc>
            </a:pPr>
            <a:r>
              <a:rPr sz="1200" spc="-5" dirty="0">
                <a:solidFill>
                  <a:srgbClr val="ADADAD"/>
                </a:solidFill>
                <a:latin typeface="Arial MT"/>
                <a:cs typeface="Arial MT"/>
              </a:rPr>
              <a:t>In </a:t>
            </a:r>
            <a:r>
              <a:rPr sz="1200" spc="-10" dirty="0">
                <a:solidFill>
                  <a:srgbClr val="ADADAD"/>
                </a:solidFill>
                <a:latin typeface="Arial MT"/>
                <a:cs typeface="Arial MT"/>
              </a:rPr>
              <a:t>today’s </a:t>
            </a:r>
            <a:r>
              <a:rPr sz="1200" spc="-5" dirty="0">
                <a:solidFill>
                  <a:srgbClr val="ADADAD"/>
                </a:solidFill>
                <a:latin typeface="Arial MT"/>
                <a:cs typeface="Arial MT"/>
              </a:rPr>
              <a:t>world parking lots have become </a:t>
            </a:r>
            <a:r>
              <a:rPr sz="1200" dirty="0">
                <a:solidFill>
                  <a:srgbClr val="ADADAD"/>
                </a:solidFill>
                <a:latin typeface="Arial MT"/>
                <a:cs typeface="Arial MT"/>
              </a:rPr>
              <a:t>redundant </a:t>
            </a:r>
            <a:r>
              <a:rPr sz="1200" spc="-5" dirty="0">
                <a:solidFill>
                  <a:srgbClr val="ADADAD"/>
                </a:solidFill>
                <a:latin typeface="Arial MT"/>
                <a:cs typeface="Arial MT"/>
              </a:rPr>
              <a:t>and needs lot of </a:t>
            </a:r>
            <a:r>
              <a:rPr sz="1200" dirty="0">
                <a:solidFill>
                  <a:srgbClr val="ADADAD"/>
                </a:solidFill>
                <a:latin typeface="Arial MT"/>
                <a:cs typeface="Arial MT"/>
              </a:rPr>
              <a:t>manpower </a:t>
            </a:r>
            <a:r>
              <a:rPr sz="1200" spc="-5" dirty="0">
                <a:solidFill>
                  <a:srgbClr val="ADADAD"/>
                </a:solidFill>
                <a:latin typeface="Arial MT"/>
                <a:cs typeface="Arial MT"/>
              </a:rPr>
              <a:t>to handle and </a:t>
            </a:r>
            <a:r>
              <a:rPr sz="1200" dirty="0">
                <a:solidFill>
                  <a:srgbClr val="ADADAD"/>
                </a:solidFill>
                <a:latin typeface="Arial MT"/>
                <a:cs typeface="Arial MT"/>
              </a:rPr>
              <a:t>maintain </a:t>
            </a:r>
            <a:r>
              <a:rPr sz="1200" spc="-5" dirty="0">
                <a:solidFill>
                  <a:srgbClr val="ADADAD"/>
                </a:solidFill>
                <a:latin typeface="Arial MT"/>
                <a:cs typeface="Arial MT"/>
              </a:rPr>
              <a:t>it. These parking </a:t>
            </a:r>
            <a:r>
              <a:rPr sz="1200" dirty="0">
                <a:solidFill>
                  <a:srgbClr val="ADADAD"/>
                </a:solidFill>
                <a:latin typeface="Arial MT"/>
                <a:cs typeface="Arial MT"/>
              </a:rPr>
              <a:t> </a:t>
            </a:r>
            <a:r>
              <a:rPr sz="1200" spc="-5" dirty="0">
                <a:solidFill>
                  <a:srgbClr val="ADADAD"/>
                </a:solidFill>
                <a:latin typeface="Arial MT"/>
                <a:cs typeface="Arial MT"/>
              </a:rPr>
              <a:t>lots are not user friendly and do not provide data </a:t>
            </a:r>
            <a:r>
              <a:rPr sz="1200" dirty="0">
                <a:solidFill>
                  <a:srgbClr val="ADADAD"/>
                </a:solidFill>
                <a:latin typeface="Arial MT"/>
                <a:cs typeface="Arial MT"/>
              </a:rPr>
              <a:t>regarding </a:t>
            </a:r>
            <a:r>
              <a:rPr sz="1200" spc="-5" dirty="0">
                <a:solidFill>
                  <a:srgbClr val="ADADAD"/>
                </a:solidFill>
                <a:latin typeface="Arial MT"/>
                <a:cs typeface="Arial MT"/>
              </a:rPr>
              <a:t>availability of free </a:t>
            </a:r>
            <a:r>
              <a:rPr sz="1200" dirty="0">
                <a:solidFill>
                  <a:srgbClr val="ADADAD"/>
                </a:solidFill>
                <a:latin typeface="Arial MT"/>
                <a:cs typeface="Arial MT"/>
              </a:rPr>
              <a:t>spaces. Many researchers </a:t>
            </a:r>
            <a:r>
              <a:rPr sz="1200" spc="-5" dirty="0">
                <a:solidFill>
                  <a:srgbClr val="ADADAD"/>
                </a:solidFill>
                <a:latin typeface="Arial MT"/>
                <a:cs typeface="Arial MT"/>
              </a:rPr>
              <a:t>have </a:t>
            </a:r>
            <a:r>
              <a:rPr sz="1200" dirty="0">
                <a:solidFill>
                  <a:srgbClr val="ADADAD"/>
                </a:solidFill>
                <a:latin typeface="Arial MT"/>
                <a:cs typeface="Arial MT"/>
              </a:rPr>
              <a:t>contributed </a:t>
            </a:r>
            <a:r>
              <a:rPr sz="1200" spc="-5" dirty="0">
                <a:solidFill>
                  <a:srgbClr val="ADADAD"/>
                </a:solidFill>
                <a:latin typeface="Arial MT"/>
                <a:cs typeface="Arial MT"/>
              </a:rPr>
              <a:t>to </a:t>
            </a:r>
            <a:r>
              <a:rPr sz="1200" spc="-320" dirty="0">
                <a:solidFill>
                  <a:srgbClr val="ADADAD"/>
                </a:solidFill>
                <a:latin typeface="Arial MT"/>
                <a:cs typeface="Arial MT"/>
              </a:rPr>
              <a:t> </a:t>
            </a:r>
            <a:r>
              <a:rPr sz="1200" spc="-5" dirty="0">
                <a:solidFill>
                  <a:srgbClr val="ADADAD"/>
                </a:solidFill>
                <a:latin typeface="Arial MT"/>
                <a:cs typeface="Arial MT"/>
              </a:rPr>
              <a:t>this issue and formalized with </a:t>
            </a:r>
            <a:r>
              <a:rPr sz="1200" dirty="0">
                <a:solidFill>
                  <a:srgbClr val="ADADAD"/>
                </a:solidFill>
                <a:latin typeface="Arial MT"/>
                <a:cs typeface="Arial MT"/>
              </a:rPr>
              <a:t>various methods </a:t>
            </a:r>
            <a:r>
              <a:rPr sz="1200" spc="-5" dirty="0">
                <a:solidFill>
                  <a:srgbClr val="ADADAD"/>
                </a:solidFill>
                <a:latin typeface="Arial MT"/>
                <a:cs typeface="Arial MT"/>
              </a:rPr>
              <a:t>to better optimize the parking lot to </a:t>
            </a:r>
            <a:r>
              <a:rPr sz="1200" dirty="0">
                <a:solidFill>
                  <a:srgbClr val="ADADAD"/>
                </a:solidFill>
                <a:latin typeface="Arial MT"/>
                <a:cs typeface="Arial MT"/>
              </a:rPr>
              <a:t>serve </a:t>
            </a:r>
            <a:r>
              <a:rPr sz="1200" spc="-5" dirty="0">
                <a:solidFill>
                  <a:srgbClr val="ADADAD"/>
                </a:solidFill>
                <a:latin typeface="Arial MT"/>
                <a:cs typeface="Arial MT"/>
              </a:rPr>
              <a:t>the needs. The author proposed </a:t>
            </a:r>
            <a:r>
              <a:rPr sz="1200" dirty="0">
                <a:solidFill>
                  <a:srgbClr val="ADADAD"/>
                </a:solidFill>
                <a:latin typeface="Arial MT"/>
                <a:cs typeface="Arial MT"/>
              </a:rPr>
              <a:t> smart</a:t>
            </a:r>
            <a:r>
              <a:rPr sz="1200" spc="-5" dirty="0">
                <a:solidFill>
                  <a:srgbClr val="ADADAD"/>
                </a:solidFill>
                <a:latin typeface="Arial MT"/>
                <a:cs typeface="Arial MT"/>
              </a:rPr>
              <a:t> parking</a:t>
            </a:r>
            <a:r>
              <a:rPr sz="1200" dirty="0">
                <a:solidFill>
                  <a:srgbClr val="ADADAD"/>
                </a:solidFill>
                <a:latin typeface="Arial MT"/>
                <a:cs typeface="Arial MT"/>
              </a:rPr>
              <a:t> reservation system </a:t>
            </a:r>
            <a:r>
              <a:rPr sz="1200" spc="-5" dirty="0">
                <a:solidFill>
                  <a:srgbClr val="ADADAD"/>
                </a:solidFill>
                <a:latin typeface="Arial MT"/>
                <a:cs typeface="Arial MT"/>
              </a:rPr>
              <a:t>using </a:t>
            </a:r>
            <a:r>
              <a:rPr sz="1200" dirty="0">
                <a:solidFill>
                  <a:srgbClr val="ADADAD"/>
                </a:solidFill>
                <a:latin typeface="Arial MT"/>
                <a:cs typeface="Arial MT"/>
              </a:rPr>
              <a:t>short message services (SMS),</a:t>
            </a:r>
            <a:r>
              <a:rPr sz="1200" spc="-5" dirty="0">
                <a:solidFill>
                  <a:srgbClr val="ADADAD"/>
                </a:solidFill>
                <a:latin typeface="Arial MT"/>
                <a:cs typeface="Arial MT"/>
              </a:rPr>
              <a:t> for</a:t>
            </a:r>
            <a:r>
              <a:rPr sz="1200" dirty="0">
                <a:solidFill>
                  <a:srgbClr val="ADADAD"/>
                </a:solidFill>
                <a:latin typeface="Arial MT"/>
                <a:cs typeface="Arial MT"/>
              </a:rPr>
              <a:t> </a:t>
            </a:r>
            <a:r>
              <a:rPr sz="1200" spc="-5" dirty="0">
                <a:solidFill>
                  <a:srgbClr val="ADADAD"/>
                </a:solidFill>
                <a:latin typeface="Arial MT"/>
                <a:cs typeface="Arial MT"/>
              </a:rPr>
              <a:t>that</a:t>
            </a:r>
            <a:r>
              <a:rPr sz="1200" dirty="0">
                <a:solidFill>
                  <a:srgbClr val="ADADAD"/>
                </a:solidFill>
                <a:latin typeface="Arial MT"/>
                <a:cs typeface="Arial MT"/>
              </a:rPr>
              <a:t> </a:t>
            </a:r>
            <a:r>
              <a:rPr sz="1200" spc="-5" dirty="0">
                <a:solidFill>
                  <a:srgbClr val="ADADAD"/>
                </a:solidFill>
                <a:latin typeface="Arial MT"/>
                <a:cs typeface="Arial MT"/>
              </a:rPr>
              <a:t>he</a:t>
            </a:r>
            <a:r>
              <a:rPr sz="1200" dirty="0">
                <a:solidFill>
                  <a:srgbClr val="ADADAD"/>
                </a:solidFill>
                <a:latin typeface="Arial MT"/>
                <a:cs typeface="Arial MT"/>
              </a:rPr>
              <a:t> </a:t>
            </a:r>
            <a:r>
              <a:rPr sz="1200" spc="-5" dirty="0">
                <a:solidFill>
                  <a:srgbClr val="ADADAD"/>
                </a:solidFill>
                <a:latin typeface="Arial MT"/>
                <a:cs typeface="Arial MT"/>
              </a:rPr>
              <a:t>uses Global</a:t>
            </a:r>
            <a:r>
              <a:rPr sz="1200" dirty="0">
                <a:solidFill>
                  <a:srgbClr val="ADADAD"/>
                </a:solidFill>
                <a:latin typeface="Arial MT"/>
                <a:cs typeface="Arial MT"/>
              </a:rPr>
              <a:t> </a:t>
            </a:r>
            <a:r>
              <a:rPr sz="1200" spc="-5" dirty="0">
                <a:solidFill>
                  <a:srgbClr val="ADADAD"/>
                </a:solidFill>
                <a:latin typeface="Arial MT"/>
                <a:cs typeface="Arial MT"/>
              </a:rPr>
              <a:t>System</a:t>
            </a:r>
            <a:r>
              <a:rPr sz="1200" dirty="0">
                <a:solidFill>
                  <a:srgbClr val="ADADAD"/>
                </a:solidFill>
                <a:latin typeface="Arial MT"/>
                <a:cs typeface="Arial MT"/>
              </a:rPr>
              <a:t> </a:t>
            </a:r>
            <a:r>
              <a:rPr sz="1200" spc="-5" dirty="0">
                <a:solidFill>
                  <a:srgbClr val="ADADAD"/>
                </a:solidFill>
                <a:latin typeface="Arial MT"/>
                <a:cs typeface="Arial MT"/>
              </a:rPr>
              <a:t>for</a:t>
            </a:r>
            <a:r>
              <a:rPr sz="1200" dirty="0">
                <a:solidFill>
                  <a:srgbClr val="ADADAD"/>
                </a:solidFill>
                <a:latin typeface="Arial MT"/>
                <a:cs typeface="Arial MT"/>
              </a:rPr>
              <a:t> Mobile(GSM) </a:t>
            </a:r>
            <a:r>
              <a:rPr sz="1200" spc="5" dirty="0">
                <a:solidFill>
                  <a:srgbClr val="ADADAD"/>
                </a:solidFill>
                <a:latin typeface="Arial MT"/>
                <a:cs typeface="Arial MT"/>
              </a:rPr>
              <a:t> </a:t>
            </a:r>
            <a:r>
              <a:rPr sz="1200" spc="-5" dirty="0">
                <a:solidFill>
                  <a:srgbClr val="ADADAD"/>
                </a:solidFill>
                <a:latin typeface="Arial MT"/>
                <a:cs typeface="Arial MT"/>
              </a:rPr>
              <a:t>with </a:t>
            </a:r>
            <a:r>
              <a:rPr sz="1200" dirty="0">
                <a:solidFill>
                  <a:srgbClr val="ADADAD"/>
                </a:solidFill>
                <a:latin typeface="Arial MT"/>
                <a:cs typeface="Arial MT"/>
              </a:rPr>
              <a:t>microcontroller </a:t>
            </a:r>
            <a:r>
              <a:rPr sz="1200" spc="-5" dirty="0">
                <a:solidFill>
                  <a:srgbClr val="ADADAD"/>
                </a:solidFill>
                <a:latin typeface="Arial MT"/>
                <a:cs typeface="Arial MT"/>
              </a:rPr>
              <a:t>to enhances </a:t>
            </a:r>
            <a:r>
              <a:rPr sz="1200" spc="-10" dirty="0">
                <a:solidFill>
                  <a:srgbClr val="ADADAD"/>
                </a:solidFill>
                <a:latin typeface="Arial MT"/>
                <a:cs typeface="Arial MT"/>
              </a:rPr>
              <a:t>security. </a:t>
            </a:r>
            <a:r>
              <a:rPr sz="1200" spc="-5" dirty="0">
                <a:solidFill>
                  <a:srgbClr val="ADADAD"/>
                </a:solidFill>
                <a:latin typeface="Arial MT"/>
                <a:cs typeface="Arial MT"/>
              </a:rPr>
              <a:t>The ZigBee technique is used along with the GSM </a:t>
            </a:r>
            <a:r>
              <a:rPr sz="1200" dirty="0">
                <a:solidFill>
                  <a:srgbClr val="ADADAD"/>
                </a:solidFill>
                <a:latin typeface="Arial MT"/>
                <a:cs typeface="Arial MT"/>
              </a:rPr>
              <a:t>module </a:t>
            </a:r>
            <a:r>
              <a:rPr sz="1200" spc="-5" dirty="0">
                <a:solidFill>
                  <a:srgbClr val="ADADAD"/>
                </a:solidFill>
                <a:latin typeface="Arial MT"/>
                <a:cs typeface="Arial MT"/>
              </a:rPr>
              <a:t>for parking </a:t>
            </a:r>
            <a:r>
              <a:rPr sz="1200" dirty="0">
                <a:solidFill>
                  <a:srgbClr val="ADADAD"/>
                </a:solidFill>
                <a:latin typeface="Arial MT"/>
                <a:cs typeface="Arial MT"/>
              </a:rPr>
              <a:t> management </a:t>
            </a:r>
            <a:r>
              <a:rPr sz="1200" spc="-5" dirty="0">
                <a:solidFill>
                  <a:srgbClr val="ADADAD"/>
                </a:solidFill>
                <a:latin typeface="Arial MT"/>
                <a:cs typeface="Arial MT"/>
              </a:rPr>
              <a:t>and </a:t>
            </a:r>
            <a:r>
              <a:rPr sz="1200" dirty="0">
                <a:solidFill>
                  <a:srgbClr val="ADADAD"/>
                </a:solidFill>
                <a:latin typeface="Arial MT"/>
                <a:cs typeface="Arial MT"/>
              </a:rPr>
              <a:t>reservation. </a:t>
            </a:r>
            <a:r>
              <a:rPr sz="1200" spc="-5" dirty="0">
                <a:solidFill>
                  <a:srgbClr val="ADADAD"/>
                </a:solidFill>
                <a:latin typeface="Arial MT"/>
                <a:cs typeface="Arial MT"/>
              </a:rPr>
              <a:t>The author uses Global Positioning System(GPS) and Android platform to </a:t>
            </a:r>
            <a:r>
              <a:rPr sz="1200" dirty="0">
                <a:solidFill>
                  <a:srgbClr val="ADADAD"/>
                </a:solidFill>
                <a:latin typeface="Arial MT"/>
                <a:cs typeface="Arial MT"/>
              </a:rPr>
              <a:t>show </a:t>
            </a:r>
            <a:r>
              <a:rPr sz="1200" spc="-5" dirty="0">
                <a:solidFill>
                  <a:srgbClr val="ADADAD"/>
                </a:solidFill>
                <a:latin typeface="Arial MT"/>
                <a:cs typeface="Arial MT"/>
              </a:rPr>
              <a:t>available </a:t>
            </a:r>
            <a:r>
              <a:rPr sz="1200" dirty="0">
                <a:solidFill>
                  <a:srgbClr val="ADADAD"/>
                </a:solidFill>
                <a:latin typeface="Arial MT"/>
                <a:cs typeface="Arial MT"/>
              </a:rPr>
              <a:t> </a:t>
            </a:r>
            <a:r>
              <a:rPr sz="1200" spc="-5" dirty="0">
                <a:solidFill>
                  <a:srgbClr val="ADADAD"/>
                </a:solidFill>
                <a:latin typeface="Arial MT"/>
                <a:cs typeface="Arial MT"/>
              </a:rPr>
              <a:t>parking</a:t>
            </a:r>
            <a:r>
              <a:rPr sz="1200" spc="-10" dirty="0">
                <a:solidFill>
                  <a:srgbClr val="ADADAD"/>
                </a:solidFill>
                <a:latin typeface="Arial MT"/>
                <a:cs typeface="Arial MT"/>
              </a:rPr>
              <a:t> </a:t>
            </a:r>
            <a:r>
              <a:rPr sz="1200" dirty="0">
                <a:solidFill>
                  <a:srgbClr val="ADADAD"/>
                </a:solidFill>
                <a:latin typeface="Arial MT"/>
                <a:cs typeface="Arial MT"/>
              </a:rPr>
              <a:t>spaces.</a:t>
            </a:r>
            <a:r>
              <a:rPr sz="1200" spc="-5" dirty="0">
                <a:solidFill>
                  <a:srgbClr val="ADADAD"/>
                </a:solidFill>
                <a:latin typeface="Arial MT"/>
                <a:cs typeface="Arial MT"/>
              </a:rPr>
              <a:t> </a:t>
            </a:r>
            <a:r>
              <a:rPr sz="1200" spc="-15" dirty="0">
                <a:solidFill>
                  <a:srgbClr val="ADADAD"/>
                </a:solidFill>
                <a:latin typeface="Arial MT"/>
                <a:cs typeface="Arial MT"/>
              </a:rPr>
              <a:t>However,</a:t>
            </a:r>
            <a:r>
              <a:rPr sz="1200" spc="-5" dirty="0">
                <a:solidFill>
                  <a:srgbClr val="ADADAD"/>
                </a:solidFill>
                <a:latin typeface="Arial MT"/>
                <a:cs typeface="Arial MT"/>
              </a:rPr>
              <a:t> </a:t>
            </a:r>
            <a:r>
              <a:rPr sz="1200" dirty="0">
                <a:solidFill>
                  <a:srgbClr val="ADADAD"/>
                </a:solidFill>
                <a:latin typeface="Arial MT"/>
                <a:cs typeface="Arial MT"/>
              </a:rPr>
              <a:t>reservation</a:t>
            </a:r>
            <a:r>
              <a:rPr sz="1200" spc="-5" dirty="0">
                <a:solidFill>
                  <a:srgbClr val="ADADAD"/>
                </a:solidFill>
                <a:latin typeface="Arial MT"/>
                <a:cs typeface="Arial MT"/>
              </a:rPr>
              <a:t> for the </a:t>
            </a:r>
            <a:r>
              <a:rPr sz="1200" dirty="0">
                <a:solidFill>
                  <a:srgbClr val="ADADAD"/>
                </a:solidFill>
                <a:latin typeface="Arial MT"/>
                <a:cs typeface="Arial MT"/>
              </a:rPr>
              <a:t>same</a:t>
            </a:r>
            <a:r>
              <a:rPr sz="1200" spc="-5" dirty="0">
                <a:solidFill>
                  <a:srgbClr val="ADADAD"/>
                </a:solidFill>
                <a:latin typeface="Arial MT"/>
                <a:cs typeface="Arial MT"/>
              </a:rPr>
              <a:t> is not available.</a:t>
            </a:r>
            <a:endParaRPr sz="12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250" y="333974"/>
            <a:ext cx="1541145" cy="141064"/>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PARKING</a:t>
            </a:r>
            <a:r>
              <a:rPr sz="1000" spc="-20" dirty="0">
                <a:latin typeface="Arial MT"/>
                <a:cs typeface="Arial MT"/>
              </a:rPr>
              <a:t> </a:t>
            </a:r>
            <a:r>
              <a:rPr sz="1000" spc="5" dirty="0">
                <a:latin typeface="Arial MT"/>
                <a:cs typeface="Arial MT"/>
              </a:rPr>
              <a:t>ISSUE</a:t>
            </a:r>
            <a:r>
              <a:rPr sz="1000" spc="-15" dirty="0">
                <a:latin typeface="Arial MT"/>
                <a:cs typeface="Arial MT"/>
              </a:rPr>
              <a:t> </a:t>
            </a:r>
            <a:r>
              <a:rPr sz="1000" spc="5" dirty="0">
                <a:latin typeface="Arial MT"/>
                <a:cs typeface="Arial MT"/>
              </a:rPr>
              <a:t>IN</a:t>
            </a:r>
            <a:r>
              <a:rPr sz="1000" spc="-20" dirty="0">
                <a:latin typeface="Arial MT"/>
                <a:cs typeface="Arial MT"/>
              </a:rPr>
              <a:t> </a:t>
            </a:r>
            <a:r>
              <a:rPr sz="1000" dirty="0">
                <a:latin typeface="Arial MT"/>
                <a:cs typeface="Arial MT"/>
              </a:rPr>
              <a:t>INDIA</a:t>
            </a:r>
          </a:p>
        </p:txBody>
      </p:sp>
      <p:sp>
        <p:nvSpPr>
          <p:cNvPr id="3" name="object 3"/>
          <p:cNvSpPr txBox="1"/>
          <p:nvPr/>
        </p:nvSpPr>
        <p:spPr>
          <a:xfrm>
            <a:off x="294250" y="633688"/>
            <a:ext cx="1666239"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A.</a:t>
            </a:r>
            <a:r>
              <a:rPr sz="1000" spc="-5" dirty="0">
                <a:latin typeface="Arial MT"/>
                <a:cs typeface="Arial MT"/>
              </a:rPr>
              <a:t> </a:t>
            </a:r>
            <a:r>
              <a:rPr sz="1000" spc="5" dirty="0">
                <a:latin typeface="Arial MT"/>
                <a:cs typeface="Arial MT"/>
              </a:rPr>
              <a:t>Need</a:t>
            </a:r>
            <a:r>
              <a:rPr sz="1000" spc="-5" dirty="0">
                <a:latin typeface="Arial MT"/>
                <a:cs typeface="Arial MT"/>
              </a:rPr>
              <a:t> </a:t>
            </a:r>
            <a:r>
              <a:rPr sz="1000" dirty="0">
                <a:latin typeface="Arial MT"/>
                <a:cs typeface="Arial MT"/>
              </a:rPr>
              <a:t>for</a:t>
            </a:r>
            <a:r>
              <a:rPr sz="1000" spc="-5" dirty="0">
                <a:latin typeface="Arial MT"/>
                <a:cs typeface="Arial MT"/>
              </a:rPr>
              <a:t> </a:t>
            </a:r>
            <a:r>
              <a:rPr sz="1000" dirty="0">
                <a:latin typeface="Arial MT"/>
                <a:cs typeface="Arial MT"/>
              </a:rPr>
              <a:t>Cleaning</a:t>
            </a:r>
            <a:r>
              <a:rPr sz="1000" spc="-5" dirty="0">
                <a:latin typeface="Arial MT"/>
                <a:cs typeface="Arial MT"/>
              </a:rPr>
              <a:t> </a:t>
            </a:r>
            <a:r>
              <a:rPr sz="1000" dirty="0">
                <a:latin typeface="Arial MT"/>
                <a:cs typeface="Arial MT"/>
              </a:rPr>
              <a:t>System</a:t>
            </a:r>
            <a:endParaRPr sz="1000">
              <a:latin typeface="Arial MT"/>
              <a:cs typeface="Arial MT"/>
            </a:endParaRPr>
          </a:p>
        </p:txBody>
      </p:sp>
      <p:sp>
        <p:nvSpPr>
          <p:cNvPr id="4" name="object 4"/>
          <p:cNvSpPr txBox="1"/>
          <p:nvPr/>
        </p:nvSpPr>
        <p:spPr>
          <a:xfrm>
            <a:off x="294250" y="933402"/>
            <a:ext cx="8373745"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The </a:t>
            </a:r>
            <a:r>
              <a:rPr sz="1000" dirty="0">
                <a:latin typeface="Arial MT"/>
                <a:cs typeface="Arial MT"/>
              </a:rPr>
              <a:t>biggest</a:t>
            </a:r>
            <a:r>
              <a:rPr sz="1000" spc="10" dirty="0">
                <a:latin typeface="Arial MT"/>
                <a:cs typeface="Arial MT"/>
              </a:rPr>
              <a:t> </a:t>
            </a:r>
            <a:r>
              <a:rPr sz="1000" dirty="0">
                <a:latin typeface="Arial MT"/>
                <a:cs typeface="Arial MT"/>
              </a:rPr>
              <a:t>issue</a:t>
            </a:r>
            <a:r>
              <a:rPr sz="1000" spc="10" dirty="0">
                <a:latin typeface="Arial MT"/>
                <a:cs typeface="Arial MT"/>
              </a:rPr>
              <a:t> </a:t>
            </a:r>
            <a:r>
              <a:rPr sz="1000" dirty="0">
                <a:latin typeface="Arial MT"/>
                <a:cs typeface="Arial MT"/>
              </a:rPr>
              <a:t>with</a:t>
            </a:r>
            <a:r>
              <a:rPr sz="1000" spc="10" dirty="0">
                <a:latin typeface="Arial MT"/>
                <a:cs typeface="Arial MT"/>
              </a:rPr>
              <a:t> </a:t>
            </a:r>
            <a:r>
              <a:rPr sz="1000" spc="5" dirty="0">
                <a:latin typeface="Arial MT"/>
                <a:cs typeface="Arial MT"/>
              </a:rPr>
              <a:t>owning</a:t>
            </a:r>
            <a:r>
              <a:rPr sz="1000" spc="1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car</a:t>
            </a:r>
            <a:r>
              <a:rPr sz="1000" spc="10" dirty="0">
                <a:latin typeface="Arial MT"/>
                <a:cs typeface="Arial MT"/>
              </a:rPr>
              <a:t> </a:t>
            </a:r>
            <a:r>
              <a:rPr sz="1000" dirty="0">
                <a:latin typeface="Arial MT"/>
                <a:cs typeface="Arial MT"/>
              </a:rPr>
              <a:t>in</a:t>
            </a:r>
            <a:r>
              <a:rPr sz="1000" spc="1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metropolitan city</a:t>
            </a:r>
            <a:r>
              <a:rPr sz="1000" spc="10" dirty="0">
                <a:latin typeface="Arial MT"/>
                <a:cs typeface="Arial MT"/>
              </a:rPr>
              <a:t> </a:t>
            </a:r>
            <a:r>
              <a:rPr sz="1000" dirty="0">
                <a:latin typeface="Arial MT"/>
                <a:cs typeface="Arial MT"/>
              </a:rPr>
              <a:t>in</a:t>
            </a:r>
            <a:r>
              <a:rPr sz="1000" spc="10" dirty="0">
                <a:latin typeface="Arial MT"/>
                <a:cs typeface="Arial MT"/>
              </a:rPr>
              <a:t> </a:t>
            </a:r>
            <a:r>
              <a:rPr sz="1000" dirty="0">
                <a:latin typeface="Arial MT"/>
                <a:cs typeface="Arial MT"/>
              </a:rPr>
              <a:t>India</a:t>
            </a:r>
            <a:r>
              <a:rPr sz="1000" spc="10" dirty="0">
                <a:latin typeface="Arial MT"/>
                <a:cs typeface="Arial MT"/>
              </a:rPr>
              <a:t> </a:t>
            </a:r>
            <a:r>
              <a:rPr sz="1000" dirty="0">
                <a:latin typeface="Arial MT"/>
                <a:cs typeface="Arial MT"/>
              </a:rPr>
              <a:t>is</a:t>
            </a:r>
            <a:r>
              <a:rPr sz="1000" spc="10" dirty="0">
                <a:latin typeface="Arial MT"/>
                <a:cs typeface="Arial MT"/>
              </a:rPr>
              <a:t> </a:t>
            </a:r>
            <a:r>
              <a:rPr sz="1000" dirty="0">
                <a:latin typeface="Arial MT"/>
                <a:cs typeface="Arial MT"/>
              </a:rPr>
              <a:t>finding</a:t>
            </a:r>
            <a:r>
              <a:rPr sz="1000" spc="1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suitable</a:t>
            </a:r>
            <a:r>
              <a:rPr sz="1000" spc="10" dirty="0">
                <a:latin typeface="Arial MT"/>
                <a:cs typeface="Arial MT"/>
              </a:rPr>
              <a:t> </a:t>
            </a:r>
            <a:r>
              <a:rPr sz="1000" dirty="0">
                <a:latin typeface="Arial MT"/>
                <a:cs typeface="Arial MT"/>
              </a:rPr>
              <a:t>parking</a:t>
            </a:r>
            <a:r>
              <a:rPr sz="1000" spc="10" dirty="0">
                <a:latin typeface="Arial MT"/>
                <a:cs typeface="Arial MT"/>
              </a:rPr>
              <a:t> </a:t>
            </a:r>
            <a:r>
              <a:rPr sz="1000" spc="5" dirty="0">
                <a:latin typeface="Arial MT"/>
                <a:cs typeface="Arial MT"/>
              </a:rPr>
              <a:t>space</a:t>
            </a:r>
            <a:r>
              <a:rPr sz="1000" spc="10" dirty="0">
                <a:latin typeface="Arial MT"/>
                <a:cs typeface="Arial MT"/>
              </a:rPr>
              <a:t> </a:t>
            </a:r>
            <a:r>
              <a:rPr sz="1000" spc="5" dirty="0">
                <a:latin typeface="Arial MT"/>
                <a:cs typeface="Arial MT"/>
              </a:rPr>
              <a:t>due </a:t>
            </a:r>
            <a:r>
              <a:rPr sz="1000" dirty="0">
                <a:latin typeface="Arial MT"/>
                <a:cs typeface="Arial MT"/>
              </a:rPr>
              <a:t>to</a:t>
            </a:r>
            <a:r>
              <a:rPr sz="1000" spc="10" dirty="0">
                <a:latin typeface="Arial MT"/>
                <a:cs typeface="Arial MT"/>
              </a:rPr>
              <a:t> </a:t>
            </a:r>
            <a:r>
              <a:rPr sz="1000" spc="5" dirty="0">
                <a:latin typeface="Arial MT"/>
                <a:cs typeface="Arial MT"/>
              </a:rPr>
              <a:t>a</a:t>
            </a:r>
            <a:r>
              <a:rPr sz="1000" spc="10" dirty="0">
                <a:latin typeface="Arial MT"/>
                <a:cs typeface="Arial MT"/>
              </a:rPr>
              <a:t> </a:t>
            </a:r>
            <a:r>
              <a:rPr sz="1000" dirty="0">
                <a:latin typeface="Arial MT"/>
                <a:cs typeface="Arial MT"/>
              </a:rPr>
              <a:t>lack</a:t>
            </a:r>
            <a:r>
              <a:rPr sz="1000" spc="10" dirty="0">
                <a:latin typeface="Arial MT"/>
                <a:cs typeface="Arial MT"/>
              </a:rPr>
              <a:t> </a:t>
            </a:r>
            <a:r>
              <a:rPr sz="1000" dirty="0">
                <a:latin typeface="Arial MT"/>
                <a:cs typeface="Arial MT"/>
              </a:rPr>
              <a:t>of</a:t>
            </a:r>
            <a:r>
              <a:rPr sz="1000" spc="10" dirty="0">
                <a:latin typeface="Arial MT"/>
                <a:cs typeface="Arial MT"/>
              </a:rPr>
              <a:t> </a:t>
            </a:r>
            <a:r>
              <a:rPr sz="1000" dirty="0">
                <a:latin typeface="Arial MT"/>
                <a:cs typeface="Arial MT"/>
              </a:rPr>
              <a:t>parking</a:t>
            </a:r>
            <a:r>
              <a:rPr sz="1000" spc="10" dirty="0">
                <a:latin typeface="Arial MT"/>
                <a:cs typeface="Arial MT"/>
              </a:rPr>
              <a:t> </a:t>
            </a:r>
            <a:r>
              <a:rPr sz="1000" spc="5" dirty="0">
                <a:latin typeface="Arial MT"/>
                <a:cs typeface="Arial MT"/>
              </a:rPr>
              <a:t>space.</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number </a:t>
            </a:r>
            <a:r>
              <a:rPr sz="1000" dirty="0">
                <a:latin typeface="Arial MT"/>
                <a:cs typeface="Arial MT"/>
              </a:rPr>
              <a:t>of</a:t>
            </a:r>
            <a:endParaRPr sz="1000">
              <a:latin typeface="Arial MT"/>
              <a:cs typeface="Arial MT"/>
            </a:endParaRPr>
          </a:p>
        </p:txBody>
      </p:sp>
      <p:sp>
        <p:nvSpPr>
          <p:cNvPr id="5" name="object 5"/>
          <p:cNvSpPr txBox="1"/>
          <p:nvPr/>
        </p:nvSpPr>
        <p:spPr>
          <a:xfrm>
            <a:off x="294250" y="1080715"/>
            <a:ext cx="8174355"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cars </a:t>
            </a:r>
            <a:r>
              <a:rPr sz="1000" dirty="0">
                <a:latin typeface="Arial MT"/>
                <a:cs typeface="Arial MT"/>
              </a:rPr>
              <a:t>in</a:t>
            </a:r>
            <a:r>
              <a:rPr sz="1000" spc="10" dirty="0">
                <a:latin typeface="Arial MT"/>
                <a:cs typeface="Arial MT"/>
              </a:rPr>
              <a:t> </a:t>
            </a:r>
            <a:r>
              <a:rPr sz="1000" dirty="0">
                <a:latin typeface="Arial MT"/>
                <a:cs typeface="Arial MT"/>
              </a:rPr>
              <a:t>India</a:t>
            </a:r>
            <a:r>
              <a:rPr sz="1000" spc="10" dirty="0">
                <a:latin typeface="Arial MT"/>
                <a:cs typeface="Arial MT"/>
              </a:rPr>
              <a:t> </a:t>
            </a:r>
            <a:r>
              <a:rPr sz="1000" dirty="0">
                <a:latin typeface="Arial MT"/>
                <a:cs typeface="Arial MT"/>
              </a:rPr>
              <a:t>is</a:t>
            </a:r>
            <a:r>
              <a:rPr sz="1000" spc="5" dirty="0">
                <a:latin typeface="Arial MT"/>
                <a:cs typeface="Arial MT"/>
              </a:rPr>
              <a:t> </a:t>
            </a:r>
            <a:r>
              <a:rPr sz="1000" spc="10" dirty="0">
                <a:latin typeface="Arial MT"/>
                <a:cs typeface="Arial MT"/>
              </a:rPr>
              <a:t>more </a:t>
            </a:r>
            <a:r>
              <a:rPr sz="1000" dirty="0">
                <a:latin typeface="Arial MT"/>
                <a:cs typeface="Arial MT"/>
              </a:rPr>
              <a:t>than</a:t>
            </a:r>
            <a:r>
              <a:rPr sz="1000" spc="10" dirty="0">
                <a:latin typeface="Arial MT"/>
                <a:cs typeface="Arial MT"/>
              </a:rPr>
              <a:t> </a:t>
            </a:r>
            <a:r>
              <a:rPr sz="1000" spc="5" dirty="0">
                <a:latin typeface="Arial MT"/>
                <a:cs typeface="Arial MT"/>
              </a:rPr>
              <a:t>40 million,</a:t>
            </a:r>
            <a:r>
              <a:rPr sz="1000" spc="10" dirty="0">
                <a:latin typeface="Arial MT"/>
                <a:cs typeface="Arial MT"/>
              </a:rPr>
              <a:t> </a:t>
            </a:r>
            <a:r>
              <a:rPr sz="1000" dirty="0">
                <a:latin typeface="Arial MT"/>
                <a:cs typeface="Arial MT"/>
              </a:rPr>
              <a:t>which</a:t>
            </a:r>
            <a:r>
              <a:rPr sz="1000" spc="10" dirty="0">
                <a:latin typeface="Arial MT"/>
                <a:cs typeface="Arial MT"/>
              </a:rPr>
              <a:t> </a:t>
            </a:r>
            <a:r>
              <a:rPr sz="1000" spc="5" dirty="0">
                <a:latin typeface="Arial MT"/>
                <a:cs typeface="Arial MT"/>
              </a:rPr>
              <a:t>corporations</a:t>
            </a:r>
            <a:r>
              <a:rPr sz="1000" spc="10" dirty="0">
                <a:latin typeface="Arial MT"/>
                <a:cs typeface="Arial MT"/>
              </a:rPr>
              <a:t> </a:t>
            </a:r>
            <a:r>
              <a:rPr sz="1000" spc="5" dirty="0">
                <a:latin typeface="Arial MT"/>
                <a:cs typeface="Arial MT"/>
              </a:rPr>
              <a:t>and </a:t>
            </a:r>
            <a:r>
              <a:rPr sz="1000" dirty="0">
                <a:latin typeface="Arial MT"/>
                <a:cs typeface="Arial MT"/>
              </a:rPr>
              <a:t>personal</a:t>
            </a:r>
            <a:r>
              <a:rPr sz="1000" spc="10" dirty="0">
                <a:latin typeface="Arial MT"/>
                <a:cs typeface="Arial MT"/>
              </a:rPr>
              <a:t> </a:t>
            </a:r>
            <a:r>
              <a:rPr sz="1000" dirty="0">
                <a:latin typeface="Arial MT"/>
                <a:cs typeface="Arial MT"/>
              </a:rPr>
              <a:t>individuals</a:t>
            </a:r>
            <a:r>
              <a:rPr sz="1000" spc="10" dirty="0">
                <a:latin typeface="Arial MT"/>
                <a:cs typeface="Arial MT"/>
              </a:rPr>
              <a:t> </a:t>
            </a:r>
            <a:r>
              <a:rPr sz="1000" spc="5" dirty="0">
                <a:latin typeface="Arial MT"/>
                <a:cs typeface="Arial MT"/>
              </a:rPr>
              <a:t>own.</a:t>
            </a:r>
            <a:r>
              <a:rPr sz="1000" spc="-50" dirty="0">
                <a:latin typeface="Arial MT"/>
                <a:cs typeface="Arial MT"/>
              </a:rPr>
              <a:t> </a:t>
            </a:r>
            <a:r>
              <a:rPr sz="1000" spc="5" dirty="0">
                <a:latin typeface="Arial MT"/>
                <a:cs typeface="Arial MT"/>
              </a:rPr>
              <a:t>And</a:t>
            </a:r>
            <a:r>
              <a:rPr sz="1000" spc="10" dirty="0">
                <a:latin typeface="Arial MT"/>
                <a:cs typeface="Arial MT"/>
              </a:rPr>
              <a:t> </a:t>
            </a:r>
            <a:r>
              <a:rPr sz="1000" dirty="0">
                <a:latin typeface="Arial MT"/>
                <a:cs typeface="Arial MT"/>
              </a:rPr>
              <a:t>the</a:t>
            </a:r>
            <a:r>
              <a:rPr sz="1000" spc="5" dirty="0">
                <a:latin typeface="Arial MT"/>
                <a:cs typeface="Arial MT"/>
              </a:rPr>
              <a:t> number</a:t>
            </a:r>
            <a:r>
              <a:rPr sz="1000" spc="10" dirty="0">
                <a:latin typeface="Arial MT"/>
                <a:cs typeface="Arial MT"/>
              </a:rPr>
              <a:t> </a:t>
            </a:r>
            <a:r>
              <a:rPr sz="1000" dirty="0">
                <a:latin typeface="Arial MT"/>
                <a:cs typeface="Arial MT"/>
              </a:rPr>
              <a:t>is</a:t>
            </a:r>
            <a:r>
              <a:rPr sz="1000" spc="10" dirty="0">
                <a:latin typeface="Arial MT"/>
                <a:cs typeface="Arial MT"/>
              </a:rPr>
              <a:t> </a:t>
            </a:r>
            <a:r>
              <a:rPr sz="1000" dirty="0">
                <a:latin typeface="Arial MT"/>
                <a:cs typeface="Arial MT"/>
              </a:rPr>
              <a:t>increasing</a:t>
            </a:r>
            <a:r>
              <a:rPr sz="1000" spc="10" dirty="0">
                <a:latin typeface="Arial MT"/>
                <a:cs typeface="Arial MT"/>
              </a:rPr>
              <a:t> </a:t>
            </a:r>
            <a:r>
              <a:rPr sz="1000" spc="5" dirty="0">
                <a:latin typeface="Arial MT"/>
                <a:cs typeface="Arial MT"/>
              </a:rPr>
              <a:t>day by</a:t>
            </a:r>
            <a:r>
              <a:rPr sz="1000" spc="10" dirty="0">
                <a:latin typeface="Arial MT"/>
                <a:cs typeface="Arial MT"/>
              </a:rPr>
              <a:t> </a:t>
            </a:r>
            <a:r>
              <a:rPr sz="1000" spc="5" dirty="0">
                <a:latin typeface="Arial MT"/>
                <a:cs typeface="Arial MT"/>
              </a:rPr>
              <a:t>day</a:t>
            </a:r>
            <a:r>
              <a:rPr sz="1000" spc="10" dirty="0">
                <a:latin typeface="Arial MT"/>
                <a:cs typeface="Arial MT"/>
              </a:rPr>
              <a:t> </a:t>
            </a:r>
            <a:r>
              <a:rPr sz="1000" spc="5" dirty="0">
                <a:latin typeface="Arial MT"/>
                <a:cs typeface="Arial MT"/>
              </a:rPr>
              <a:t>because </a:t>
            </a:r>
            <a:r>
              <a:rPr sz="1000" dirty="0">
                <a:latin typeface="Arial MT"/>
                <a:cs typeface="Arial MT"/>
              </a:rPr>
              <a:t>of</a:t>
            </a:r>
            <a:r>
              <a:rPr sz="1000" spc="10" dirty="0">
                <a:latin typeface="Arial MT"/>
                <a:cs typeface="Arial MT"/>
              </a:rPr>
              <a:t> </a:t>
            </a:r>
            <a:r>
              <a:rPr sz="1000" dirty="0">
                <a:latin typeface="Arial MT"/>
                <a:cs typeface="Arial MT"/>
              </a:rPr>
              <a:t>the</a:t>
            </a:r>
            <a:endParaRPr sz="1000">
              <a:latin typeface="Arial MT"/>
              <a:cs typeface="Arial MT"/>
            </a:endParaRPr>
          </a:p>
        </p:txBody>
      </p:sp>
      <p:sp>
        <p:nvSpPr>
          <p:cNvPr id="6" name="object 6"/>
          <p:cNvSpPr txBox="1"/>
          <p:nvPr/>
        </p:nvSpPr>
        <p:spPr>
          <a:xfrm>
            <a:off x="294250" y="1228029"/>
            <a:ext cx="8199755" cy="147320"/>
          </a:xfrm>
          <a:prstGeom prst="rect">
            <a:avLst/>
          </a:prstGeom>
          <a:solidFill>
            <a:srgbClr val="FFFFFF"/>
          </a:solidFill>
        </p:spPr>
        <p:txBody>
          <a:bodyPr vert="horz" wrap="square" lIns="0" tIns="0" rIns="0" bIns="0" rtlCol="0">
            <a:spAutoFit/>
          </a:bodyPr>
          <a:lstStyle/>
          <a:p>
            <a:pPr>
              <a:lnSpc>
                <a:spcPts val="1130"/>
              </a:lnSpc>
            </a:pPr>
            <a:r>
              <a:rPr sz="1000" dirty="0">
                <a:latin typeface="Arial MT"/>
                <a:cs typeface="Arial MT"/>
              </a:rPr>
              <a:t>affordable</a:t>
            </a:r>
            <a:r>
              <a:rPr sz="1000" spc="10" dirty="0">
                <a:latin typeface="Arial MT"/>
                <a:cs typeface="Arial MT"/>
              </a:rPr>
              <a:t> </a:t>
            </a:r>
            <a:r>
              <a:rPr sz="1000" dirty="0">
                <a:latin typeface="Arial MT"/>
                <a:cs typeface="Arial MT"/>
              </a:rPr>
              <a:t>prices</a:t>
            </a:r>
            <a:r>
              <a:rPr sz="1000" spc="10" dirty="0">
                <a:latin typeface="Arial MT"/>
                <a:cs typeface="Arial MT"/>
              </a:rPr>
              <a:t> </a:t>
            </a:r>
            <a:r>
              <a:rPr sz="1000" dirty="0">
                <a:latin typeface="Arial MT"/>
                <a:cs typeface="Arial MT"/>
              </a:rPr>
              <a:t>of</a:t>
            </a:r>
            <a:r>
              <a:rPr sz="1000" spc="10" dirty="0">
                <a:latin typeface="Arial MT"/>
                <a:cs typeface="Arial MT"/>
              </a:rPr>
              <a:t> </a:t>
            </a:r>
            <a:r>
              <a:rPr sz="1000" spc="5" dirty="0">
                <a:latin typeface="Arial MT"/>
                <a:cs typeface="Arial MT"/>
              </a:rPr>
              <a:t>cars</a:t>
            </a:r>
            <a:r>
              <a:rPr sz="1000" spc="10" dirty="0">
                <a:latin typeface="Arial MT"/>
                <a:cs typeface="Arial MT"/>
              </a:rPr>
              <a:t> </a:t>
            </a:r>
            <a:r>
              <a:rPr sz="1000" spc="5" dirty="0">
                <a:latin typeface="Arial MT"/>
                <a:cs typeface="Arial MT"/>
              </a:rPr>
              <a:t>and</a:t>
            </a:r>
            <a:r>
              <a:rPr sz="1000" spc="15" dirty="0">
                <a:latin typeface="Arial MT"/>
                <a:cs typeface="Arial MT"/>
              </a:rPr>
              <a:t> </a:t>
            </a:r>
            <a:r>
              <a:rPr sz="1000" dirty="0">
                <a:latin typeface="Arial MT"/>
                <a:cs typeface="Arial MT"/>
              </a:rPr>
              <a:t>the</a:t>
            </a:r>
            <a:r>
              <a:rPr sz="1000" spc="10" dirty="0">
                <a:latin typeface="Arial MT"/>
                <a:cs typeface="Arial MT"/>
              </a:rPr>
              <a:t> </a:t>
            </a:r>
            <a:r>
              <a:rPr sz="1000" dirty="0">
                <a:latin typeface="Arial MT"/>
                <a:cs typeface="Arial MT"/>
              </a:rPr>
              <a:t>improvement</a:t>
            </a:r>
            <a:r>
              <a:rPr sz="1000" spc="10" dirty="0">
                <a:latin typeface="Arial MT"/>
                <a:cs typeface="Arial MT"/>
              </a:rPr>
              <a:t> </a:t>
            </a:r>
            <a:r>
              <a:rPr sz="1000" dirty="0">
                <a:latin typeface="Arial MT"/>
                <a:cs typeface="Arial MT"/>
              </a:rPr>
              <a:t>of</a:t>
            </a:r>
            <a:r>
              <a:rPr sz="1000" spc="10" dirty="0">
                <a:latin typeface="Arial MT"/>
                <a:cs typeface="Arial MT"/>
              </a:rPr>
              <a:t> </a:t>
            </a:r>
            <a:r>
              <a:rPr sz="1000" dirty="0">
                <a:latin typeface="Arial MT"/>
                <a:cs typeface="Arial MT"/>
              </a:rPr>
              <a:t>the</a:t>
            </a:r>
            <a:r>
              <a:rPr sz="1000" spc="10" dirty="0">
                <a:latin typeface="Arial MT"/>
                <a:cs typeface="Arial MT"/>
              </a:rPr>
              <a:t> </a:t>
            </a:r>
            <a:r>
              <a:rPr sz="1000" spc="5" dirty="0">
                <a:latin typeface="Arial MT"/>
                <a:cs typeface="Arial MT"/>
              </a:rPr>
              <a:t>economic</a:t>
            </a:r>
            <a:r>
              <a:rPr sz="1000" spc="15" dirty="0">
                <a:latin typeface="Arial MT"/>
                <a:cs typeface="Arial MT"/>
              </a:rPr>
              <a:t> </a:t>
            </a:r>
            <a:r>
              <a:rPr sz="1000" spc="5" dirty="0">
                <a:latin typeface="Arial MT"/>
                <a:cs typeface="Arial MT"/>
              </a:rPr>
              <a:t>status</a:t>
            </a:r>
            <a:r>
              <a:rPr sz="1000" spc="10" dirty="0">
                <a:latin typeface="Arial MT"/>
                <a:cs typeface="Arial MT"/>
              </a:rPr>
              <a:t> </a:t>
            </a:r>
            <a:r>
              <a:rPr sz="1000" dirty="0">
                <a:latin typeface="Arial MT"/>
                <a:cs typeface="Arial MT"/>
              </a:rPr>
              <a:t>of</a:t>
            </a:r>
            <a:r>
              <a:rPr sz="1000" spc="1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middle-class</a:t>
            </a:r>
            <a:r>
              <a:rPr sz="1000" spc="15" dirty="0">
                <a:latin typeface="Arial MT"/>
                <a:cs typeface="Arial MT"/>
              </a:rPr>
              <a:t> </a:t>
            </a:r>
            <a:r>
              <a:rPr sz="1000" dirty="0">
                <a:latin typeface="Arial MT"/>
                <a:cs typeface="Arial MT"/>
              </a:rPr>
              <a:t>person.</a:t>
            </a:r>
            <a:r>
              <a:rPr sz="1000" spc="10" dirty="0">
                <a:latin typeface="Arial MT"/>
                <a:cs typeface="Arial MT"/>
              </a:rPr>
              <a:t> </a:t>
            </a:r>
            <a:r>
              <a:rPr sz="1000" dirty="0">
                <a:latin typeface="Arial MT"/>
                <a:cs typeface="Arial MT"/>
              </a:rPr>
              <a:t>In</a:t>
            </a:r>
            <a:r>
              <a:rPr sz="1000" spc="10" dirty="0">
                <a:latin typeface="Arial MT"/>
                <a:cs typeface="Arial MT"/>
              </a:rPr>
              <a:t> </a:t>
            </a:r>
            <a:r>
              <a:rPr sz="1000" spc="5" dirty="0">
                <a:latin typeface="Arial MT"/>
                <a:cs typeface="Arial MT"/>
              </a:rPr>
              <a:t>recent</a:t>
            </a:r>
            <a:r>
              <a:rPr sz="1000" spc="10" dirty="0">
                <a:latin typeface="Arial MT"/>
                <a:cs typeface="Arial MT"/>
              </a:rPr>
              <a:t> </a:t>
            </a:r>
            <a:r>
              <a:rPr sz="1000" dirty="0">
                <a:latin typeface="Arial MT"/>
                <a:cs typeface="Arial MT"/>
              </a:rPr>
              <a:t>time</a:t>
            </a:r>
            <a:r>
              <a:rPr sz="1000" spc="10" dirty="0">
                <a:latin typeface="Arial MT"/>
                <a:cs typeface="Arial MT"/>
              </a:rPr>
              <a:t> </a:t>
            </a:r>
            <a:r>
              <a:rPr sz="1000" dirty="0">
                <a:latin typeface="Arial MT"/>
                <a:cs typeface="Arial MT"/>
              </a:rPr>
              <a:t>there</a:t>
            </a:r>
            <a:r>
              <a:rPr sz="1000" spc="15" dirty="0">
                <a:latin typeface="Arial MT"/>
                <a:cs typeface="Arial MT"/>
              </a:rPr>
              <a:t> </a:t>
            </a:r>
            <a:r>
              <a:rPr sz="1000" spc="5" dirty="0">
                <a:latin typeface="Arial MT"/>
                <a:cs typeface="Arial MT"/>
              </a:rPr>
              <a:t>has</a:t>
            </a:r>
            <a:r>
              <a:rPr sz="1000" spc="10" dirty="0">
                <a:latin typeface="Arial MT"/>
                <a:cs typeface="Arial MT"/>
              </a:rPr>
              <a:t> </a:t>
            </a:r>
            <a:r>
              <a:rPr sz="1000" spc="5" dirty="0">
                <a:latin typeface="Arial MT"/>
                <a:cs typeface="Arial MT"/>
              </a:rPr>
              <a:t>been</a:t>
            </a:r>
            <a:r>
              <a:rPr sz="1000" spc="10" dirty="0">
                <a:latin typeface="Arial MT"/>
                <a:cs typeface="Arial MT"/>
              </a:rPr>
              <a:t> </a:t>
            </a:r>
            <a:r>
              <a:rPr sz="1000" spc="5" dirty="0">
                <a:latin typeface="Arial MT"/>
                <a:cs typeface="Arial MT"/>
              </a:rPr>
              <a:t>an</a:t>
            </a:r>
            <a:r>
              <a:rPr sz="1000" spc="10" dirty="0">
                <a:latin typeface="Arial MT"/>
                <a:cs typeface="Arial MT"/>
              </a:rPr>
              <a:t> </a:t>
            </a:r>
            <a:r>
              <a:rPr sz="1000" dirty="0">
                <a:latin typeface="Arial MT"/>
                <a:cs typeface="Arial MT"/>
              </a:rPr>
              <a:t>increase</a:t>
            </a:r>
            <a:r>
              <a:rPr sz="1000" spc="10" dirty="0">
                <a:latin typeface="Arial MT"/>
                <a:cs typeface="Arial MT"/>
              </a:rPr>
              <a:t> </a:t>
            </a:r>
            <a:r>
              <a:rPr sz="1000" dirty="0">
                <a:latin typeface="Arial MT"/>
                <a:cs typeface="Arial MT"/>
              </a:rPr>
              <a:t>in</a:t>
            </a:r>
            <a:r>
              <a:rPr sz="1000" spc="15" dirty="0">
                <a:latin typeface="Arial MT"/>
                <a:cs typeface="Arial MT"/>
              </a:rPr>
              <a:t> </a:t>
            </a:r>
            <a:r>
              <a:rPr sz="1000" dirty="0">
                <a:latin typeface="Arial MT"/>
                <a:cs typeface="Arial MT"/>
              </a:rPr>
              <a:t>the</a:t>
            </a:r>
            <a:endParaRPr sz="1000">
              <a:latin typeface="Arial MT"/>
              <a:cs typeface="Arial MT"/>
            </a:endParaRPr>
          </a:p>
        </p:txBody>
      </p:sp>
      <p:sp>
        <p:nvSpPr>
          <p:cNvPr id="7" name="object 7"/>
          <p:cNvSpPr txBox="1"/>
          <p:nvPr/>
        </p:nvSpPr>
        <p:spPr>
          <a:xfrm>
            <a:off x="294250" y="1375343"/>
            <a:ext cx="8399145"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number</a:t>
            </a:r>
            <a:r>
              <a:rPr sz="1000" spc="10" dirty="0">
                <a:latin typeface="Arial MT"/>
                <a:cs typeface="Arial MT"/>
              </a:rPr>
              <a:t> </a:t>
            </a:r>
            <a:r>
              <a:rPr sz="1000" dirty="0">
                <a:latin typeface="Arial MT"/>
                <a:cs typeface="Arial MT"/>
              </a:rPr>
              <a:t>of</a:t>
            </a:r>
            <a:r>
              <a:rPr sz="1000" spc="10" dirty="0">
                <a:latin typeface="Arial MT"/>
                <a:cs typeface="Arial MT"/>
              </a:rPr>
              <a:t> </a:t>
            </a:r>
            <a:r>
              <a:rPr sz="1000" spc="5" dirty="0">
                <a:latin typeface="Arial MT"/>
                <a:cs typeface="Arial MT"/>
              </a:rPr>
              <a:t>vehicles,</a:t>
            </a:r>
            <a:r>
              <a:rPr sz="1000" spc="15" dirty="0">
                <a:latin typeface="Arial MT"/>
                <a:cs typeface="Arial MT"/>
              </a:rPr>
              <a:t> </a:t>
            </a:r>
            <a:r>
              <a:rPr sz="1000" dirty="0">
                <a:latin typeface="Arial MT"/>
                <a:cs typeface="Arial MT"/>
              </a:rPr>
              <a:t>but</a:t>
            </a:r>
            <a:r>
              <a:rPr sz="1000" spc="10" dirty="0">
                <a:latin typeface="Arial MT"/>
                <a:cs typeface="Arial MT"/>
              </a:rPr>
              <a:t> </a:t>
            </a:r>
            <a:r>
              <a:rPr sz="1000" dirty="0">
                <a:latin typeface="Arial MT"/>
                <a:cs typeface="Arial MT"/>
              </a:rPr>
              <a:t>the</a:t>
            </a:r>
            <a:r>
              <a:rPr sz="1000" spc="15" dirty="0">
                <a:latin typeface="Arial MT"/>
                <a:cs typeface="Arial MT"/>
              </a:rPr>
              <a:t> </a:t>
            </a:r>
            <a:r>
              <a:rPr sz="1000" spc="5" dirty="0">
                <a:latin typeface="Arial MT"/>
                <a:cs typeface="Arial MT"/>
              </a:rPr>
              <a:t>space</a:t>
            </a:r>
            <a:r>
              <a:rPr sz="1000" spc="10" dirty="0">
                <a:latin typeface="Arial MT"/>
                <a:cs typeface="Arial MT"/>
              </a:rPr>
              <a:t> </a:t>
            </a:r>
            <a:r>
              <a:rPr sz="1000" dirty="0">
                <a:latin typeface="Arial MT"/>
                <a:cs typeface="Arial MT"/>
              </a:rPr>
              <a:t>for</a:t>
            </a:r>
            <a:r>
              <a:rPr sz="1000" spc="15" dirty="0">
                <a:latin typeface="Arial MT"/>
                <a:cs typeface="Arial MT"/>
              </a:rPr>
              <a:t> </a:t>
            </a:r>
            <a:r>
              <a:rPr sz="1000" dirty="0">
                <a:latin typeface="Arial MT"/>
                <a:cs typeface="Arial MT"/>
              </a:rPr>
              <a:t>parking</a:t>
            </a:r>
            <a:r>
              <a:rPr sz="1000" spc="10" dirty="0">
                <a:latin typeface="Arial MT"/>
                <a:cs typeface="Arial MT"/>
              </a:rPr>
              <a:t> </a:t>
            </a:r>
            <a:r>
              <a:rPr sz="1000" spc="5" dirty="0">
                <a:latin typeface="Arial MT"/>
                <a:cs typeface="Arial MT"/>
              </a:rPr>
              <a:t>has</a:t>
            </a:r>
            <a:r>
              <a:rPr sz="1000" spc="15" dirty="0">
                <a:latin typeface="Arial MT"/>
                <a:cs typeface="Arial MT"/>
              </a:rPr>
              <a:t> </a:t>
            </a:r>
            <a:r>
              <a:rPr sz="1000" dirty="0">
                <a:latin typeface="Arial MT"/>
                <a:cs typeface="Arial MT"/>
              </a:rPr>
              <a:t>not</a:t>
            </a:r>
            <a:r>
              <a:rPr sz="1000" spc="10" dirty="0">
                <a:latin typeface="Arial MT"/>
                <a:cs typeface="Arial MT"/>
              </a:rPr>
              <a:t> </a:t>
            </a:r>
            <a:r>
              <a:rPr sz="1000" dirty="0">
                <a:latin typeface="Arial MT"/>
                <a:cs typeface="Arial MT"/>
              </a:rPr>
              <a:t>increased</a:t>
            </a:r>
            <a:r>
              <a:rPr sz="1000" spc="15" dirty="0">
                <a:latin typeface="Arial MT"/>
                <a:cs typeface="Arial MT"/>
              </a:rPr>
              <a:t> </a:t>
            </a:r>
            <a:r>
              <a:rPr sz="1000" dirty="0">
                <a:latin typeface="Arial MT"/>
                <a:cs typeface="Arial MT"/>
              </a:rPr>
              <a:t>according</a:t>
            </a:r>
            <a:r>
              <a:rPr sz="1000" spc="10" dirty="0">
                <a:latin typeface="Arial MT"/>
                <a:cs typeface="Arial MT"/>
              </a:rPr>
              <a:t> </a:t>
            </a:r>
            <a:r>
              <a:rPr sz="1000" dirty="0">
                <a:latin typeface="Arial MT"/>
                <a:cs typeface="Arial MT"/>
              </a:rPr>
              <a:t>to</a:t>
            </a:r>
            <a:r>
              <a:rPr sz="1000" spc="15" dirty="0">
                <a:latin typeface="Arial MT"/>
                <a:cs typeface="Arial MT"/>
              </a:rPr>
              <a:t> </a:t>
            </a:r>
            <a:r>
              <a:rPr sz="1000" dirty="0">
                <a:latin typeface="Arial MT"/>
                <a:cs typeface="Arial MT"/>
              </a:rPr>
              <a:t>the</a:t>
            </a:r>
            <a:r>
              <a:rPr sz="1000" spc="10" dirty="0">
                <a:latin typeface="Arial MT"/>
                <a:cs typeface="Arial MT"/>
              </a:rPr>
              <a:t> </a:t>
            </a:r>
            <a:r>
              <a:rPr sz="1000" spc="5" dirty="0">
                <a:latin typeface="Arial MT"/>
                <a:cs typeface="Arial MT"/>
              </a:rPr>
              <a:t>requirements.</a:t>
            </a:r>
            <a:r>
              <a:rPr sz="1000" spc="-45" dirty="0">
                <a:latin typeface="Arial MT"/>
                <a:cs typeface="Arial MT"/>
              </a:rPr>
              <a:t> </a:t>
            </a:r>
            <a:r>
              <a:rPr sz="1000" spc="5" dirty="0">
                <a:latin typeface="Arial MT"/>
                <a:cs typeface="Arial MT"/>
              </a:rPr>
              <a:t>As</a:t>
            </a:r>
            <a:r>
              <a:rPr sz="1000" spc="15"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result,</a:t>
            </a:r>
            <a:r>
              <a:rPr sz="1000" spc="15" dirty="0">
                <a:latin typeface="Arial MT"/>
                <a:cs typeface="Arial MT"/>
              </a:rPr>
              <a:t> </a:t>
            </a:r>
            <a:r>
              <a:rPr sz="1000" dirty="0">
                <a:latin typeface="Arial MT"/>
                <a:cs typeface="Arial MT"/>
              </a:rPr>
              <a:t>around</a:t>
            </a:r>
            <a:r>
              <a:rPr sz="1000" spc="10" dirty="0">
                <a:latin typeface="Arial MT"/>
                <a:cs typeface="Arial MT"/>
              </a:rPr>
              <a:t> </a:t>
            </a:r>
            <a:r>
              <a:rPr sz="1000" spc="5" dirty="0">
                <a:latin typeface="Arial MT"/>
                <a:cs typeface="Arial MT"/>
              </a:rPr>
              <a:t>40%</a:t>
            </a:r>
            <a:r>
              <a:rPr sz="1000" spc="10" dirty="0">
                <a:latin typeface="Arial MT"/>
                <a:cs typeface="Arial MT"/>
              </a:rPr>
              <a:t> </a:t>
            </a:r>
            <a:r>
              <a:rPr sz="1000" dirty="0">
                <a:latin typeface="Arial MT"/>
                <a:cs typeface="Arial MT"/>
              </a:rPr>
              <a:t>of</a:t>
            </a:r>
            <a:r>
              <a:rPr sz="1000" spc="15" dirty="0">
                <a:latin typeface="Arial MT"/>
                <a:cs typeface="Arial MT"/>
              </a:rPr>
              <a:t> </a:t>
            </a:r>
            <a:r>
              <a:rPr sz="1000" spc="5" dirty="0">
                <a:latin typeface="Arial MT"/>
                <a:cs typeface="Arial MT"/>
              </a:rPr>
              <a:t>road</a:t>
            </a:r>
            <a:r>
              <a:rPr sz="1000" spc="10" dirty="0">
                <a:latin typeface="Arial MT"/>
                <a:cs typeface="Arial MT"/>
              </a:rPr>
              <a:t> </a:t>
            </a:r>
            <a:r>
              <a:rPr sz="1000" spc="5" dirty="0">
                <a:latin typeface="Arial MT"/>
                <a:cs typeface="Arial MT"/>
              </a:rPr>
              <a:t>space</a:t>
            </a:r>
            <a:r>
              <a:rPr sz="1000" spc="15" dirty="0">
                <a:latin typeface="Arial MT"/>
                <a:cs typeface="Arial MT"/>
              </a:rPr>
              <a:t> </a:t>
            </a:r>
            <a:r>
              <a:rPr sz="1000" dirty="0">
                <a:latin typeface="Arial MT"/>
                <a:cs typeface="Arial MT"/>
              </a:rPr>
              <a:t>is</a:t>
            </a:r>
            <a:r>
              <a:rPr sz="1000" spc="10" dirty="0">
                <a:latin typeface="Arial MT"/>
                <a:cs typeface="Arial MT"/>
              </a:rPr>
              <a:t> </a:t>
            </a:r>
            <a:r>
              <a:rPr sz="1000" dirty="0">
                <a:latin typeface="Arial MT"/>
                <a:cs typeface="Arial MT"/>
              </a:rPr>
              <a:t>utilized</a:t>
            </a:r>
            <a:r>
              <a:rPr sz="1000" spc="15" dirty="0">
                <a:latin typeface="Arial MT"/>
                <a:cs typeface="Arial MT"/>
              </a:rPr>
              <a:t> </a:t>
            </a:r>
            <a:r>
              <a:rPr sz="1000" dirty="0">
                <a:latin typeface="Arial MT"/>
                <a:cs typeface="Arial MT"/>
              </a:rPr>
              <a:t>for</a:t>
            </a:r>
          </a:p>
        </p:txBody>
      </p:sp>
      <p:sp>
        <p:nvSpPr>
          <p:cNvPr id="8" name="object 8"/>
          <p:cNvSpPr txBox="1"/>
          <p:nvPr/>
        </p:nvSpPr>
        <p:spPr>
          <a:xfrm>
            <a:off x="294250" y="1522656"/>
            <a:ext cx="3918585" cy="147320"/>
          </a:xfrm>
          <a:prstGeom prst="rect">
            <a:avLst/>
          </a:prstGeom>
          <a:solidFill>
            <a:srgbClr val="FFFFFF"/>
          </a:solidFill>
        </p:spPr>
        <p:txBody>
          <a:bodyPr vert="horz" wrap="square" lIns="0" tIns="0" rIns="0" bIns="0" rtlCol="0">
            <a:spAutoFit/>
          </a:bodyPr>
          <a:lstStyle/>
          <a:p>
            <a:pPr>
              <a:lnSpc>
                <a:spcPts val="1130"/>
              </a:lnSpc>
            </a:pPr>
            <a:r>
              <a:rPr sz="1000" dirty="0">
                <a:latin typeface="Arial MT"/>
                <a:cs typeface="Arial MT"/>
              </a:rPr>
              <a:t>parking</a:t>
            </a:r>
            <a:r>
              <a:rPr sz="1000" spc="10" dirty="0">
                <a:latin typeface="Arial MT"/>
                <a:cs typeface="Arial MT"/>
              </a:rPr>
              <a:t> </a:t>
            </a:r>
            <a:r>
              <a:rPr sz="1000" dirty="0">
                <a:latin typeface="Arial MT"/>
                <a:cs typeface="Arial MT"/>
              </a:rPr>
              <a:t>instead</a:t>
            </a:r>
            <a:r>
              <a:rPr sz="1000" spc="10" dirty="0">
                <a:latin typeface="Arial MT"/>
                <a:cs typeface="Arial MT"/>
              </a:rPr>
              <a:t> </a:t>
            </a:r>
            <a:r>
              <a:rPr sz="1000" dirty="0">
                <a:latin typeface="Arial MT"/>
                <a:cs typeface="Arial MT"/>
              </a:rPr>
              <a:t>of</a:t>
            </a:r>
            <a:r>
              <a:rPr sz="1000" spc="15" dirty="0">
                <a:latin typeface="Arial MT"/>
                <a:cs typeface="Arial MT"/>
              </a:rPr>
              <a:t> </a:t>
            </a:r>
            <a:r>
              <a:rPr sz="1000" dirty="0">
                <a:latin typeface="Arial MT"/>
                <a:cs typeface="Arial MT"/>
              </a:rPr>
              <a:t>transport</a:t>
            </a:r>
            <a:r>
              <a:rPr sz="1000" spc="10" dirty="0">
                <a:latin typeface="Arial MT"/>
                <a:cs typeface="Arial MT"/>
              </a:rPr>
              <a:t> </a:t>
            </a:r>
            <a:r>
              <a:rPr sz="1000" spc="-10" dirty="0">
                <a:latin typeface="Arial MT"/>
                <a:cs typeface="Arial MT"/>
              </a:rPr>
              <a:t>activity.</a:t>
            </a:r>
            <a:r>
              <a:rPr sz="1000" spc="10" dirty="0">
                <a:latin typeface="Arial MT"/>
                <a:cs typeface="Arial MT"/>
              </a:rPr>
              <a:t> </a:t>
            </a:r>
            <a:r>
              <a:rPr sz="1000" spc="5" dirty="0">
                <a:latin typeface="Arial MT"/>
                <a:cs typeface="Arial MT"/>
              </a:rPr>
              <a:t>Which</a:t>
            </a:r>
            <a:r>
              <a:rPr sz="1000" spc="15" dirty="0">
                <a:latin typeface="Arial MT"/>
                <a:cs typeface="Arial MT"/>
              </a:rPr>
              <a:t> </a:t>
            </a:r>
            <a:r>
              <a:rPr sz="1000" dirty="0">
                <a:latin typeface="Arial MT"/>
                <a:cs typeface="Arial MT"/>
              </a:rPr>
              <a:t>increases</a:t>
            </a:r>
            <a:r>
              <a:rPr sz="1000" spc="10" dirty="0">
                <a:latin typeface="Arial MT"/>
                <a:cs typeface="Arial MT"/>
              </a:rPr>
              <a:t> </a:t>
            </a:r>
            <a:r>
              <a:rPr sz="1000" spc="5" dirty="0">
                <a:latin typeface="Arial MT"/>
                <a:cs typeface="Arial MT"/>
              </a:rPr>
              <a:t>road</a:t>
            </a:r>
            <a:r>
              <a:rPr sz="1000" spc="15" dirty="0">
                <a:latin typeface="Arial MT"/>
                <a:cs typeface="Arial MT"/>
              </a:rPr>
              <a:t> </a:t>
            </a:r>
            <a:r>
              <a:rPr sz="1000" dirty="0">
                <a:latin typeface="Arial MT"/>
                <a:cs typeface="Arial MT"/>
              </a:rPr>
              <a:t>accidents.</a:t>
            </a:r>
          </a:p>
        </p:txBody>
      </p:sp>
      <p:sp>
        <p:nvSpPr>
          <p:cNvPr id="9" name="object 9"/>
          <p:cNvSpPr txBox="1"/>
          <p:nvPr/>
        </p:nvSpPr>
        <p:spPr>
          <a:xfrm>
            <a:off x="294250" y="1822370"/>
            <a:ext cx="2232660"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SOLUTION</a:t>
            </a:r>
            <a:r>
              <a:rPr sz="1000" spc="-40" dirty="0">
                <a:latin typeface="Arial MT"/>
                <a:cs typeface="Arial MT"/>
              </a:rPr>
              <a:t> </a:t>
            </a:r>
            <a:r>
              <a:rPr sz="1000" dirty="0">
                <a:latin typeface="Arial MT"/>
                <a:cs typeface="Arial MT"/>
              </a:rPr>
              <a:t>TO</a:t>
            </a:r>
            <a:r>
              <a:rPr sz="1000" spc="-15" dirty="0">
                <a:latin typeface="Arial MT"/>
                <a:cs typeface="Arial MT"/>
              </a:rPr>
              <a:t> </a:t>
            </a:r>
            <a:r>
              <a:rPr sz="1000" spc="-5" dirty="0">
                <a:latin typeface="Arial MT"/>
                <a:cs typeface="Arial MT"/>
              </a:rPr>
              <a:t>PARKING</a:t>
            </a:r>
            <a:r>
              <a:rPr sz="1000" spc="-15" dirty="0">
                <a:latin typeface="Arial MT"/>
                <a:cs typeface="Arial MT"/>
              </a:rPr>
              <a:t> </a:t>
            </a:r>
            <a:r>
              <a:rPr sz="1000" spc="5" dirty="0">
                <a:latin typeface="Arial MT"/>
                <a:cs typeface="Arial MT"/>
              </a:rPr>
              <a:t>PROBLEMS</a:t>
            </a:r>
            <a:endParaRPr sz="1000">
              <a:latin typeface="Arial MT"/>
              <a:cs typeface="Arial MT"/>
            </a:endParaRPr>
          </a:p>
        </p:txBody>
      </p:sp>
      <p:sp>
        <p:nvSpPr>
          <p:cNvPr id="10" name="object 10"/>
          <p:cNvSpPr txBox="1"/>
          <p:nvPr/>
        </p:nvSpPr>
        <p:spPr>
          <a:xfrm>
            <a:off x="294250" y="2122084"/>
            <a:ext cx="7985125"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The</a:t>
            </a:r>
            <a:r>
              <a:rPr sz="1000" spc="10" dirty="0">
                <a:latin typeface="Arial MT"/>
                <a:cs typeface="Arial MT"/>
              </a:rPr>
              <a:t> </a:t>
            </a:r>
            <a:r>
              <a:rPr sz="1000" dirty="0">
                <a:latin typeface="Arial MT"/>
                <a:cs typeface="Arial MT"/>
              </a:rPr>
              <a:t>parking</a:t>
            </a:r>
            <a:r>
              <a:rPr sz="1000" spc="15" dirty="0">
                <a:latin typeface="Arial MT"/>
                <a:cs typeface="Arial MT"/>
              </a:rPr>
              <a:t> </a:t>
            </a:r>
            <a:r>
              <a:rPr sz="1000" dirty="0">
                <a:latin typeface="Arial MT"/>
                <a:cs typeface="Arial MT"/>
              </a:rPr>
              <a:t>problem</a:t>
            </a:r>
            <a:r>
              <a:rPr sz="1000" spc="15" dirty="0">
                <a:latin typeface="Arial MT"/>
                <a:cs typeface="Arial MT"/>
              </a:rPr>
              <a:t> </a:t>
            </a:r>
            <a:r>
              <a:rPr sz="1000" spc="5" dirty="0">
                <a:latin typeface="Arial MT"/>
                <a:cs typeface="Arial MT"/>
              </a:rPr>
              <a:t>can</a:t>
            </a:r>
            <a:r>
              <a:rPr sz="1000" spc="15" dirty="0">
                <a:latin typeface="Arial MT"/>
                <a:cs typeface="Arial MT"/>
              </a:rPr>
              <a:t> </a:t>
            </a:r>
            <a:r>
              <a:rPr sz="1000" spc="5" dirty="0">
                <a:latin typeface="Arial MT"/>
                <a:cs typeface="Arial MT"/>
              </a:rPr>
              <a:t>be</a:t>
            </a:r>
            <a:r>
              <a:rPr sz="1000" spc="15" dirty="0">
                <a:latin typeface="Arial MT"/>
                <a:cs typeface="Arial MT"/>
              </a:rPr>
              <a:t> </a:t>
            </a:r>
            <a:r>
              <a:rPr sz="1000" dirty="0">
                <a:latin typeface="Arial MT"/>
                <a:cs typeface="Arial MT"/>
              </a:rPr>
              <a:t>eliminated</a:t>
            </a:r>
            <a:r>
              <a:rPr sz="1000" spc="15" dirty="0">
                <a:latin typeface="Arial MT"/>
                <a:cs typeface="Arial MT"/>
              </a:rPr>
              <a:t> </a:t>
            </a:r>
            <a:r>
              <a:rPr sz="1000" spc="5" dirty="0">
                <a:latin typeface="Arial MT"/>
                <a:cs typeface="Arial MT"/>
              </a:rPr>
              <a:t>by</a:t>
            </a:r>
            <a:r>
              <a:rPr sz="1000" spc="15" dirty="0">
                <a:latin typeface="Arial MT"/>
                <a:cs typeface="Arial MT"/>
              </a:rPr>
              <a:t> </a:t>
            </a:r>
            <a:r>
              <a:rPr sz="1000" dirty="0">
                <a:latin typeface="Arial MT"/>
                <a:cs typeface="Arial MT"/>
              </a:rPr>
              <a:t>using</a:t>
            </a:r>
            <a:r>
              <a:rPr sz="1000" spc="15" dirty="0">
                <a:latin typeface="Arial MT"/>
                <a:cs typeface="Arial MT"/>
              </a:rPr>
              <a:t> </a:t>
            </a:r>
            <a:r>
              <a:rPr sz="1000" spc="5" dirty="0">
                <a:latin typeface="Arial MT"/>
                <a:cs typeface="Arial MT"/>
              </a:rPr>
              <a:t>various</a:t>
            </a:r>
            <a:r>
              <a:rPr sz="1000" spc="10" dirty="0">
                <a:latin typeface="Arial MT"/>
                <a:cs typeface="Arial MT"/>
              </a:rPr>
              <a:t> </a:t>
            </a:r>
            <a:r>
              <a:rPr sz="1000" dirty="0">
                <a:latin typeface="Arial MT"/>
                <a:cs typeface="Arial MT"/>
              </a:rPr>
              <a:t>parking</a:t>
            </a:r>
            <a:r>
              <a:rPr sz="1000" spc="15" dirty="0">
                <a:latin typeface="Arial MT"/>
                <a:cs typeface="Arial MT"/>
              </a:rPr>
              <a:t> </a:t>
            </a:r>
            <a:r>
              <a:rPr sz="1000" spc="5" dirty="0">
                <a:latin typeface="Arial MT"/>
                <a:cs typeface="Arial MT"/>
              </a:rPr>
              <a:t>solutions</a:t>
            </a:r>
            <a:r>
              <a:rPr sz="1000" spc="15" dirty="0">
                <a:latin typeface="Arial MT"/>
                <a:cs typeface="Arial MT"/>
              </a:rPr>
              <a:t> </a:t>
            </a:r>
            <a:r>
              <a:rPr sz="1000" dirty="0">
                <a:latin typeface="Arial MT"/>
                <a:cs typeface="Arial MT"/>
              </a:rPr>
              <a:t>in</a:t>
            </a:r>
            <a:r>
              <a:rPr sz="1000" spc="15" dirty="0">
                <a:latin typeface="Arial MT"/>
                <a:cs typeface="Arial MT"/>
              </a:rPr>
              <a:t> </a:t>
            </a:r>
            <a:r>
              <a:rPr sz="1000" dirty="0">
                <a:latin typeface="Arial MT"/>
                <a:cs typeface="Arial MT"/>
              </a:rPr>
              <a:t>this</a:t>
            </a:r>
            <a:r>
              <a:rPr sz="1000" spc="15" dirty="0">
                <a:latin typeface="Arial MT"/>
                <a:cs typeface="Arial MT"/>
              </a:rPr>
              <a:t> </a:t>
            </a:r>
            <a:r>
              <a:rPr sz="1000" dirty="0">
                <a:latin typeface="Arial MT"/>
                <a:cs typeface="Arial MT"/>
              </a:rPr>
              <a:t>paper;</a:t>
            </a:r>
            <a:r>
              <a:rPr sz="1000" spc="15" dirty="0">
                <a:latin typeface="Arial MT"/>
                <a:cs typeface="Arial MT"/>
              </a:rPr>
              <a:t> </a:t>
            </a:r>
            <a:r>
              <a:rPr sz="1000" dirty="0">
                <a:latin typeface="Arial MT"/>
                <a:cs typeface="Arial MT"/>
              </a:rPr>
              <a:t>the</a:t>
            </a:r>
            <a:r>
              <a:rPr sz="1000" spc="15" dirty="0">
                <a:latin typeface="Arial MT"/>
                <a:cs typeface="Arial MT"/>
              </a:rPr>
              <a:t> </a:t>
            </a:r>
            <a:r>
              <a:rPr sz="1000" spc="5" dirty="0">
                <a:latin typeface="Arial MT"/>
                <a:cs typeface="Arial MT"/>
              </a:rPr>
              <a:t>various</a:t>
            </a:r>
            <a:r>
              <a:rPr sz="1000" spc="15" dirty="0">
                <a:latin typeface="Arial MT"/>
                <a:cs typeface="Arial MT"/>
              </a:rPr>
              <a:t> </a:t>
            </a:r>
            <a:r>
              <a:rPr sz="1000" dirty="0">
                <a:latin typeface="Arial MT"/>
                <a:cs typeface="Arial MT"/>
              </a:rPr>
              <a:t>parking</a:t>
            </a:r>
            <a:r>
              <a:rPr sz="1000" spc="10" dirty="0">
                <a:latin typeface="Arial MT"/>
                <a:cs typeface="Arial MT"/>
              </a:rPr>
              <a:t> </a:t>
            </a:r>
            <a:r>
              <a:rPr sz="1000" spc="5" dirty="0">
                <a:latin typeface="Arial MT"/>
                <a:cs typeface="Arial MT"/>
              </a:rPr>
              <a:t>systems</a:t>
            </a:r>
            <a:r>
              <a:rPr sz="1000" spc="15" dirty="0">
                <a:latin typeface="Arial MT"/>
                <a:cs typeface="Arial MT"/>
              </a:rPr>
              <a:t> </a:t>
            </a:r>
            <a:r>
              <a:rPr sz="1000" spc="5" dirty="0">
                <a:latin typeface="Arial MT"/>
                <a:cs typeface="Arial MT"/>
              </a:rPr>
              <a:t>and</a:t>
            </a:r>
            <a:r>
              <a:rPr sz="1000" spc="15" dirty="0">
                <a:latin typeface="Arial MT"/>
                <a:cs typeface="Arial MT"/>
              </a:rPr>
              <a:t> </a:t>
            </a:r>
            <a:r>
              <a:rPr sz="1000" dirty="0">
                <a:latin typeface="Arial MT"/>
                <a:cs typeface="Arial MT"/>
              </a:rPr>
              <a:t>their</a:t>
            </a:r>
            <a:r>
              <a:rPr sz="1000" spc="15" dirty="0">
                <a:latin typeface="Arial MT"/>
                <a:cs typeface="Arial MT"/>
              </a:rPr>
              <a:t> </a:t>
            </a:r>
            <a:r>
              <a:rPr sz="1000" dirty="0">
                <a:latin typeface="Arial MT"/>
                <a:cs typeface="Arial MT"/>
              </a:rPr>
              <a:t>advantages</a:t>
            </a:r>
            <a:r>
              <a:rPr sz="1000" spc="15" dirty="0">
                <a:latin typeface="Arial MT"/>
                <a:cs typeface="Arial MT"/>
              </a:rPr>
              <a:t> </a:t>
            </a:r>
            <a:r>
              <a:rPr sz="1000" spc="10" dirty="0">
                <a:latin typeface="Arial MT"/>
                <a:cs typeface="Arial MT"/>
              </a:rPr>
              <a:t>&amp;</a:t>
            </a:r>
            <a:endParaRPr sz="1000">
              <a:latin typeface="Arial MT"/>
              <a:cs typeface="Arial MT"/>
            </a:endParaRPr>
          </a:p>
        </p:txBody>
      </p:sp>
      <p:sp>
        <p:nvSpPr>
          <p:cNvPr id="11" name="object 11"/>
          <p:cNvSpPr txBox="1"/>
          <p:nvPr/>
        </p:nvSpPr>
        <p:spPr>
          <a:xfrm>
            <a:off x="294250" y="2269398"/>
            <a:ext cx="1443355" cy="147320"/>
          </a:xfrm>
          <a:prstGeom prst="rect">
            <a:avLst/>
          </a:prstGeom>
          <a:solidFill>
            <a:srgbClr val="FFFFFF"/>
          </a:solidFill>
        </p:spPr>
        <p:txBody>
          <a:bodyPr vert="horz" wrap="square" lIns="0" tIns="0" rIns="0" bIns="0" rtlCol="0">
            <a:spAutoFit/>
          </a:bodyPr>
          <a:lstStyle/>
          <a:p>
            <a:pPr>
              <a:lnSpc>
                <a:spcPts val="1130"/>
              </a:lnSpc>
            </a:pPr>
            <a:r>
              <a:rPr sz="1000" dirty="0">
                <a:latin typeface="Arial MT"/>
                <a:cs typeface="Arial MT"/>
              </a:rPr>
              <a:t>limitations</a:t>
            </a:r>
            <a:r>
              <a:rPr sz="1000" spc="-20" dirty="0">
                <a:latin typeface="Arial MT"/>
                <a:cs typeface="Arial MT"/>
              </a:rPr>
              <a:t> </a:t>
            </a:r>
            <a:r>
              <a:rPr sz="1000" spc="5" dirty="0">
                <a:latin typeface="Arial MT"/>
                <a:cs typeface="Arial MT"/>
              </a:rPr>
              <a:t>are</a:t>
            </a:r>
            <a:r>
              <a:rPr sz="1000" spc="-15" dirty="0">
                <a:latin typeface="Arial MT"/>
                <a:cs typeface="Arial MT"/>
              </a:rPr>
              <a:t> </a:t>
            </a:r>
            <a:r>
              <a:rPr sz="1000" dirty="0">
                <a:latin typeface="Arial MT"/>
                <a:cs typeface="Arial MT"/>
              </a:rPr>
              <a:t>discussed.</a:t>
            </a:r>
            <a:endParaRPr sz="1000">
              <a:latin typeface="Arial MT"/>
              <a:cs typeface="Arial MT"/>
            </a:endParaRPr>
          </a:p>
        </p:txBody>
      </p:sp>
      <p:sp>
        <p:nvSpPr>
          <p:cNvPr id="12" name="object 12"/>
          <p:cNvSpPr txBox="1"/>
          <p:nvPr/>
        </p:nvSpPr>
        <p:spPr>
          <a:xfrm>
            <a:off x="294250" y="2569111"/>
            <a:ext cx="1355090"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Modular or</a:t>
            </a:r>
            <a:r>
              <a:rPr sz="1000" spc="10" dirty="0">
                <a:latin typeface="Arial MT"/>
                <a:cs typeface="Arial MT"/>
              </a:rPr>
              <a:t> </a:t>
            </a:r>
            <a:r>
              <a:rPr sz="1000" dirty="0">
                <a:latin typeface="Arial MT"/>
                <a:cs typeface="Arial MT"/>
              </a:rPr>
              <a:t>Puzzle</a:t>
            </a:r>
            <a:r>
              <a:rPr sz="1000" spc="-15" dirty="0">
                <a:latin typeface="Arial MT"/>
                <a:cs typeface="Arial MT"/>
              </a:rPr>
              <a:t> </a:t>
            </a:r>
            <a:r>
              <a:rPr sz="1000" spc="-10" dirty="0">
                <a:latin typeface="Arial MT"/>
                <a:cs typeface="Arial MT"/>
              </a:rPr>
              <a:t>Type</a:t>
            </a:r>
            <a:endParaRPr sz="1000">
              <a:latin typeface="Arial MT"/>
              <a:cs typeface="Arial MT"/>
            </a:endParaRPr>
          </a:p>
        </p:txBody>
      </p:sp>
      <p:sp>
        <p:nvSpPr>
          <p:cNvPr id="13" name="object 13"/>
          <p:cNvSpPr txBox="1"/>
          <p:nvPr/>
        </p:nvSpPr>
        <p:spPr>
          <a:xfrm>
            <a:off x="294250" y="2868825"/>
            <a:ext cx="8109584" cy="147320"/>
          </a:xfrm>
          <a:prstGeom prst="rect">
            <a:avLst/>
          </a:prstGeom>
          <a:solidFill>
            <a:srgbClr val="FFFFFF"/>
          </a:solidFill>
        </p:spPr>
        <p:txBody>
          <a:bodyPr vert="horz" wrap="square" lIns="0" tIns="0" rIns="0" bIns="0" rtlCol="0">
            <a:spAutoFit/>
          </a:bodyPr>
          <a:lstStyle/>
          <a:p>
            <a:pPr>
              <a:lnSpc>
                <a:spcPts val="1130"/>
              </a:lnSpc>
            </a:pPr>
            <a:r>
              <a:rPr sz="1000" dirty="0">
                <a:latin typeface="Arial MT"/>
                <a:cs typeface="Arial MT"/>
              </a:rPr>
              <a:t>Puzzle-type</a:t>
            </a:r>
            <a:r>
              <a:rPr sz="1000" spc="10" dirty="0">
                <a:latin typeface="Arial MT"/>
                <a:cs typeface="Arial MT"/>
              </a:rPr>
              <a:t> </a:t>
            </a:r>
            <a:r>
              <a:rPr sz="1000" dirty="0">
                <a:latin typeface="Arial MT"/>
                <a:cs typeface="Arial MT"/>
              </a:rPr>
              <a:t>automated</a:t>
            </a:r>
            <a:r>
              <a:rPr sz="1000" spc="10" dirty="0">
                <a:latin typeface="Arial MT"/>
                <a:cs typeface="Arial MT"/>
              </a:rPr>
              <a:t> </a:t>
            </a:r>
            <a:r>
              <a:rPr sz="1000" spc="5" dirty="0">
                <a:latin typeface="Arial MT"/>
                <a:cs typeface="Arial MT"/>
              </a:rPr>
              <a:t>multilevel</a:t>
            </a:r>
            <a:r>
              <a:rPr sz="1000" spc="10" dirty="0">
                <a:latin typeface="Arial MT"/>
                <a:cs typeface="Arial MT"/>
              </a:rPr>
              <a:t> </a:t>
            </a:r>
            <a:r>
              <a:rPr sz="1000" dirty="0">
                <a:latin typeface="Arial MT"/>
                <a:cs typeface="Arial MT"/>
              </a:rPr>
              <a:t>parking</a:t>
            </a:r>
            <a:r>
              <a:rPr sz="1000" spc="10" dirty="0">
                <a:latin typeface="Arial MT"/>
                <a:cs typeface="Arial MT"/>
              </a:rPr>
              <a:t> </a:t>
            </a:r>
            <a:r>
              <a:rPr sz="1000" dirty="0">
                <a:latin typeface="Arial MT"/>
                <a:cs typeface="Arial MT"/>
              </a:rPr>
              <a:t>is</a:t>
            </a:r>
            <a:r>
              <a:rPr sz="1000" spc="10" dirty="0">
                <a:latin typeface="Arial MT"/>
                <a:cs typeface="Arial MT"/>
              </a:rPr>
              <a:t> </a:t>
            </a:r>
            <a:r>
              <a:rPr sz="1000" dirty="0">
                <a:latin typeface="Arial MT"/>
                <a:cs typeface="Arial MT"/>
              </a:rPr>
              <a:t>inspired</a:t>
            </a:r>
            <a:r>
              <a:rPr sz="1000" spc="15" dirty="0">
                <a:latin typeface="Arial MT"/>
                <a:cs typeface="Arial MT"/>
              </a:rPr>
              <a:t> </a:t>
            </a:r>
            <a:r>
              <a:rPr sz="1000" spc="5" dirty="0">
                <a:latin typeface="Arial MT"/>
                <a:cs typeface="Arial MT"/>
              </a:rPr>
              <a:t>by</a:t>
            </a:r>
            <a:r>
              <a:rPr sz="1000" spc="10" dirty="0">
                <a:latin typeface="Arial MT"/>
                <a:cs typeface="Arial MT"/>
              </a:rPr>
              <a:t> </a:t>
            </a:r>
            <a:r>
              <a:rPr sz="1000" dirty="0">
                <a:latin typeface="Arial MT"/>
                <a:cs typeface="Arial MT"/>
              </a:rPr>
              <a:t>the</a:t>
            </a:r>
            <a:r>
              <a:rPr sz="1000" spc="10" dirty="0">
                <a:latin typeface="Arial MT"/>
                <a:cs typeface="Arial MT"/>
              </a:rPr>
              <a:t> </a:t>
            </a:r>
            <a:r>
              <a:rPr sz="1000" spc="5" dirty="0">
                <a:latin typeface="Arial MT"/>
                <a:cs typeface="Arial MT"/>
              </a:rPr>
              <a:t>children's</a:t>
            </a:r>
            <a:r>
              <a:rPr sz="1000" spc="10" dirty="0">
                <a:latin typeface="Arial MT"/>
                <a:cs typeface="Arial MT"/>
              </a:rPr>
              <a:t> </a:t>
            </a:r>
            <a:r>
              <a:rPr sz="1000" spc="5" dirty="0">
                <a:latin typeface="Arial MT"/>
                <a:cs typeface="Arial MT"/>
              </a:rPr>
              <a:t>game</a:t>
            </a:r>
            <a:r>
              <a:rPr sz="1000" spc="10" dirty="0">
                <a:latin typeface="Arial MT"/>
                <a:cs typeface="Arial MT"/>
              </a:rPr>
              <a:t> </a:t>
            </a:r>
            <a:r>
              <a:rPr sz="1000" dirty="0">
                <a:latin typeface="Arial MT"/>
                <a:cs typeface="Arial MT"/>
              </a:rPr>
              <a:t>of</a:t>
            </a:r>
            <a:r>
              <a:rPr sz="1000" spc="10" dirty="0">
                <a:latin typeface="Arial MT"/>
                <a:cs typeface="Arial MT"/>
              </a:rPr>
              <a:t> </a:t>
            </a:r>
            <a:r>
              <a:rPr sz="1000" dirty="0">
                <a:latin typeface="Arial MT"/>
                <a:cs typeface="Arial MT"/>
              </a:rPr>
              <a:t>'15-sliding</a:t>
            </a:r>
            <a:r>
              <a:rPr sz="1000" spc="15" dirty="0">
                <a:latin typeface="Arial MT"/>
                <a:cs typeface="Arial MT"/>
              </a:rPr>
              <a:t> </a:t>
            </a:r>
            <a:r>
              <a:rPr sz="1000" dirty="0">
                <a:latin typeface="Arial MT"/>
                <a:cs typeface="Arial MT"/>
              </a:rPr>
              <a:t>puzzle';</a:t>
            </a:r>
            <a:r>
              <a:rPr sz="1000" spc="1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4*4</a:t>
            </a:r>
            <a:r>
              <a:rPr sz="1000" spc="10" dirty="0">
                <a:latin typeface="Arial MT"/>
                <a:cs typeface="Arial MT"/>
              </a:rPr>
              <a:t> </a:t>
            </a:r>
            <a:r>
              <a:rPr sz="1000" dirty="0">
                <a:latin typeface="Arial MT"/>
                <a:cs typeface="Arial MT"/>
              </a:rPr>
              <a:t>grid</a:t>
            </a:r>
            <a:r>
              <a:rPr sz="1000" spc="10" dirty="0">
                <a:latin typeface="Arial MT"/>
                <a:cs typeface="Arial MT"/>
              </a:rPr>
              <a:t> </a:t>
            </a:r>
            <a:r>
              <a:rPr sz="1000" spc="5" dirty="0">
                <a:latin typeface="Arial MT"/>
                <a:cs typeface="Arial MT"/>
              </a:rPr>
              <a:t>has</a:t>
            </a:r>
            <a:r>
              <a:rPr sz="1000" spc="10" dirty="0">
                <a:latin typeface="Arial MT"/>
                <a:cs typeface="Arial MT"/>
              </a:rPr>
              <a:t> </a:t>
            </a:r>
            <a:r>
              <a:rPr sz="1000" spc="5" dirty="0">
                <a:latin typeface="Arial MT"/>
                <a:cs typeface="Arial MT"/>
              </a:rPr>
              <a:t>one</a:t>
            </a:r>
            <a:r>
              <a:rPr sz="1000" spc="15" dirty="0">
                <a:latin typeface="Arial MT"/>
                <a:cs typeface="Arial MT"/>
              </a:rPr>
              <a:t> </a:t>
            </a:r>
            <a:r>
              <a:rPr sz="1000" spc="5" dirty="0">
                <a:latin typeface="Arial MT"/>
                <a:cs typeface="Arial MT"/>
              </a:rPr>
              <a:t>empty</a:t>
            </a:r>
            <a:r>
              <a:rPr sz="1000" spc="10" dirty="0">
                <a:latin typeface="Arial MT"/>
                <a:cs typeface="Arial MT"/>
              </a:rPr>
              <a:t> </a:t>
            </a:r>
            <a:r>
              <a:rPr sz="1000" spc="5" dirty="0">
                <a:latin typeface="Arial MT"/>
                <a:cs typeface="Arial MT"/>
              </a:rPr>
              <a:t>slot.</a:t>
            </a:r>
            <a:r>
              <a:rPr sz="1000" spc="10" dirty="0">
                <a:latin typeface="Arial MT"/>
                <a:cs typeface="Arial MT"/>
              </a:rPr>
              <a:t> </a:t>
            </a:r>
            <a:r>
              <a:rPr sz="1000" spc="5" dirty="0">
                <a:latin typeface="Arial MT"/>
                <a:cs typeface="Arial MT"/>
              </a:rPr>
              <a:t>For</a:t>
            </a:r>
            <a:r>
              <a:rPr sz="1000" spc="10" dirty="0">
                <a:latin typeface="Arial MT"/>
                <a:cs typeface="Arial MT"/>
              </a:rPr>
              <a:t> </a:t>
            </a:r>
            <a:r>
              <a:rPr sz="1000" dirty="0">
                <a:latin typeface="Arial MT"/>
                <a:cs typeface="Arial MT"/>
              </a:rPr>
              <a:t>parking</a:t>
            </a:r>
            <a:r>
              <a:rPr sz="1000" spc="10" dirty="0">
                <a:latin typeface="Arial MT"/>
                <a:cs typeface="Arial MT"/>
              </a:rPr>
              <a:t> </a:t>
            </a:r>
            <a:r>
              <a:rPr sz="1000" dirty="0">
                <a:latin typeface="Arial MT"/>
                <a:cs typeface="Arial MT"/>
              </a:rPr>
              <a:t>or</a:t>
            </a:r>
            <a:endParaRPr sz="1000">
              <a:latin typeface="Arial MT"/>
              <a:cs typeface="Arial MT"/>
            </a:endParaRPr>
          </a:p>
        </p:txBody>
      </p:sp>
      <p:sp>
        <p:nvSpPr>
          <p:cNvPr id="14" name="object 14"/>
          <p:cNvSpPr txBox="1"/>
          <p:nvPr/>
        </p:nvSpPr>
        <p:spPr>
          <a:xfrm>
            <a:off x="294250" y="3016138"/>
            <a:ext cx="8373745"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removal</a:t>
            </a:r>
            <a:r>
              <a:rPr sz="1000" spc="10" dirty="0">
                <a:latin typeface="Arial MT"/>
                <a:cs typeface="Arial MT"/>
              </a:rPr>
              <a:t> </a:t>
            </a:r>
            <a:r>
              <a:rPr sz="1000" dirty="0">
                <a:latin typeface="Arial MT"/>
                <a:cs typeface="Arial MT"/>
              </a:rPr>
              <a:t>of</a:t>
            </a:r>
            <a:r>
              <a:rPr sz="1000" spc="10" dirty="0">
                <a:latin typeface="Arial MT"/>
                <a:cs typeface="Arial MT"/>
              </a:rPr>
              <a:t> </a:t>
            </a:r>
            <a:r>
              <a:rPr sz="1000" dirty="0">
                <a:latin typeface="Arial MT"/>
                <a:cs typeface="Arial MT"/>
              </a:rPr>
              <a:t>the</a:t>
            </a:r>
            <a:r>
              <a:rPr sz="1000" spc="10" dirty="0">
                <a:latin typeface="Arial MT"/>
                <a:cs typeface="Arial MT"/>
              </a:rPr>
              <a:t> </a:t>
            </a:r>
            <a:r>
              <a:rPr sz="1000" spc="-10" dirty="0">
                <a:latin typeface="Arial MT"/>
                <a:cs typeface="Arial MT"/>
              </a:rPr>
              <a:t>car,</a:t>
            </a:r>
            <a:r>
              <a:rPr sz="1000" spc="15" dirty="0">
                <a:latin typeface="Arial MT"/>
                <a:cs typeface="Arial MT"/>
              </a:rPr>
              <a:t> </a:t>
            </a:r>
            <a:r>
              <a:rPr sz="1000" dirty="0">
                <a:latin typeface="Arial MT"/>
                <a:cs typeface="Arial MT"/>
              </a:rPr>
              <a:t>shuffling</a:t>
            </a:r>
            <a:r>
              <a:rPr sz="1000" spc="10" dirty="0">
                <a:latin typeface="Arial MT"/>
                <a:cs typeface="Arial MT"/>
              </a:rPr>
              <a:t> </a:t>
            </a:r>
            <a:r>
              <a:rPr sz="1000" dirty="0">
                <a:latin typeface="Arial MT"/>
                <a:cs typeface="Arial MT"/>
              </a:rPr>
              <a:t>of</a:t>
            </a:r>
            <a:r>
              <a:rPr sz="1000" spc="10" dirty="0">
                <a:latin typeface="Arial MT"/>
                <a:cs typeface="Arial MT"/>
              </a:rPr>
              <a:t> </a:t>
            </a:r>
            <a:r>
              <a:rPr sz="1000" spc="5" dirty="0">
                <a:latin typeface="Arial MT"/>
                <a:cs typeface="Arial MT"/>
              </a:rPr>
              <a:t>cars</a:t>
            </a:r>
            <a:r>
              <a:rPr sz="1000" spc="10" dirty="0">
                <a:latin typeface="Arial MT"/>
                <a:cs typeface="Arial MT"/>
              </a:rPr>
              <a:t> </a:t>
            </a:r>
            <a:r>
              <a:rPr sz="1000" spc="5" dirty="0">
                <a:latin typeface="Arial MT"/>
                <a:cs typeface="Arial MT"/>
              </a:rPr>
              <a:t>should</a:t>
            </a:r>
            <a:r>
              <a:rPr sz="1000" spc="15" dirty="0">
                <a:latin typeface="Arial MT"/>
                <a:cs typeface="Arial MT"/>
              </a:rPr>
              <a:t> </a:t>
            </a:r>
            <a:r>
              <a:rPr sz="1000" spc="5" dirty="0">
                <a:latin typeface="Arial MT"/>
                <a:cs typeface="Arial MT"/>
              </a:rPr>
              <a:t>be</a:t>
            </a:r>
            <a:r>
              <a:rPr sz="1000" spc="10" dirty="0">
                <a:latin typeface="Arial MT"/>
                <a:cs typeface="Arial MT"/>
              </a:rPr>
              <a:t> </a:t>
            </a:r>
            <a:r>
              <a:rPr sz="1000" spc="5" dirty="0">
                <a:latin typeface="Arial MT"/>
                <a:cs typeface="Arial MT"/>
              </a:rPr>
              <a:t>done</a:t>
            </a:r>
            <a:r>
              <a:rPr sz="1000" spc="10" dirty="0">
                <a:latin typeface="Arial MT"/>
                <a:cs typeface="Arial MT"/>
              </a:rPr>
              <a:t> </a:t>
            </a:r>
            <a:r>
              <a:rPr sz="1000" dirty="0">
                <a:latin typeface="Arial MT"/>
                <a:cs typeface="Arial MT"/>
              </a:rPr>
              <a:t>to</a:t>
            </a:r>
            <a:r>
              <a:rPr sz="1000" spc="10" dirty="0">
                <a:latin typeface="Arial MT"/>
                <a:cs typeface="Arial MT"/>
              </a:rPr>
              <a:t> </a:t>
            </a:r>
            <a:r>
              <a:rPr sz="1000" dirty="0">
                <a:latin typeface="Arial MT"/>
                <a:cs typeface="Arial MT"/>
              </a:rPr>
              <a:t>bring</a:t>
            </a:r>
            <a:r>
              <a:rPr sz="1000" spc="15" dirty="0">
                <a:latin typeface="Arial MT"/>
                <a:cs typeface="Arial MT"/>
              </a:rPr>
              <a:t> </a:t>
            </a:r>
            <a:r>
              <a:rPr sz="1000" dirty="0">
                <a:latin typeface="Arial MT"/>
                <a:cs typeface="Arial MT"/>
              </a:rPr>
              <a:t>it</a:t>
            </a:r>
            <a:r>
              <a:rPr sz="1000" spc="10" dirty="0">
                <a:latin typeface="Arial MT"/>
                <a:cs typeface="Arial MT"/>
              </a:rPr>
              <a:t> </a:t>
            </a:r>
            <a:r>
              <a:rPr sz="1000" dirty="0">
                <a:latin typeface="Arial MT"/>
                <a:cs typeface="Arial MT"/>
              </a:rPr>
              <a:t>to</a:t>
            </a:r>
            <a:r>
              <a:rPr sz="1000" spc="10" dirty="0">
                <a:latin typeface="Arial MT"/>
                <a:cs typeface="Arial MT"/>
              </a:rPr>
              <a:t> </a:t>
            </a:r>
            <a:r>
              <a:rPr sz="1000" dirty="0">
                <a:latin typeface="Arial MT"/>
                <a:cs typeface="Arial MT"/>
              </a:rPr>
              <a:t>its</a:t>
            </a:r>
            <a:r>
              <a:rPr sz="1000" spc="15" dirty="0">
                <a:latin typeface="Arial MT"/>
                <a:cs typeface="Arial MT"/>
              </a:rPr>
              <a:t> </a:t>
            </a:r>
            <a:r>
              <a:rPr sz="1000" dirty="0">
                <a:latin typeface="Arial MT"/>
                <a:cs typeface="Arial MT"/>
              </a:rPr>
              <a:t>desired</a:t>
            </a:r>
            <a:r>
              <a:rPr sz="1000" spc="10" dirty="0">
                <a:latin typeface="Arial MT"/>
                <a:cs typeface="Arial MT"/>
              </a:rPr>
              <a:t> </a:t>
            </a:r>
            <a:r>
              <a:rPr sz="1000" dirty="0">
                <a:latin typeface="Arial MT"/>
                <a:cs typeface="Arial MT"/>
              </a:rPr>
              <a:t>location.</a:t>
            </a:r>
            <a:r>
              <a:rPr sz="1000" spc="10" dirty="0">
                <a:latin typeface="Arial MT"/>
                <a:cs typeface="Arial MT"/>
              </a:rPr>
              <a:t> </a:t>
            </a:r>
            <a:r>
              <a:rPr sz="1000" spc="5" dirty="0">
                <a:latin typeface="Arial MT"/>
                <a:cs typeface="Arial MT"/>
              </a:rPr>
              <a:t>Major</a:t>
            </a:r>
            <a:r>
              <a:rPr sz="1000" spc="10" dirty="0">
                <a:latin typeface="Arial MT"/>
                <a:cs typeface="Arial MT"/>
              </a:rPr>
              <a:t> </a:t>
            </a:r>
            <a:r>
              <a:rPr sz="1000" spc="5" dirty="0">
                <a:latin typeface="Arial MT"/>
                <a:cs typeface="Arial MT"/>
              </a:rPr>
              <a:t>components</a:t>
            </a:r>
            <a:r>
              <a:rPr sz="1000" spc="15" dirty="0">
                <a:latin typeface="Arial MT"/>
                <a:cs typeface="Arial MT"/>
              </a:rPr>
              <a:t> </a:t>
            </a:r>
            <a:r>
              <a:rPr sz="1000" dirty="0">
                <a:latin typeface="Arial MT"/>
                <a:cs typeface="Arial MT"/>
              </a:rPr>
              <a:t>of</a:t>
            </a:r>
            <a:r>
              <a:rPr sz="1000" spc="10" dirty="0">
                <a:latin typeface="Arial MT"/>
                <a:cs typeface="Arial MT"/>
              </a:rPr>
              <a:t> </a:t>
            </a:r>
            <a:r>
              <a:rPr sz="1000" dirty="0">
                <a:latin typeface="Arial MT"/>
                <a:cs typeface="Arial MT"/>
              </a:rPr>
              <a:t>this</a:t>
            </a:r>
            <a:r>
              <a:rPr sz="1000" spc="10" dirty="0">
                <a:latin typeface="Arial MT"/>
                <a:cs typeface="Arial MT"/>
              </a:rPr>
              <a:t> </a:t>
            </a:r>
            <a:r>
              <a:rPr sz="1000" spc="5" dirty="0">
                <a:latin typeface="Arial MT"/>
                <a:cs typeface="Arial MT"/>
              </a:rPr>
              <a:t>system</a:t>
            </a:r>
            <a:r>
              <a:rPr sz="1000" spc="10" dirty="0">
                <a:latin typeface="Arial MT"/>
                <a:cs typeface="Arial MT"/>
              </a:rPr>
              <a:t> </a:t>
            </a:r>
            <a:r>
              <a:rPr sz="1000" spc="5" dirty="0">
                <a:latin typeface="Arial MT"/>
                <a:cs typeface="Arial MT"/>
              </a:rPr>
              <a:t>are</a:t>
            </a:r>
            <a:r>
              <a:rPr sz="1000" spc="15" dirty="0">
                <a:latin typeface="Arial MT"/>
                <a:cs typeface="Arial MT"/>
              </a:rPr>
              <a:t> </a:t>
            </a:r>
            <a:r>
              <a:rPr sz="1000" spc="5" dirty="0">
                <a:latin typeface="Arial MT"/>
                <a:cs typeface="Arial MT"/>
              </a:rPr>
              <a:t>shelves/shuttles,</a:t>
            </a:r>
            <a:r>
              <a:rPr sz="1000" spc="10" dirty="0">
                <a:latin typeface="Arial MT"/>
                <a:cs typeface="Arial MT"/>
              </a:rPr>
              <a:t> </a:t>
            </a:r>
            <a:r>
              <a:rPr sz="1000" spc="5" dirty="0">
                <a:latin typeface="Arial MT"/>
                <a:cs typeface="Arial MT"/>
              </a:rPr>
              <a:t>a</a:t>
            </a:r>
            <a:r>
              <a:rPr sz="1000" spc="10" dirty="0">
                <a:latin typeface="Arial MT"/>
                <a:cs typeface="Arial MT"/>
              </a:rPr>
              <a:t> </a:t>
            </a:r>
            <a:r>
              <a:rPr sz="1000" dirty="0">
                <a:latin typeface="Arial MT"/>
                <a:cs typeface="Arial MT"/>
              </a:rPr>
              <a:t>lift</a:t>
            </a:r>
            <a:r>
              <a:rPr sz="1000" spc="15" dirty="0">
                <a:latin typeface="Arial MT"/>
                <a:cs typeface="Arial MT"/>
              </a:rPr>
              <a:t> </a:t>
            </a:r>
            <a:r>
              <a:rPr sz="1000" dirty="0">
                <a:latin typeface="Arial MT"/>
                <a:cs typeface="Arial MT"/>
              </a:rPr>
              <a:t>for</a:t>
            </a:r>
            <a:endParaRPr sz="1000">
              <a:latin typeface="Arial MT"/>
              <a:cs typeface="Arial MT"/>
            </a:endParaRPr>
          </a:p>
        </p:txBody>
      </p:sp>
      <p:sp>
        <p:nvSpPr>
          <p:cNvPr id="15" name="object 15"/>
          <p:cNvSpPr txBox="1"/>
          <p:nvPr/>
        </p:nvSpPr>
        <p:spPr>
          <a:xfrm>
            <a:off x="294250" y="3163452"/>
            <a:ext cx="7939405"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vertical </a:t>
            </a:r>
            <a:r>
              <a:rPr sz="1000" spc="10" dirty="0">
                <a:latin typeface="Arial MT"/>
                <a:cs typeface="Arial MT"/>
              </a:rPr>
              <a:t>movement </a:t>
            </a:r>
            <a:r>
              <a:rPr sz="1000" dirty="0">
                <a:latin typeface="Arial MT"/>
                <a:cs typeface="Arial MT"/>
              </a:rPr>
              <a:t>in</a:t>
            </a:r>
            <a:r>
              <a:rPr sz="1000" spc="5" dirty="0">
                <a:latin typeface="Arial MT"/>
                <a:cs typeface="Arial MT"/>
              </a:rPr>
              <a:t> multilevel,</a:t>
            </a:r>
            <a:r>
              <a:rPr sz="1000" spc="-45" dirty="0">
                <a:latin typeface="Arial MT"/>
                <a:cs typeface="Arial MT"/>
              </a:rPr>
              <a:t> </a:t>
            </a:r>
            <a:r>
              <a:rPr sz="1000" spc="5" dirty="0">
                <a:latin typeface="Arial MT"/>
                <a:cs typeface="Arial MT"/>
              </a:rPr>
              <a:t>AGVs, </a:t>
            </a:r>
            <a:r>
              <a:rPr sz="1000" dirty="0">
                <a:latin typeface="Arial MT"/>
                <a:cs typeface="Arial MT"/>
              </a:rPr>
              <a:t>I/O</a:t>
            </a:r>
            <a:r>
              <a:rPr sz="1000" spc="10" dirty="0">
                <a:latin typeface="Arial MT"/>
                <a:cs typeface="Arial MT"/>
              </a:rPr>
              <a:t> </a:t>
            </a:r>
            <a:r>
              <a:rPr sz="1000" dirty="0">
                <a:latin typeface="Arial MT"/>
                <a:cs typeface="Arial MT"/>
              </a:rPr>
              <a:t>points.</a:t>
            </a:r>
            <a:r>
              <a:rPr sz="1000" spc="5" dirty="0">
                <a:latin typeface="Arial MT"/>
                <a:cs typeface="Arial MT"/>
              </a:rPr>
              <a:t> Here</a:t>
            </a:r>
            <a:r>
              <a:rPr sz="1000" spc="10" dirty="0">
                <a:latin typeface="Arial MT"/>
                <a:cs typeface="Arial MT"/>
              </a:rPr>
              <a:t> </a:t>
            </a:r>
            <a:r>
              <a:rPr sz="1000" spc="5" dirty="0">
                <a:latin typeface="Arial MT"/>
                <a:cs typeface="Arial MT"/>
              </a:rPr>
              <a:t>shelves/shuttles</a:t>
            </a:r>
            <a:r>
              <a:rPr sz="1000" spc="10" dirty="0">
                <a:latin typeface="Arial MT"/>
                <a:cs typeface="Arial MT"/>
              </a:rPr>
              <a:t> </a:t>
            </a:r>
            <a:r>
              <a:rPr sz="1000" spc="5" dirty="0">
                <a:latin typeface="Arial MT"/>
                <a:cs typeface="Arial MT"/>
              </a:rPr>
              <a:t>can be</a:t>
            </a:r>
            <a:r>
              <a:rPr sz="1000" spc="10" dirty="0">
                <a:latin typeface="Arial MT"/>
                <a:cs typeface="Arial MT"/>
              </a:rPr>
              <a:t> </a:t>
            </a:r>
            <a:r>
              <a:rPr sz="1000" dirty="0">
                <a:latin typeface="Arial MT"/>
                <a:cs typeface="Arial MT"/>
              </a:rPr>
              <a:t>either</a:t>
            </a:r>
            <a:r>
              <a:rPr sz="1000" spc="5" dirty="0">
                <a:latin typeface="Arial MT"/>
                <a:cs typeface="Arial MT"/>
              </a:rPr>
              <a:t> movable</a:t>
            </a:r>
            <a:r>
              <a:rPr sz="1000" spc="10" dirty="0">
                <a:latin typeface="Arial MT"/>
                <a:cs typeface="Arial MT"/>
              </a:rPr>
              <a:t> </a:t>
            </a:r>
            <a:r>
              <a:rPr sz="1000" dirty="0">
                <a:latin typeface="Arial MT"/>
                <a:cs typeface="Arial MT"/>
              </a:rPr>
              <a:t>in</a:t>
            </a:r>
            <a:r>
              <a:rPr sz="1000" spc="5" dirty="0">
                <a:latin typeface="Arial MT"/>
                <a:cs typeface="Arial MT"/>
              </a:rPr>
              <a:t> </a:t>
            </a:r>
            <a:r>
              <a:rPr sz="1000" spc="10" dirty="0">
                <a:latin typeface="Arial MT"/>
                <a:cs typeface="Arial MT"/>
              </a:rPr>
              <a:t>X </a:t>
            </a:r>
            <a:r>
              <a:rPr sz="1000" spc="5" dirty="0">
                <a:latin typeface="Arial MT"/>
                <a:cs typeface="Arial MT"/>
              </a:rPr>
              <a:t>and</a:t>
            </a:r>
            <a:r>
              <a:rPr sz="1000" spc="-5" dirty="0">
                <a:latin typeface="Arial MT"/>
                <a:cs typeface="Arial MT"/>
              </a:rPr>
              <a:t> </a:t>
            </a:r>
            <a:r>
              <a:rPr sz="1000" spc="10" dirty="0">
                <a:latin typeface="Arial MT"/>
                <a:cs typeface="Arial MT"/>
              </a:rPr>
              <a:t>Y</a:t>
            </a:r>
            <a:r>
              <a:rPr sz="1000" spc="-15" dirty="0">
                <a:latin typeface="Arial MT"/>
                <a:cs typeface="Arial MT"/>
              </a:rPr>
              <a:t> </a:t>
            </a:r>
            <a:r>
              <a:rPr sz="1000" dirty="0">
                <a:latin typeface="Arial MT"/>
                <a:cs typeface="Arial MT"/>
              </a:rPr>
              <a:t>direction</a:t>
            </a:r>
            <a:r>
              <a:rPr sz="1000" spc="10" dirty="0">
                <a:latin typeface="Arial MT"/>
                <a:cs typeface="Arial MT"/>
              </a:rPr>
              <a:t> </a:t>
            </a:r>
            <a:r>
              <a:rPr sz="1000" spc="5" dirty="0">
                <a:latin typeface="Arial MT"/>
                <a:cs typeface="Arial MT"/>
              </a:rPr>
              <a:t>or </a:t>
            </a:r>
            <a:r>
              <a:rPr sz="1000" dirty="0">
                <a:latin typeface="Arial MT"/>
                <a:cs typeface="Arial MT"/>
              </a:rPr>
              <a:t>stationery.</a:t>
            </a:r>
            <a:r>
              <a:rPr sz="1000" spc="-10" dirty="0">
                <a:latin typeface="Arial MT"/>
                <a:cs typeface="Arial MT"/>
              </a:rPr>
              <a:t> </a:t>
            </a:r>
            <a:r>
              <a:rPr sz="1000" spc="5" dirty="0">
                <a:latin typeface="Arial MT"/>
                <a:cs typeface="Arial MT"/>
              </a:rPr>
              <a:t>The major</a:t>
            </a:r>
            <a:endParaRPr sz="1000">
              <a:latin typeface="Arial MT"/>
              <a:cs typeface="Arial MT"/>
            </a:endParaRPr>
          </a:p>
        </p:txBody>
      </p:sp>
      <p:sp>
        <p:nvSpPr>
          <p:cNvPr id="16" name="object 16"/>
          <p:cNvSpPr txBox="1"/>
          <p:nvPr/>
        </p:nvSpPr>
        <p:spPr>
          <a:xfrm>
            <a:off x="294250" y="3310766"/>
            <a:ext cx="8291195" cy="147320"/>
          </a:xfrm>
          <a:prstGeom prst="rect">
            <a:avLst/>
          </a:prstGeom>
          <a:solidFill>
            <a:srgbClr val="FFFFFF"/>
          </a:solidFill>
        </p:spPr>
        <p:txBody>
          <a:bodyPr vert="horz" wrap="square" lIns="0" tIns="0" rIns="0" bIns="0" rtlCol="0">
            <a:spAutoFit/>
          </a:bodyPr>
          <a:lstStyle/>
          <a:p>
            <a:pPr>
              <a:lnSpc>
                <a:spcPts val="1130"/>
              </a:lnSpc>
            </a:pPr>
            <a:r>
              <a:rPr sz="1000" spc="5" dirty="0">
                <a:latin typeface="Arial MT"/>
                <a:cs typeface="Arial MT"/>
              </a:rPr>
              <a:t>drawback</a:t>
            </a:r>
            <a:r>
              <a:rPr sz="1000" spc="10" dirty="0">
                <a:latin typeface="Arial MT"/>
                <a:cs typeface="Arial MT"/>
              </a:rPr>
              <a:t> </a:t>
            </a:r>
            <a:r>
              <a:rPr sz="1000" dirty="0">
                <a:latin typeface="Arial MT"/>
                <a:cs typeface="Arial MT"/>
              </a:rPr>
              <a:t>is</a:t>
            </a:r>
            <a:r>
              <a:rPr sz="1000" spc="10" dirty="0">
                <a:latin typeface="Arial MT"/>
                <a:cs typeface="Arial MT"/>
              </a:rPr>
              <a:t> </a:t>
            </a:r>
            <a:r>
              <a:rPr sz="1000" dirty="0">
                <a:latin typeface="Arial MT"/>
                <a:cs typeface="Arial MT"/>
              </a:rPr>
              <a:t>the</a:t>
            </a:r>
            <a:r>
              <a:rPr sz="1000" spc="10" dirty="0">
                <a:latin typeface="Arial MT"/>
                <a:cs typeface="Arial MT"/>
              </a:rPr>
              <a:t> </a:t>
            </a:r>
            <a:r>
              <a:rPr sz="1000" spc="5" dirty="0">
                <a:latin typeface="Arial MT"/>
                <a:cs typeface="Arial MT"/>
              </a:rPr>
              <a:t>complicated</a:t>
            </a:r>
            <a:r>
              <a:rPr sz="1000" spc="15" dirty="0">
                <a:latin typeface="Arial MT"/>
                <a:cs typeface="Arial MT"/>
              </a:rPr>
              <a:t> </a:t>
            </a:r>
            <a:r>
              <a:rPr sz="1000" spc="10" dirty="0">
                <a:latin typeface="Arial MT"/>
                <a:cs typeface="Arial MT"/>
              </a:rPr>
              <a:t>management </a:t>
            </a:r>
            <a:r>
              <a:rPr sz="1000" dirty="0">
                <a:latin typeface="Arial MT"/>
                <a:cs typeface="Arial MT"/>
              </a:rPr>
              <a:t>of</a:t>
            </a:r>
            <a:r>
              <a:rPr sz="1000" spc="10" dirty="0">
                <a:latin typeface="Arial MT"/>
                <a:cs typeface="Arial MT"/>
              </a:rPr>
              <a:t> </a:t>
            </a:r>
            <a:r>
              <a:rPr sz="1000" dirty="0">
                <a:latin typeface="Arial MT"/>
                <a:cs typeface="Arial MT"/>
              </a:rPr>
              <a:t>the</a:t>
            </a:r>
            <a:r>
              <a:rPr sz="1000" spc="15" dirty="0">
                <a:latin typeface="Arial MT"/>
                <a:cs typeface="Arial MT"/>
              </a:rPr>
              <a:t> </a:t>
            </a:r>
            <a:r>
              <a:rPr sz="1000" spc="5" dirty="0">
                <a:latin typeface="Arial MT"/>
                <a:cs typeface="Arial MT"/>
              </a:rPr>
              <a:t>system.</a:t>
            </a:r>
            <a:r>
              <a:rPr sz="1000" spc="-5" dirty="0">
                <a:latin typeface="Arial MT"/>
                <a:cs typeface="Arial MT"/>
              </a:rPr>
              <a:t> </a:t>
            </a:r>
            <a:r>
              <a:rPr sz="1000" spc="5" dirty="0">
                <a:latin typeface="Arial MT"/>
                <a:cs typeface="Arial MT"/>
              </a:rPr>
              <a:t>There</a:t>
            </a:r>
            <a:r>
              <a:rPr sz="1000" spc="10" dirty="0">
                <a:latin typeface="Arial MT"/>
                <a:cs typeface="Arial MT"/>
              </a:rPr>
              <a:t> </a:t>
            </a:r>
            <a:r>
              <a:rPr sz="1000" spc="5" dirty="0">
                <a:latin typeface="Arial MT"/>
                <a:cs typeface="Arial MT"/>
              </a:rPr>
              <a:t>are</a:t>
            </a:r>
            <a:r>
              <a:rPr sz="1000" spc="10" dirty="0">
                <a:latin typeface="Arial MT"/>
                <a:cs typeface="Arial MT"/>
              </a:rPr>
              <a:t> </a:t>
            </a:r>
            <a:r>
              <a:rPr sz="1000" spc="5" dirty="0">
                <a:latin typeface="Arial MT"/>
                <a:cs typeface="Arial MT"/>
              </a:rPr>
              <a:t>various</a:t>
            </a:r>
            <a:r>
              <a:rPr sz="1000" spc="15" dirty="0">
                <a:latin typeface="Arial MT"/>
                <a:cs typeface="Arial MT"/>
              </a:rPr>
              <a:t> </a:t>
            </a:r>
            <a:r>
              <a:rPr sz="1000" dirty="0">
                <a:latin typeface="Arial MT"/>
                <a:cs typeface="Arial MT"/>
              </a:rPr>
              <a:t>proposed</a:t>
            </a:r>
            <a:r>
              <a:rPr sz="1000" spc="10" dirty="0">
                <a:latin typeface="Arial MT"/>
                <a:cs typeface="Arial MT"/>
              </a:rPr>
              <a:t> </a:t>
            </a:r>
            <a:r>
              <a:rPr sz="1000" spc="5" dirty="0">
                <a:latin typeface="Arial MT"/>
                <a:cs typeface="Arial MT"/>
              </a:rPr>
              <a:t>retrieval</a:t>
            </a:r>
            <a:r>
              <a:rPr sz="1000" spc="10" dirty="0">
                <a:latin typeface="Arial MT"/>
                <a:cs typeface="Arial MT"/>
              </a:rPr>
              <a:t> </a:t>
            </a:r>
            <a:r>
              <a:rPr sz="1000" spc="5" dirty="0">
                <a:latin typeface="Arial MT"/>
                <a:cs typeface="Arial MT"/>
              </a:rPr>
              <a:t>methods</a:t>
            </a:r>
            <a:r>
              <a:rPr sz="1000" spc="15" dirty="0">
                <a:latin typeface="Arial MT"/>
                <a:cs typeface="Arial MT"/>
              </a:rPr>
              <a:t> </a:t>
            </a:r>
            <a:r>
              <a:rPr sz="1000" dirty="0">
                <a:latin typeface="Arial MT"/>
                <a:cs typeface="Arial MT"/>
              </a:rPr>
              <a:t>in</a:t>
            </a:r>
            <a:r>
              <a:rPr sz="1000" spc="10" dirty="0">
                <a:latin typeface="Arial MT"/>
                <a:cs typeface="Arial MT"/>
              </a:rPr>
              <a:t> </a:t>
            </a:r>
            <a:r>
              <a:rPr sz="1000" spc="5" dirty="0">
                <a:latin typeface="Arial MT"/>
                <a:cs typeface="Arial MT"/>
              </a:rPr>
              <a:t>movable</a:t>
            </a:r>
            <a:r>
              <a:rPr sz="1000" spc="10" dirty="0">
                <a:latin typeface="Arial MT"/>
                <a:cs typeface="Arial MT"/>
              </a:rPr>
              <a:t> </a:t>
            </a:r>
            <a:r>
              <a:rPr sz="1000" spc="5" dirty="0">
                <a:latin typeface="Arial MT"/>
                <a:cs typeface="Arial MT"/>
              </a:rPr>
              <a:t>shuttles,</a:t>
            </a:r>
            <a:r>
              <a:rPr sz="1000" spc="15" dirty="0">
                <a:latin typeface="Arial MT"/>
                <a:cs typeface="Arial MT"/>
              </a:rPr>
              <a:t> </a:t>
            </a:r>
            <a:r>
              <a:rPr sz="1000" spc="5" dirty="0">
                <a:latin typeface="Arial MT"/>
                <a:cs typeface="Arial MT"/>
              </a:rPr>
              <a:t>such</a:t>
            </a:r>
            <a:r>
              <a:rPr sz="1000" spc="10" dirty="0">
                <a:latin typeface="Arial MT"/>
                <a:cs typeface="Arial MT"/>
              </a:rPr>
              <a:t> </a:t>
            </a:r>
            <a:r>
              <a:rPr sz="1000" spc="5" dirty="0">
                <a:latin typeface="Arial MT"/>
                <a:cs typeface="Arial MT"/>
              </a:rPr>
              <a:t>as</a:t>
            </a:r>
            <a:r>
              <a:rPr sz="1000" spc="10" dirty="0">
                <a:latin typeface="Arial MT"/>
                <a:cs typeface="Arial MT"/>
              </a:rPr>
              <a:t> </a:t>
            </a:r>
            <a:r>
              <a:rPr sz="1000" dirty="0">
                <a:latin typeface="Arial MT"/>
                <a:cs typeface="Arial MT"/>
              </a:rPr>
              <a:t>optimal</a:t>
            </a:r>
            <a:r>
              <a:rPr sz="1000" spc="15" dirty="0">
                <a:latin typeface="Arial MT"/>
                <a:cs typeface="Arial MT"/>
              </a:rPr>
              <a:t> </a:t>
            </a:r>
            <a:r>
              <a:rPr sz="1000" dirty="0">
                <a:latin typeface="Arial MT"/>
                <a:cs typeface="Arial MT"/>
              </a:rPr>
              <a:t>dual</a:t>
            </a:r>
            <a:endParaRPr sz="1000">
              <a:latin typeface="Arial MT"/>
              <a:cs typeface="Arial MT"/>
            </a:endParaRPr>
          </a:p>
        </p:txBody>
      </p:sp>
      <p:sp>
        <p:nvSpPr>
          <p:cNvPr id="17" name="object 17"/>
          <p:cNvSpPr txBox="1"/>
          <p:nvPr/>
        </p:nvSpPr>
        <p:spPr>
          <a:xfrm>
            <a:off x="294250" y="3458080"/>
            <a:ext cx="8049895" cy="147320"/>
          </a:xfrm>
          <a:prstGeom prst="rect">
            <a:avLst/>
          </a:prstGeom>
          <a:solidFill>
            <a:srgbClr val="FFFFFF"/>
          </a:solidFill>
        </p:spPr>
        <p:txBody>
          <a:bodyPr vert="horz" wrap="square" lIns="0" tIns="0" rIns="0" bIns="0" rtlCol="0">
            <a:spAutoFit/>
          </a:bodyPr>
          <a:lstStyle/>
          <a:p>
            <a:pPr>
              <a:lnSpc>
                <a:spcPts val="1130"/>
              </a:lnSpc>
            </a:pPr>
            <a:r>
              <a:rPr sz="1000" dirty="0">
                <a:latin typeface="Arial MT"/>
                <a:cs typeface="Arial MT"/>
              </a:rPr>
              <a:t>load</a:t>
            </a:r>
            <a:r>
              <a:rPr sz="1000" spc="5" dirty="0">
                <a:latin typeface="Arial MT"/>
                <a:cs typeface="Arial MT"/>
              </a:rPr>
              <a:t> retrieval</a:t>
            </a:r>
            <a:r>
              <a:rPr sz="1000" spc="10" dirty="0">
                <a:latin typeface="Arial MT"/>
                <a:cs typeface="Arial MT"/>
              </a:rPr>
              <a:t> </a:t>
            </a:r>
            <a:r>
              <a:rPr sz="1000" spc="5" dirty="0">
                <a:latin typeface="Arial MT"/>
                <a:cs typeface="Arial MT"/>
              </a:rPr>
              <a:t>and multiple</a:t>
            </a:r>
            <a:r>
              <a:rPr sz="1000" spc="10" dirty="0">
                <a:latin typeface="Arial MT"/>
                <a:cs typeface="Arial MT"/>
              </a:rPr>
              <a:t> </a:t>
            </a:r>
            <a:r>
              <a:rPr sz="1000" dirty="0">
                <a:latin typeface="Arial MT"/>
                <a:cs typeface="Arial MT"/>
              </a:rPr>
              <a:t>load</a:t>
            </a:r>
            <a:r>
              <a:rPr sz="1000" spc="5" dirty="0">
                <a:latin typeface="Arial MT"/>
                <a:cs typeface="Arial MT"/>
              </a:rPr>
              <a:t> retrieval</a:t>
            </a:r>
            <a:r>
              <a:rPr sz="1000" spc="10" dirty="0">
                <a:latin typeface="Arial MT"/>
                <a:cs typeface="Arial MT"/>
              </a:rPr>
              <a:t> </a:t>
            </a:r>
            <a:r>
              <a:rPr sz="1000" spc="5" dirty="0">
                <a:latin typeface="Arial MT"/>
                <a:cs typeface="Arial MT"/>
              </a:rPr>
              <a:t>methods. Some</a:t>
            </a:r>
            <a:r>
              <a:rPr sz="1000" spc="10" dirty="0">
                <a:latin typeface="Arial MT"/>
                <a:cs typeface="Arial MT"/>
              </a:rPr>
              <a:t> </a:t>
            </a:r>
            <a:r>
              <a:rPr sz="1000" spc="5" dirty="0">
                <a:latin typeface="Arial MT"/>
                <a:cs typeface="Arial MT"/>
              </a:rPr>
              <a:t>shelf </a:t>
            </a:r>
            <a:r>
              <a:rPr sz="1000" spc="10" dirty="0">
                <a:latin typeface="Arial MT"/>
                <a:cs typeface="Arial MT"/>
              </a:rPr>
              <a:t>management </a:t>
            </a:r>
            <a:r>
              <a:rPr sz="1000" spc="5" dirty="0">
                <a:latin typeface="Arial MT"/>
                <a:cs typeface="Arial MT"/>
              </a:rPr>
              <a:t>strategies</a:t>
            </a:r>
            <a:r>
              <a:rPr sz="1000" spc="10" dirty="0">
                <a:latin typeface="Arial MT"/>
                <a:cs typeface="Arial MT"/>
              </a:rPr>
              <a:t> </a:t>
            </a:r>
            <a:r>
              <a:rPr sz="1000" spc="5" dirty="0">
                <a:latin typeface="Arial MT"/>
                <a:cs typeface="Arial MT"/>
              </a:rPr>
              <a:t>are autonomous</a:t>
            </a:r>
            <a:r>
              <a:rPr sz="1000" spc="10" dirty="0">
                <a:latin typeface="Arial MT"/>
                <a:cs typeface="Arial MT"/>
              </a:rPr>
              <a:t> </a:t>
            </a:r>
            <a:r>
              <a:rPr sz="1000" spc="5" dirty="0">
                <a:latin typeface="Arial MT"/>
                <a:cs typeface="Arial MT"/>
              </a:rPr>
              <a:t>shelf strategy</a:t>
            </a:r>
            <a:r>
              <a:rPr sz="1000" spc="10" dirty="0">
                <a:latin typeface="Arial MT"/>
                <a:cs typeface="Arial MT"/>
              </a:rPr>
              <a:t> </a:t>
            </a:r>
            <a:r>
              <a:rPr sz="1000" spc="5" dirty="0">
                <a:latin typeface="Arial MT"/>
                <a:cs typeface="Arial MT"/>
              </a:rPr>
              <a:t>and</a:t>
            </a:r>
            <a:r>
              <a:rPr sz="1000" spc="-50" dirty="0">
                <a:latin typeface="Arial MT"/>
                <a:cs typeface="Arial MT"/>
              </a:rPr>
              <a:t> </a:t>
            </a:r>
            <a:r>
              <a:rPr sz="1000" spc="5" dirty="0">
                <a:latin typeface="Arial MT"/>
                <a:cs typeface="Arial MT"/>
              </a:rPr>
              <a:t>AGV powered</a:t>
            </a:r>
            <a:r>
              <a:rPr sz="1000" spc="10" dirty="0">
                <a:latin typeface="Arial MT"/>
                <a:cs typeface="Arial MT"/>
              </a:rPr>
              <a:t> </a:t>
            </a:r>
            <a:r>
              <a:rPr sz="1000" spc="5" dirty="0">
                <a:latin typeface="Arial MT"/>
                <a:cs typeface="Arial MT"/>
              </a:rPr>
              <a:t>shelf</a:t>
            </a:r>
            <a:endParaRPr sz="1000">
              <a:latin typeface="Arial MT"/>
              <a:cs typeface="Arial MT"/>
            </a:endParaRPr>
          </a:p>
        </p:txBody>
      </p:sp>
      <p:sp>
        <p:nvSpPr>
          <p:cNvPr id="18" name="object 18"/>
          <p:cNvSpPr txBox="1"/>
          <p:nvPr/>
        </p:nvSpPr>
        <p:spPr>
          <a:xfrm>
            <a:off x="294250" y="3605393"/>
            <a:ext cx="1398905" cy="147320"/>
          </a:xfrm>
          <a:prstGeom prst="rect">
            <a:avLst/>
          </a:prstGeom>
          <a:solidFill>
            <a:srgbClr val="FFFFFF"/>
          </a:solidFill>
        </p:spPr>
        <p:txBody>
          <a:bodyPr vert="horz" wrap="square" lIns="0" tIns="0" rIns="0" bIns="0" rtlCol="0">
            <a:spAutoFit/>
          </a:bodyPr>
          <a:lstStyle/>
          <a:p>
            <a:pPr>
              <a:lnSpc>
                <a:spcPts val="1130"/>
              </a:lnSpc>
            </a:pPr>
            <a:r>
              <a:rPr sz="1000" spc="10" dirty="0">
                <a:latin typeface="Arial MT"/>
                <a:cs typeface="Arial MT"/>
              </a:rPr>
              <a:t>management</a:t>
            </a:r>
            <a:r>
              <a:rPr sz="1000" spc="-55" dirty="0">
                <a:latin typeface="Arial MT"/>
                <a:cs typeface="Arial MT"/>
              </a:rPr>
              <a:t> </a:t>
            </a:r>
            <a:r>
              <a:rPr sz="1000" spc="5" dirty="0">
                <a:latin typeface="Arial MT"/>
                <a:cs typeface="Arial MT"/>
              </a:rPr>
              <a:t>strategies.</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2188</Words>
  <Application>Microsoft Office PowerPoint</Application>
  <PresentationFormat>On-screen Show (16:9)</PresentationFormat>
  <Paragraphs>190</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MT</vt:lpstr>
      <vt:lpstr>Calibri</vt:lpstr>
      <vt:lpstr>Consolas</vt:lpstr>
      <vt:lpstr>Microsoft Sans Serif</vt:lpstr>
      <vt:lpstr>NexusSerif</vt:lpstr>
      <vt:lpstr>Segoe UI</vt:lpstr>
      <vt:lpstr>Symbol</vt:lpstr>
      <vt:lpstr>Times New Roman</vt:lpstr>
      <vt:lpstr>Verdana</vt:lpstr>
      <vt:lpstr>Wingdings</vt:lpstr>
      <vt:lpstr>Office Theme</vt:lpstr>
      <vt:lpstr>PowerPoint Presentation</vt:lpstr>
      <vt:lpstr>Abstract</vt:lpstr>
      <vt:lpstr>Objectives</vt:lpstr>
      <vt:lpstr>Keywords </vt:lpstr>
      <vt:lpstr>Modules</vt:lpstr>
      <vt:lpstr>Societal Impact</vt:lpstr>
      <vt:lpstr>Scope</vt:lpstr>
      <vt:lpstr>Literature Survey</vt:lpstr>
      <vt:lpstr>PowerPoint Presentation</vt:lpstr>
      <vt:lpstr>Proposed Method</vt:lpstr>
      <vt:lpstr>IMPLEMENTATION</vt:lpstr>
      <vt:lpstr>PowerPoint Presentation</vt:lpstr>
      <vt:lpstr>PowerPoint Presentation</vt:lpstr>
      <vt:lpstr>CNN Code usages</vt:lpstr>
      <vt:lpstr>Comparison Matrics</vt:lpstr>
      <vt:lpstr>NUMBER PLATE RECOGNITION CODE</vt:lpstr>
      <vt:lpstr>CAR SPACING</vt:lpstr>
      <vt:lpstr>PowerPoint Presentation</vt:lpstr>
      <vt:lpstr>PowerPoint Presentation</vt:lpstr>
      <vt:lpstr>PowerPoint Presentation</vt:lpstr>
      <vt:lpstr>References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TARP REV 1</dc:title>
  <cp:lastModifiedBy>Arnab Karmakar</cp:lastModifiedBy>
  <cp:revision>21</cp:revision>
  <dcterms:created xsi:type="dcterms:W3CDTF">2022-04-21T05:06:42Z</dcterms:created>
  <dcterms:modified xsi:type="dcterms:W3CDTF">2022-04-22T07:21:17Z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