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60" r:id="rId5"/>
    <p:sldId id="265" r:id="rId6"/>
    <p:sldId id="278" r:id="rId7"/>
    <p:sldId id="279" r:id="rId8"/>
    <p:sldId id="280" r:id="rId9"/>
    <p:sldId id="281" r:id="rId10"/>
    <p:sldId id="282" r:id="rId11"/>
    <p:sldId id="283" r:id="rId12"/>
    <p:sldId id="284" r:id="rId13"/>
    <p:sldId id="269" r:id="rId14"/>
    <p:sldId id="285" r:id="rId15"/>
    <p:sldId id="286" r:id="rId16"/>
    <p:sldId id="287" r:id="rId17"/>
    <p:sldId id="290" r:id="rId18"/>
    <p:sldId id="275" r:id="rId19"/>
    <p:sldId id="288" r:id="rId20"/>
    <p:sldId id="276" r:id="rId21"/>
    <p:sldId id="289"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mbria" panose="02040503050406030204" pitchFamily="18"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Source Sans Pro" panose="020B0503030403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D14511-39A0-4EED-A100-EFD021A6BE51}">
  <a:tblStyle styleId="{21D14511-39A0-4EED-A100-EFD021A6BE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ce1294b2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ce1294b2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9a00025e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9a00025e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ad4a0a55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ad4a0a55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ce1294b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ce1294b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a120119f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a120119f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a120119f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a120119f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fa120119f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fa120119f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c6f73a04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itm-conferences.org/articles/itmconf/pdf/2016/01/itmconf_ics2016_03011.pdf"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619809" y="768399"/>
            <a:ext cx="7904381" cy="432900"/>
          </a:xfrm>
          <a:prstGeom prst="rect">
            <a:avLst/>
          </a:prstGeom>
        </p:spPr>
        <p:txBody>
          <a:bodyPr spcFirstLastPara="1" wrap="square" lIns="91425" tIns="91425" rIns="91425" bIns="91425" anchor="b" anchorCtr="0">
            <a:noAutofit/>
          </a:bodyPr>
          <a:lstStyle/>
          <a:p>
            <a:pPr algn="ctr"/>
            <a:r>
              <a:rPr lang="en-GB" sz="2400" b="1" dirty="0">
                <a:effectLst/>
                <a:latin typeface="Times New Roman" panose="02020603050405020304" pitchFamily="18" charset="0"/>
                <a:ea typeface="Times New Roman" panose="02020603050405020304" pitchFamily="18" charset="0"/>
              </a:rPr>
              <a:t>FOSSEE</a:t>
            </a:r>
            <a:r>
              <a:rPr lang="en-GB" sz="2400" b="1" spc="285" dirty="0">
                <a:effectLst/>
                <a:latin typeface="Times New Roman" panose="02020603050405020304" pitchFamily="18" charset="0"/>
                <a:ea typeface="Times New Roman" panose="02020603050405020304" pitchFamily="18" charset="0"/>
              </a:rPr>
              <a:t> </a:t>
            </a:r>
            <a:r>
              <a:rPr lang="en-GB" sz="2400" b="1" dirty="0">
                <a:effectLst/>
                <a:latin typeface="Times New Roman" panose="02020603050405020304" pitchFamily="18" charset="0"/>
                <a:ea typeface="Times New Roman" panose="02020603050405020304" pitchFamily="18" charset="0"/>
              </a:rPr>
              <a:t>Summer</a:t>
            </a:r>
            <a:r>
              <a:rPr lang="en-GB" sz="2400" b="1" spc="290" dirty="0">
                <a:effectLst/>
                <a:latin typeface="Times New Roman" panose="02020603050405020304" pitchFamily="18" charset="0"/>
                <a:ea typeface="Times New Roman" panose="02020603050405020304" pitchFamily="18" charset="0"/>
              </a:rPr>
              <a:t> </a:t>
            </a:r>
            <a:r>
              <a:rPr lang="en-GB" sz="2400" b="1" dirty="0">
                <a:effectLst/>
                <a:latin typeface="Times New Roman" panose="02020603050405020304" pitchFamily="18" charset="0"/>
                <a:ea typeface="Times New Roman" panose="02020603050405020304" pitchFamily="18" charset="0"/>
              </a:rPr>
              <a:t>Internship on Social Network Analysis using R Studio</a:t>
            </a:r>
            <a:endParaRPr sz="2400" b="1" dirty="0"/>
          </a:p>
        </p:txBody>
      </p:sp>
      <p:sp>
        <p:nvSpPr>
          <p:cNvPr id="68" name="Google Shape;68;p13"/>
          <p:cNvSpPr txBox="1">
            <a:spLocks noGrp="1"/>
          </p:cNvSpPr>
          <p:nvPr>
            <p:ph type="subTitle" idx="1"/>
          </p:nvPr>
        </p:nvSpPr>
        <p:spPr>
          <a:xfrm>
            <a:off x="308550" y="3243939"/>
            <a:ext cx="8222100" cy="28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t>Arnab Karmakar(19BAI1090)</a:t>
            </a:r>
            <a:r>
              <a:rPr lang="en" sz="1700" dirty="0"/>
              <a:t> </a:t>
            </a:r>
            <a:endParaRPr sz="1700" dirty="0"/>
          </a:p>
          <a:p>
            <a:pPr marL="0" lvl="0" indent="0" algn="ctr" rtl="0">
              <a:spcBef>
                <a:spcPts val="0"/>
              </a:spcBef>
              <a:spcAft>
                <a:spcPts val="0"/>
              </a:spcAft>
              <a:buNone/>
            </a:pPr>
            <a:r>
              <a:rPr lang="en" sz="1400" dirty="0"/>
              <a:t>Final Year Undergraduate Student,</a:t>
            </a:r>
            <a:endParaRPr sz="1400" dirty="0"/>
          </a:p>
          <a:p>
            <a:pPr marL="0" indent="0" algn="ctr"/>
            <a:r>
              <a:rPr lang="en-GB" sz="1800" b="1" dirty="0">
                <a:effectLst/>
                <a:latin typeface="Times New Roman" panose="02020603050405020304" pitchFamily="18" charset="0"/>
                <a:ea typeface="Times New Roman" panose="02020603050405020304" pitchFamily="18" charset="0"/>
              </a:rPr>
              <a:t>School of Computer Science and Engineering</a:t>
            </a:r>
            <a:endParaRPr lang="en-IN" sz="1800" dirty="0">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None/>
            </a:pPr>
            <a:endParaRPr sz="1700" dirty="0"/>
          </a:p>
          <a:p>
            <a:pPr marL="0" lvl="0" indent="0" algn="ctr" rtl="0">
              <a:spcBef>
                <a:spcPts val="0"/>
              </a:spcBef>
              <a:spcAft>
                <a:spcPts val="0"/>
              </a:spcAft>
              <a:buNone/>
            </a:pPr>
            <a:endParaRPr sz="2200" dirty="0"/>
          </a:p>
          <a:p>
            <a:pPr marL="0" lvl="0" indent="0" algn="ctr" rtl="0">
              <a:spcBef>
                <a:spcPts val="0"/>
              </a:spcBef>
              <a:spcAft>
                <a:spcPts val="0"/>
              </a:spcAft>
              <a:buNone/>
            </a:pPr>
            <a:endParaRPr sz="1700" dirty="0"/>
          </a:p>
          <a:p>
            <a:pPr marL="0" lvl="0" indent="0" algn="ctr" rtl="0">
              <a:spcBef>
                <a:spcPts val="0"/>
              </a:spcBef>
              <a:spcAft>
                <a:spcPts val="0"/>
              </a:spcAft>
              <a:buNone/>
            </a:pPr>
            <a:endParaRPr sz="1700" dirty="0"/>
          </a:p>
        </p:txBody>
      </p:sp>
      <p:sp>
        <p:nvSpPr>
          <p:cNvPr id="71" name="Google Shape;71;p13"/>
          <p:cNvSpPr txBox="1">
            <a:spLocks noGrp="1"/>
          </p:cNvSpPr>
          <p:nvPr>
            <p:ph type="subTitle" idx="1"/>
          </p:nvPr>
        </p:nvSpPr>
        <p:spPr>
          <a:xfrm>
            <a:off x="308550" y="2836133"/>
            <a:ext cx="82221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Presented by:</a:t>
            </a:r>
            <a:endParaRPr sz="1400" dirty="0"/>
          </a:p>
        </p:txBody>
      </p:sp>
      <p:sp>
        <p:nvSpPr>
          <p:cNvPr id="72" name="Google Shape;72;p13"/>
          <p:cNvSpPr txBox="1">
            <a:spLocks noGrp="1"/>
          </p:cNvSpPr>
          <p:nvPr>
            <p:ph type="subTitle" idx="1"/>
          </p:nvPr>
        </p:nvSpPr>
        <p:spPr>
          <a:xfrm>
            <a:off x="308550" y="4721002"/>
            <a:ext cx="8222100" cy="300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t>CSE1902- Industrial Internship Review</a:t>
            </a:r>
            <a:endParaRPr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5CBCD7-32ED-D1DC-546A-F6F73D78B4F4}"/>
              </a:ext>
            </a:extLst>
          </p:cNvPr>
          <p:cNvPicPr>
            <a:picLocks noChangeAspect="1"/>
          </p:cNvPicPr>
          <p:nvPr/>
        </p:nvPicPr>
        <p:blipFill>
          <a:blip r:embed="rId2"/>
          <a:srcRect l="38723" t="27759" r="18034" b="13612"/>
          <a:stretch>
            <a:fillRect/>
          </a:stretch>
        </p:blipFill>
        <p:spPr bwMode="auto">
          <a:xfrm>
            <a:off x="1702049" y="368300"/>
            <a:ext cx="5355590" cy="4102100"/>
          </a:xfrm>
          <a:prstGeom prst="rect">
            <a:avLst/>
          </a:prstGeom>
          <a:noFill/>
          <a:ln w="9525">
            <a:noFill/>
            <a:miter lim="800000"/>
            <a:headEnd/>
            <a:tailEnd/>
          </a:ln>
        </p:spPr>
      </p:pic>
    </p:spTree>
    <p:extLst>
      <p:ext uri="{BB962C8B-B14F-4D97-AF65-F5344CB8AC3E}">
        <p14:creationId xmlns:p14="http://schemas.microsoft.com/office/powerpoint/2010/main" val="357964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DB71-48E2-639F-1068-64D2C567ABF4}"/>
              </a:ext>
            </a:extLst>
          </p:cNvPr>
          <p:cNvSpPr>
            <a:spLocks noGrp="1"/>
          </p:cNvSpPr>
          <p:nvPr>
            <p:ph type="title"/>
          </p:nvPr>
        </p:nvSpPr>
        <p:spPr/>
        <p:txBody>
          <a:bodyPr/>
          <a:lstStyle/>
          <a:p>
            <a:r>
              <a:rPr lang="en-GB" sz="2800" b="1" u="sng" dirty="0">
                <a:effectLst/>
                <a:latin typeface="Times New Roman" panose="02020603050405020304" pitchFamily="18" charset="0"/>
                <a:ea typeface="Times New Roman" panose="02020603050405020304" pitchFamily="18" charset="0"/>
              </a:rPr>
              <a:t>Visualizing Social Networks (</a:t>
            </a:r>
            <a:r>
              <a:rPr lang="en-GB" sz="2800" b="1" u="sng" dirty="0" err="1">
                <a:effectLst/>
                <a:latin typeface="Times New Roman" panose="02020603050405020304" pitchFamily="18" charset="0"/>
                <a:ea typeface="Times New Roman" panose="02020603050405020304" pitchFamily="18" charset="0"/>
              </a:rPr>
              <a:t>Tcl</a:t>
            </a:r>
            <a:r>
              <a:rPr lang="en-GB" sz="2800" b="1" u="sng" dirty="0">
                <a:effectLst/>
                <a:latin typeface="Times New Roman" panose="02020603050405020304" pitchFamily="18" charset="0"/>
                <a:ea typeface="Times New Roman" panose="02020603050405020304" pitchFamily="18" charset="0"/>
              </a:rPr>
              <a:t>/Tk Network Graph)</a:t>
            </a:r>
            <a:endParaRPr lang="en-IN" sz="2800" dirty="0"/>
          </a:p>
        </p:txBody>
      </p:sp>
      <p:sp>
        <p:nvSpPr>
          <p:cNvPr id="4" name="TextBox 3">
            <a:extLst>
              <a:ext uri="{FF2B5EF4-FFF2-40B4-BE49-F238E27FC236}">
                <a16:creationId xmlns:a16="http://schemas.microsoft.com/office/drawing/2014/main" id="{B8781AEC-2B30-168A-00DD-9466B4B43775}"/>
              </a:ext>
            </a:extLst>
          </p:cNvPr>
          <p:cNvSpPr txBox="1"/>
          <p:nvPr/>
        </p:nvSpPr>
        <p:spPr>
          <a:xfrm>
            <a:off x="98250" y="665908"/>
            <a:ext cx="4585252" cy="735522"/>
          </a:xfrm>
          <a:prstGeom prst="rect">
            <a:avLst/>
          </a:prstGeom>
          <a:noFill/>
        </p:spPr>
        <p:txBody>
          <a:bodyPr wrap="square">
            <a:spAutoFit/>
          </a:bodyPr>
          <a:lstStyle/>
          <a:p>
            <a:pPr marR="570865" algn="just">
              <a:lnSpc>
                <a:spcPct val="105000"/>
              </a:lnSpc>
              <a:spcBef>
                <a:spcPts val="855"/>
              </a:spcBef>
              <a:spcAft>
                <a:spcPts val="700"/>
              </a:spcAft>
            </a:pPr>
            <a:r>
              <a:rPr lang="en-GB" sz="1400" dirty="0" err="1">
                <a:effectLst/>
                <a:latin typeface="Times New Roman" panose="02020603050405020304" pitchFamily="18" charset="0"/>
                <a:ea typeface="Times New Roman" panose="02020603050405020304" pitchFamily="18" charset="0"/>
              </a:rPr>
              <a:t>tkplot</a:t>
            </a:r>
            <a:r>
              <a:rPr lang="en-GB" sz="1400" dirty="0">
                <a:effectLst/>
                <a:latin typeface="Times New Roman" panose="02020603050405020304" pitchFamily="18" charset="0"/>
                <a:ea typeface="Times New Roman" panose="02020603050405020304" pitchFamily="18" charset="0"/>
              </a:rPr>
              <a:t>(</a:t>
            </a:r>
            <a:r>
              <a:rPr lang="en-GB" sz="1400" dirty="0" err="1">
                <a:effectLst/>
                <a:latin typeface="Times New Roman" panose="02020603050405020304" pitchFamily="18" charset="0"/>
                <a:ea typeface="Times New Roman" panose="02020603050405020304" pitchFamily="18" charset="0"/>
              </a:rPr>
              <a:t>igraph</a:t>
            </a:r>
            <a:r>
              <a:rPr lang="en-GB"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570865" algn="just">
              <a:lnSpc>
                <a:spcPct val="105000"/>
              </a:lnSpc>
              <a:spcBef>
                <a:spcPts val="855"/>
              </a:spcBef>
              <a:spcAft>
                <a:spcPts val="700"/>
              </a:spcAft>
            </a:pPr>
            <a:r>
              <a:rPr lang="en-GB" sz="1400" dirty="0">
                <a:effectLst/>
                <a:latin typeface="Times New Roman" panose="02020603050405020304" pitchFamily="18" charset="0"/>
                <a:ea typeface="Times New Roman" panose="02020603050405020304" pitchFamily="18" charset="0"/>
              </a:rPr>
              <a:t>layout=</a:t>
            </a:r>
            <a:r>
              <a:rPr lang="en-GB" sz="1400" dirty="0" err="1">
                <a:effectLst/>
                <a:latin typeface="Times New Roman" panose="02020603050405020304" pitchFamily="18" charset="0"/>
                <a:ea typeface="Times New Roman" panose="02020603050405020304" pitchFamily="18" charset="0"/>
              </a:rPr>
              <a:t>layout.fruchterman.reingold</a:t>
            </a:r>
            <a:r>
              <a:rPr lang="en-GB"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CB02B9B-D471-AFE4-E393-96A884AD40F9}"/>
              </a:ext>
            </a:extLst>
          </p:cNvPr>
          <p:cNvPicPr/>
          <p:nvPr/>
        </p:nvPicPr>
        <p:blipFill>
          <a:blip r:embed="rId2" cstate="print"/>
          <a:stretch>
            <a:fillRect/>
          </a:stretch>
        </p:blipFill>
        <p:spPr>
          <a:xfrm>
            <a:off x="241042" y="1523985"/>
            <a:ext cx="4442460" cy="3420745"/>
          </a:xfrm>
          <a:prstGeom prst="rect">
            <a:avLst/>
          </a:prstGeom>
        </p:spPr>
      </p:pic>
      <p:sp>
        <p:nvSpPr>
          <p:cNvPr id="7" name="TextBox 6">
            <a:extLst>
              <a:ext uri="{FF2B5EF4-FFF2-40B4-BE49-F238E27FC236}">
                <a16:creationId xmlns:a16="http://schemas.microsoft.com/office/drawing/2014/main" id="{7EAD391E-384F-255F-26E8-E732FA75F82C}"/>
              </a:ext>
            </a:extLst>
          </p:cNvPr>
          <p:cNvSpPr txBox="1"/>
          <p:nvPr/>
        </p:nvSpPr>
        <p:spPr>
          <a:xfrm>
            <a:off x="4572000" y="775252"/>
            <a:ext cx="4420742" cy="4211409"/>
          </a:xfrm>
          <a:prstGeom prst="rect">
            <a:avLst/>
          </a:prstGeom>
          <a:noFill/>
        </p:spPr>
        <p:txBody>
          <a:bodyPr wrap="square">
            <a:spAutoFit/>
          </a:bodyPr>
          <a:lstStyle/>
          <a:p>
            <a:pPr marL="266700" marR="570865" algn="just">
              <a:lnSpc>
                <a:spcPct val="105000"/>
              </a:lnSpc>
              <a:spcBef>
                <a:spcPts val="855"/>
              </a:spcBef>
              <a:spcAft>
                <a:spcPts val="700"/>
              </a:spcAft>
            </a:pPr>
            <a:r>
              <a:rPr lang="en-GB" sz="1000" b="1" u="sng" dirty="0">
                <a:solidFill>
                  <a:srgbClr val="FF0000"/>
                </a:solidFill>
                <a:effectLst/>
                <a:latin typeface="Times New Roman" panose="02020603050405020304" pitchFamily="18" charset="0"/>
                <a:ea typeface="Times New Roman" panose="02020603050405020304" pitchFamily="18" charset="0"/>
              </a:rPr>
              <a:t>Finding Key Actors</a:t>
            </a:r>
          </a:p>
          <a:p>
            <a:pPr marL="266700" marR="570865" algn="just">
              <a:lnSpc>
                <a:spcPct val="105000"/>
              </a:lnSpc>
              <a:spcBef>
                <a:spcPts val="855"/>
              </a:spcBef>
              <a:spcAft>
                <a:spcPts val="700"/>
              </a:spcAft>
            </a:pPr>
            <a:r>
              <a:rPr lang="en-GB" sz="1000" b="1" dirty="0">
                <a:effectLst/>
                <a:latin typeface="Times New Roman" panose="02020603050405020304" pitchFamily="18" charset="0"/>
                <a:ea typeface="Times New Roman" panose="02020603050405020304" pitchFamily="18" charset="0"/>
              </a:rPr>
              <a:t>Centrality Measures</a:t>
            </a:r>
            <a:r>
              <a:rPr lang="en-GB" sz="1000" dirty="0">
                <a:effectLst/>
                <a:latin typeface="Times New Roman" panose="02020603050405020304" pitchFamily="18" charset="0"/>
                <a:ea typeface="Times New Roman" panose="02020603050405020304" pitchFamily="18" charset="0"/>
              </a:rPr>
              <a:t> </a:t>
            </a:r>
            <a:r>
              <a:rPr lang="en-GB" sz="1000" dirty="0">
                <a:solidFill>
                  <a:srgbClr val="111111"/>
                </a:solidFill>
                <a:effectLst/>
                <a:latin typeface="Source Sans Pro" panose="020B0503030403020204" pitchFamily="34" charset="0"/>
                <a:ea typeface="Times New Roman" panose="02020603050405020304" pitchFamily="18" charset="0"/>
              </a:rPr>
              <a:t>Medium or prominence is a well-known metric for determining a person's position within the overall structure of a social network. It can be computed using a variety of measures. Diploma, betweenness, proximity, and eigenvector centrality are the most commonly utilised. The first three were proposed by Freeman (1978) and are best suited for low-bandwidth networks. Brin and Page (2012) recently came up with extensions for weight loss networks. Analog (1987) presented the fourth measure, eigenvector centrality, which is based entirely on a spectral graph approach. It gained a lot of traction once it was utilised as the foundation for the well-known Google PageRank algorithm, which we'll go over in the next part. Whereas other quantitative measures for individual degree are proposed in the literature, we will focus on defining median values in this section. These processes determine the individual's relative cost within the network, indicating how relationships are targeted on some persons and, as a result, providing information on the societal power.</a:t>
            </a:r>
            <a:endParaRPr lang="en-IN" sz="1000" dirty="0">
              <a:effectLst/>
              <a:latin typeface="Times New Roman" panose="02020603050405020304" pitchFamily="18" charset="0"/>
              <a:ea typeface="Times New Roman" panose="02020603050405020304" pitchFamily="18" charset="0"/>
            </a:endParaRPr>
          </a:p>
          <a:p>
            <a:pPr marL="266700" marR="570865">
              <a:lnSpc>
                <a:spcPct val="105000"/>
              </a:lnSpc>
              <a:spcBef>
                <a:spcPts val="855"/>
              </a:spcBef>
              <a:spcAft>
                <a:spcPts val="700"/>
              </a:spcAft>
            </a:pPr>
            <a:r>
              <a:rPr lang="en-GB" sz="1000" dirty="0">
                <a:solidFill>
                  <a:srgbClr val="111111"/>
                </a:solidFill>
                <a:effectLst/>
                <a:latin typeface="Source Sans Pro" panose="020B0503030403020204" pitchFamily="34" charset="0"/>
                <a:ea typeface="Times New Roman" panose="02020603050405020304" pitchFamily="18" charset="0"/>
              </a:rPr>
              <a:t>Greater centre levels were associated with much more prominent characters inside the group, as their central location grants them benefits such as easier and faster access to various personalities.</a:t>
            </a:r>
            <a:endParaRPr lang="en-IN"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970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80C3-D01F-8A5E-5BC2-F90A5ED320F4}"/>
              </a:ext>
            </a:extLst>
          </p:cNvPr>
          <p:cNvSpPr>
            <a:spLocks noGrp="1"/>
          </p:cNvSpPr>
          <p:nvPr>
            <p:ph type="title"/>
          </p:nvPr>
        </p:nvSpPr>
        <p:spPr/>
        <p:txBody>
          <a:bodyPr/>
          <a:lstStyle/>
          <a:p>
            <a:r>
              <a:rPr lang="en-GB" b="1" u="sng" dirty="0">
                <a:solidFill>
                  <a:schemeClr val="bg2"/>
                </a:solidFill>
                <a:effectLst/>
                <a:latin typeface="Times New Roman" panose="02020603050405020304" pitchFamily="18" charset="0"/>
                <a:ea typeface="Times New Roman" panose="02020603050405020304" pitchFamily="18" charset="0"/>
              </a:rPr>
              <a:t>Plot Eigenvector Centrality on Betweenness</a:t>
            </a:r>
            <a:endParaRPr lang="en-IN" dirty="0">
              <a:solidFill>
                <a:schemeClr val="bg2"/>
              </a:solidFill>
            </a:endParaRPr>
          </a:p>
        </p:txBody>
      </p:sp>
      <p:sp>
        <p:nvSpPr>
          <p:cNvPr id="4" name="TextBox 3">
            <a:extLst>
              <a:ext uri="{FF2B5EF4-FFF2-40B4-BE49-F238E27FC236}">
                <a16:creationId xmlns:a16="http://schemas.microsoft.com/office/drawing/2014/main" id="{29A58044-10A6-4035-4013-D6B1A961D927}"/>
              </a:ext>
            </a:extLst>
          </p:cNvPr>
          <p:cNvSpPr txBox="1"/>
          <p:nvPr/>
        </p:nvSpPr>
        <p:spPr>
          <a:xfrm>
            <a:off x="344556" y="781877"/>
            <a:ext cx="7785653" cy="3638368"/>
          </a:xfrm>
          <a:prstGeom prst="rect">
            <a:avLst/>
          </a:prstGeom>
          <a:noFill/>
        </p:spPr>
        <p:txBody>
          <a:bodyPr wrap="square">
            <a:spAutoFit/>
          </a:bodyPr>
          <a:lstStyle/>
          <a:p>
            <a:pPr marL="266700" marR="570865" algn="just">
              <a:lnSpc>
                <a:spcPct val="105000"/>
              </a:lnSpc>
              <a:spcBef>
                <a:spcPts val="855"/>
              </a:spcBef>
              <a:spcAft>
                <a:spcPts val="700"/>
              </a:spcAft>
            </a:pPr>
            <a:r>
              <a:rPr lang="en-GB" sz="1400" b="1" dirty="0">
                <a:solidFill>
                  <a:srgbClr val="000000"/>
                </a:solidFill>
                <a:effectLst/>
                <a:latin typeface="Calibri" panose="020F0502020204030204" pitchFamily="34" charset="0"/>
                <a:ea typeface="Times New Roman" panose="02020603050405020304" pitchFamily="18" charset="0"/>
              </a:rPr>
              <a:t>This measure assesses how a protagonist is linked to certain other well-linked individuals and is predicated on the distribution of correlated values in each and every region. A first eigenvalues of the data structure is given this position. The basic premise of embedded is that a person's ability and status are continuously determined by the power and position of his switching. Figures who really are immediately linked to a certain personality, described to as the psyche, are called to as Changes over time. Alters is a term widely used in the examination of a narcissistic shared community. In other words, we can state that a single node's lengths are proportional to the combined of its nearby items.</a:t>
            </a:r>
            <a:endParaRPr lang="en-IN" sz="1600" dirty="0">
              <a:effectLst/>
              <a:latin typeface="Times New Roman" panose="02020603050405020304" pitchFamily="18" charset="0"/>
              <a:ea typeface="Times New Roman" panose="02020603050405020304" pitchFamily="18" charset="0"/>
            </a:endParaRPr>
          </a:p>
          <a:p>
            <a:pPr marL="266700" marR="570865" algn="just">
              <a:lnSpc>
                <a:spcPct val="105000"/>
              </a:lnSpc>
              <a:spcBef>
                <a:spcPts val="855"/>
              </a:spcBef>
              <a:spcAft>
                <a:spcPts val="700"/>
              </a:spcAft>
            </a:pPr>
            <a:r>
              <a:rPr lang="en-GB" sz="1400" b="1" dirty="0">
                <a:solidFill>
                  <a:srgbClr val="000000"/>
                </a:solidFill>
                <a:effectLst/>
                <a:latin typeface="Calibri" panose="020F0502020204030204" pitchFamily="34" charset="0"/>
                <a:ea typeface="Times New Roman" panose="02020603050405020304" pitchFamily="18" charset="0"/>
              </a:rPr>
              <a:t>• Alternatively is to adjust / reverse eigenvector central ness during fossil testing.</a:t>
            </a:r>
            <a:endParaRPr lang="en-IN" sz="1600" dirty="0">
              <a:effectLst/>
              <a:latin typeface="Times New Roman" panose="02020603050405020304" pitchFamily="18" charset="0"/>
              <a:ea typeface="Times New Roman" panose="02020603050405020304" pitchFamily="18" charset="0"/>
            </a:endParaRPr>
          </a:p>
          <a:p>
            <a:pPr marL="266700" marR="570865" algn="just">
              <a:lnSpc>
                <a:spcPct val="105000"/>
              </a:lnSpc>
              <a:spcBef>
                <a:spcPts val="855"/>
              </a:spcBef>
              <a:spcAft>
                <a:spcPts val="700"/>
              </a:spcAft>
            </a:pPr>
            <a:r>
              <a:rPr lang="en-GB" sz="1400" b="1" dirty="0">
                <a:solidFill>
                  <a:srgbClr val="000000"/>
                </a:solidFill>
                <a:effectLst/>
                <a:latin typeface="Calibri" panose="020F0502020204030204" pitchFamily="34" charset="0"/>
                <a:ea typeface="Times New Roman" panose="02020603050405020304" pitchFamily="18" charset="0"/>
              </a:rPr>
              <a:t>- A character with a high concentration and low eigenvector centrality may be an important gate keeper for the middle character.</a:t>
            </a:r>
            <a:endParaRPr lang="en-IN" sz="1600" dirty="0">
              <a:effectLst/>
              <a:latin typeface="Times New Roman" panose="02020603050405020304" pitchFamily="18" charset="0"/>
              <a:ea typeface="Times New Roman" panose="02020603050405020304" pitchFamily="18" charset="0"/>
            </a:endParaRPr>
          </a:p>
          <a:p>
            <a:pPr marL="266700" marR="570865" algn="just">
              <a:lnSpc>
                <a:spcPct val="105000"/>
              </a:lnSpc>
              <a:spcBef>
                <a:spcPts val="855"/>
              </a:spcBef>
              <a:spcAft>
                <a:spcPts val="700"/>
              </a:spcAft>
            </a:pPr>
            <a:r>
              <a:rPr lang="en-GB" sz="1400" b="1" dirty="0">
                <a:solidFill>
                  <a:srgbClr val="000000"/>
                </a:solidFill>
                <a:effectLst/>
                <a:latin typeface="Calibri" panose="020F0502020204030204" pitchFamily="34" charset="0"/>
                <a:ea typeface="Times New Roman" panose="02020603050405020304" pitchFamily="18" charset="0"/>
              </a:rPr>
              <a:t>- A low-key character and a high middle eigenvector may have a unique access to mid-level players.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7014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279743" y="1303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82" name="Google Shape;182;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 name="TextBox 2">
            <a:extLst>
              <a:ext uri="{FF2B5EF4-FFF2-40B4-BE49-F238E27FC236}">
                <a16:creationId xmlns:a16="http://schemas.microsoft.com/office/drawing/2014/main" id="{685466D5-17FB-E45A-5C88-6F25CD7C2297}"/>
              </a:ext>
            </a:extLst>
          </p:cNvPr>
          <p:cNvSpPr txBox="1"/>
          <p:nvPr/>
        </p:nvSpPr>
        <p:spPr>
          <a:xfrm>
            <a:off x="209159" y="1078879"/>
            <a:ext cx="8222100" cy="3550396"/>
          </a:xfrm>
          <a:prstGeom prst="rect">
            <a:avLst/>
          </a:prstGeom>
          <a:noFill/>
        </p:spPr>
        <p:txBody>
          <a:bodyPr wrap="square">
            <a:spAutoFit/>
          </a:bodyPr>
          <a:lstStyle/>
          <a:p>
            <a:pPr>
              <a:lnSpc>
                <a:spcPct val="115000"/>
              </a:lnSpc>
              <a:spcAft>
                <a:spcPts val="700"/>
              </a:spcAft>
            </a:pPr>
            <a:r>
              <a:rPr lang="en-GB" sz="1800" b="1" u="sng" dirty="0">
                <a:solidFill>
                  <a:srgbClr val="FF0000"/>
                </a:solidFill>
                <a:effectLst/>
                <a:latin typeface="Times New Roman" panose="02020603050405020304" pitchFamily="18" charset="0"/>
                <a:ea typeface="Times New Roman" panose="02020603050405020304" pitchFamily="18" charset="0"/>
              </a:rPr>
              <a:t>Graph Representations </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700"/>
              </a:spcAft>
            </a:pPr>
            <a:r>
              <a:rPr lang="en-GB" sz="1800" b="1" u="none" strike="noStrike" dirty="0">
                <a:solidFill>
                  <a:srgbClr val="FF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700"/>
              </a:spcAft>
            </a:pPr>
            <a:r>
              <a:rPr lang="en-GB" sz="1400" b="1" dirty="0">
                <a:solidFill>
                  <a:srgbClr val="000000"/>
                </a:solidFill>
                <a:effectLst/>
                <a:latin typeface="Calibri" panose="020F0502020204030204" pitchFamily="34" charset="0"/>
                <a:ea typeface="Times New Roman" panose="02020603050405020304" pitchFamily="18" charset="0"/>
              </a:rPr>
              <a:t>Charts are forms of metadata architectures that have been addressed in the literature: category organization and divisional structure. These formats are appropriate for saving diagrams on a system so that technical solutions may examine these. Action listings &amp; neighbouring listings are examples of collection architectures.</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700"/>
              </a:spcAft>
            </a:pPr>
            <a:r>
              <a:rPr lang="en-GB" sz="1400" b="1" dirty="0">
                <a:solidFill>
                  <a:srgbClr val="000000"/>
                </a:solidFill>
                <a:effectLst/>
                <a:latin typeface="Calibri" panose="020F0502020204030204" pitchFamily="34" charset="0"/>
                <a:ea typeface="Times New Roman" panose="02020603050405020304" pitchFamily="18" charset="0"/>
              </a:rPr>
              <a:t>Tiny diagrams have less hard drive capacity, making them excellent for archiving.</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700"/>
              </a:spcAft>
            </a:pPr>
            <a:r>
              <a:rPr lang="en-GB" sz="1400" b="1" dirty="0">
                <a:solidFill>
                  <a:srgbClr val="000000"/>
                </a:solidFill>
                <a:effectLst/>
                <a:latin typeface="Calibri" panose="020F0502020204030204" pitchFamily="34" charset="0"/>
                <a:ea typeface="Times New Roman" panose="02020603050405020304" pitchFamily="18" charset="0"/>
              </a:rPr>
              <a:t>On the other hand, matrix structures such as the Incidence Matrix, the Adjacence Matrix or the Social Matrix, the </a:t>
            </a:r>
            <a:r>
              <a:rPr lang="en-GB" sz="1400" b="1" dirty="0" err="1">
                <a:solidFill>
                  <a:srgbClr val="000000"/>
                </a:solidFill>
                <a:effectLst/>
                <a:latin typeface="Calibri" panose="020F0502020204030204" pitchFamily="34" charset="0"/>
                <a:ea typeface="Times New Roman" panose="02020603050405020304" pitchFamily="18" charset="0"/>
              </a:rPr>
              <a:t>Laplacean</a:t>
            </a:r>
            <a:r>
              <a:rPr lang="en-GB" sz="1400" b="1" dirty="0">
                <a:solidFill>
                  <a:srgbClr val="000000"/>
                </a:solidFill>
                <a:effectLst/>
                <a:latin typeface="Calibri" panose="020F0502020204030204" pitchFamily="34" charset="0"/>
                <a:ea typeface="Times New Roman" panose="02020603050405020304" pitchFamily="18" charset="0"/>
              </a:rPr>
              <a:t> matrices (which contain both adjacent and degree information) and the distant matrices (adjacent matrices with the same length as the matrix entries are shorter than the pairs of headers). Ways) are suitable for referring to complete matrices. A variety of graphs can be used to model different types of social networks. </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1798-7DB5-E4EE-CDCC-E3B76B442748}"/>
              </a:ext>
            </a:extLst>
          </p:cNvPr>
          <p:cNvSpPr>
            <a:spLocks noGrp="1"/>
          </p:cNvSpPr>
          <p:nvPr>
            <p:ph type="title"/>
          </p:nvPr>
        </p:nvSpPr>
        <p:spPr>
          <a:xfrm>
            <a:off x="173726" y="207726"/>
            <a:ext cx="8222100" cy="612997"/>
          </a:xfrm>
        </p:spPr>
        <p:txBody>
          <a:bodyPr/>
          <a:lstStyle/>
          <a:p>
            <a:r>
              <a:rPr lang="en-GB" b="1" u="sng" dirty="0">
                <a:solidFill>
                  <a:srgbClr val="FF0000"/>
                </a:solidFill>
                <a:effectLst/>
                <a:latin typeface="Times New Roman" panose="02020603050405020304" pitchFamily="18" charset="0"/>
                <a:ea typeface="Times New Roman" panose="02020603050405020304" pitchFamily="18" charset="0"/>
              </a:rPr>
              <a:t>Star Graph</a:t>
            </a:r>
            <a:endParaRPr lang="en-IN" dirty="0"/>
          </a:p>
        </p:txBody>
      </p:sp>
      <p:pic>
        <p:nvPicPr>
          <p:cNvPr id="4" name="Picture 3">
            <a:extLst>
              <a:ext uri="{FF2B5EF4-FFF2-40B4-BE49-F238E27FC236}">
                <a16:creationId xmlns:a16="http://schemas.microsoft.com/office/drawing/2014/main" id="{11DB2702-89F1-C462-A83B-E16D1F951483}"/>
              </a:ext>
            </a:extLst>
          </p:cNvPr>
          <p:cNvPicPr>
            <a:picLocks noChangeAspect="1"/>
          </p:cNvPicPr>
          <p:nvPr/>
        </p:nvPicPr>
        <p:blipFill>
          <a:blip r:embed="rId2"/>
          <a:srcRect/>
          <a:stretch>
            <a:fillRect/>
          </a:stretch>
        </p:blipFill>
        <p:spPr bwMode="auto">
          <a:xfrm>
            <a:off x="255201" y="820722"/>
            <a:ext cx="7047966" cy="3963313"/>
          </a:xfrm>
          <a:prstGeom prst="rect">
            <a:avLst/>
          </a:prstGeom>
          <a:noFill/>
          <a:ln w="9525">
            <a:noFill/>
            <a:miter lim="800000"/>
            <a:headEnd/>
            <a:tailEnd/>
          </a:ln>
        </p:spPr>
      </p:pic>
    </p:spTree>
    <p:extLst>
      <p:ext uri="{BB962C8B-B14F-4D97-AF65-F5344CB8AC3E}">
        <p14:creationId xmlns:p14="http://schemas.microsoft.com/office/powerpoint/2010/main" val="1878884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F95C-35A2-F55F-B02C-DEEF3FBED9F2}"/>
              </a:ext>
            </a:extLst>
          </p:cNvPr>
          <p:cNvSpPr>
            <a:spLocks noGrp="1"/>
          </p:cNvSpPr>
          <p:nvPr>
            <p:ph type="title"/>
          </p:nvPr>
        </p:nvSpPr>
        <p:spPr>
          <a:xfrm>
            <a:off x="359257" y="228517"/>
            <a:ext cx="8222100" cy="767700"/>
          </a:xfrm>
        </p:spPr>
        <p:txBody>
          <a:bodyPr/>
          <a:lstStyle/>
          <a:p>
            <a:r>
              <a:rPr lang="en-GB" b="1" u="sng" dirty="0">
                <a:solidFill>
                  <a:srgbClr val="FF0000"/>
                </a:solidFill>
                <a:effectLst/>
                <a:latin typeface="Times New Roman" panose="02020603050405020304" pitchFamily="18" charset="0"/>
                <a:ea typeface="Times New Roman" panose="02020603050405020304" pitchFamily="18" charset="0"/>
              </a:rPr>
              <a:t>Ring Graph </a:t>
            </a:r>
            <a:endParaRPr lang="en-IN" dirty="0"/>
          </a:p>
        </p:txBody>
      </p:sp>
      <p:pic>
        <p:nvPicPr>
          <p:cNvPr id="4" name="Picture 3">
            <a:extLst>
              <a:ext uri="{FF2B5EF4-FFF2-40B4-BE49-F238E27FC236}">
                <a16:creationId xmlns:a16="http://schemas.microsoft.com/office/drawing/2014/main" id="{998022FE-D7E3-3EAA-194C-91EA0C90C692}"/>
              </a:ext>
            </a:extLst>
          </p:cNvPr>
          <p:cNvPicPr>
            <a:picLocks noChangeAspect="1"/>
          </p:cNvPicPr>
          <p:nvPr/>
        </p:nvPicPr>
        <p:blipFill>
          <a:blip r:embed="rId2"/>
          <a:srcRect/>
          <a:stretch>
            <a:fillRect/>
          </a:stretch>
        </p:blipFill>
        <p:spPr bwMode="auto">
          <a:xfrm>
            <a:off x="599758" y="1050538"/>
            <a:ext cx="7006990" cy="3940331"/>
          </a:xfrm>
          <a:prstGeom prst="rect">
            <a:avLst/>
          </a:prstGeom>
          <a:noFill/>
          <a:ln w="9525">
            <a:noFill/>
            <a:miter lim="800000"/>
            <a:headEnd/>
            <a:tailEnd/>
          </a:ln>
        </p:spPr>
      </p:pic>
    </p:spTree>
    <p:extLst>
      <p:ext uri="{BB962C8B-B14F-4D97-AF65-F5344CB8AC3E}">
        <p14:creationId xmlns:p14="http://schemas.microsoft.com/office/powerpoint/2010/main" val="172449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7C29-483B-0018-E401-AE8E535C9A62}"/>
              </a:ext>
            </a:extLst>
          </p:cNvPr>
          <p:cNvSpPr>
            <a:spLocks noGrp="1"/>
          </p:cNvSpPr>
          <p:nvPr>
            <p:ph type="title"/>
          </p:nvPr>
        </p:nvSpPr>
        <p:spPr>
          <a:xfrm>
            <a:off x="220108" y="268273"/>
            <a:ext cx="8222100" cy="767700"/>
          </a:xfrm>
        </p:spPr>
        <p:txBody>
          <a:bodyPr/>
          <a:lstStyle/>
          <a:p>
            <a:r>
              <a:rPr lang="en-GB" b="1" u="sng" kern="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Clique Graph</a:t>
            </a:r>
            <a:endParaRPr lang="en-IN" dirty="0"/>
          </a:p>
        </p:txBody>
      </p:sp>
      <p:pic>
        <p:nvPicPr>
          <p:cNvPr id="4" name="Picture 3">
            <a:extLst>
              <a:ext uri="{FF2B5EF4-FFF2-40B4-BE49-F238E27FC236}">
                <a16:creationId xmlns:a16="http://schemas.microsoft.com/office/drawing/2014/main" id="{B9A02491-2FEF-A030-CEC9-C7FAB19CAB8F}"/>
              </a:ext>
            </a:extLst>
          </p:cNvPr>
          <p:cNvPicPr>
            <a:picLocks noChangeAspect="1"/>
          </p:cNvPicPr>
          <p:nvPr/>
        </p:nvPicPr>
        <p:blipFill>
          <a:blip r:embed="rId2"/>
          <a:srcRect/>
          <a:stretch>
            <a:fillRect/>
          </a:stretch>
        </p:blipFill>
        <p:spPr bwMode="auto">
          <a:xfrm>
            <a:off x="661061" y="1081435"/>
            <a:ext cx="6746903" cy="3793792"/>
          </a:xfrm>
          <a:prstGeom prst="rect">
            <a:avLst/>
          </a:prstGeom>
          <a:noFill/>
          <a:ln w="9525">
            <a:noFill/>
            <a:miter lim="800000"/>
            <a:headEnd/>
            <a:tailEnd/>
          </a:ln>
        </p:spPr>
      </p:pic>
    </p:spTree>
    <p:extLst>
      <p:ext uri="{BB962C8B-B14F-4D97-AF65-F5344CB8AC3E}">
        <p14:creationId xmlns:p14="http://schemas.microsoft.com/office/powerpoint/2010/main" val="147984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578F-1F35-88EB-6BD8-CDEEB893BBED}"/>
              </a:ext>
            </a:extLst>
          </p:cNvPr>
          <p:cNvSpPr>
            <a:spLocks noGrp="1"/>
          </p:cNvSpPr>
          <p:nvPr>
            <p:ph type="title"/>
          </p:nvPr>
        </p:nvSpPr>
        <p:spPr>
          <a:xfrm>
            <a:off x="332752" y="347786"/>
            <a:ext cx="8222100" cy="767700"/>
          </a:xfrm>
        </p:spPr>
        <p:txBody>
          <a:bodyPr/>
          <a:lstStyle/>
          <a:p>
            <a:r>
              <a:rPr lang="en-GB" sz="2800" b="1" u="sng" dirty="0">
                <a:solidFill>
                  <a:srgbClr val="FF0000"/>
                </a:solidFill>
                <a:effectLst/>
                <a:latin typeface="Times New Roman" panose="02020603050405020304" pitchFamily="18" charset="0"/>
                <a:ea typeface="Times New Roman" panose="02020603050405020304" pitchFamily="18" charset="0"/>
              </a:rPr>
              <a:t>Final - car to Bluetooth  device connections</a:t>
            </a:r>
            <a:endParaRPr lang="en-IN" sz="2800" dirty="0"/>
          </a:p>
        </p:txBody>
      </p:sp>
      <p:pic>
        <p:nvPicPr>
          <p:cNvPr id="4" name="Picture 3">
            <a:extLst>
              <a:ext uri="{FF2B5EF4-FFF2-40B4-BE49-F238E27FC236}">
                <a16:creationId xmlns:a16="http://schemas.microsoft.com/office/drawing/2014/main" id="{5A3D11FC-91C0-59AE-6918-7A759208C456}"/>
              </a:ext>
            </a:extLst>
          </p:cNvPr>
          <p:cNvPicPr>
            <a:picLocks noChangeAspect="1"/>
          </p:cNvPicPr>
          <p:nvPr/>
        </p:nvPicPr>
        <p:blipFill rotWithShape="1">
          <a:blip r:embed="rId2">
            <a:extLst>
              <a:ext uri="{28A0092B-C50C-407E-A947-70E740481C1C}">
                <a14:useLocalDpi xmlns:a14="http://schemas.microsoft.com/office/drawing/2010/main" val="0"/>
              </a:ext>
            </a:extLst>
          </a:blip>
          <a:srcRect r="50978" b="47332"/>
          <a:stretch/>
        </p:blipFill>
        <p:spPr bwMode="auto">
          <a:xfrm>
            <a:off x="332752" y="1115486"/>
            <a:ext cx="4099560" cy="3174365"/>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D476284-C96D-B766-D234-0860C8DCEF85}"/>
              </a:ext>
            </a:extLst>
          </p:cNvPr>
          <p:cNvPicPr>
            <a:picLocks noChangeAspect="1"/>
          </p:cNvPicPr>
          <p:nvPr/>
        </p:nvPicPr>
        <p:blipFill>
          <a:blip r:embed="rId3"/>
          <a:srcRect/>
          <a:stretch>
            <a:fillRect/>
          </a:stretch>
        </p:blipFill>
        <p:spPr bwMode="auto">
          <a:xfrm>
            <a:off x="3966755" y="2093843"/>
            <a:ext cx="4960778" cy="2789334"/>
          </a:xfrm>
          <a:prstGeom prst="rect">
            <a:avLst/>
          </a:prstGeom>
          <a:noFill/>
          <a:ln w="9525">
            <a:noFill/>
            <a:miter lim="800000"/>
            <a:headEnd/>
            <a:tailEnd/>
          </a:ln>
        </p:spPr>
      </p:pic>
    </p:spTree>
    <p:extLst>
      <p:ext uri="{BB962C8B-B14F-4D97-AF65-F5344CB8AC3E}">
        <p14:creationId xmlns:p14="http://schemas.microsoft.com/office/powerpoint/2010/main" val="332182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269675" y="2016000"/>
            <a:ext cx="2808000" cy="7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and Future Work</a:t>
            </a:r>
            <a:endParaRPr/>
          </a:p>
        </p:txBody>
      </p:sp>
      <p:sp>
        <p:nvSpPr>
          <p:cNvPr id="219" name="Google Shape;219;p32"/>
          <p:cNvSpPr txBox="1"/>
          <p:nvPr/>
        </p:nvSpPr>
        <p:spPr>
          <a:xfrm>
            <a:off x="3579025" y="3964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20" name="Google Shape;220;p32"/>
          <p:cNvSpPr txBox="1"/>
          <p:nvPr/>
        </p:nvSpPr>
        <p:spPr>
          <a:xfrm>
            <a:off x="3579025" y="248825"/>
            <a:ext cx="5336400" cy="4862839"/>
          </a:xfrm>
          <a:prstGeom prst="rect">
            <a:avLst/>
          </a:prstGeom>
          <a:noFill/>
          <a:ln>
            <a:noFill/>
          </a:ln>
        </p:spPr>
        <p:txBody>
          <a:bodyPr spcFirstLastPara="1" wrap="square" lIns="91425" tIns="91425" rIns="91425" bIns="91425" anchor="t" anchorCtr="0">
            <a:spAutoFit/>
          </a:bodyPr>
          <a:lstStyle/>
          <a:p>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SNA is seldom chastised for concentrating upon methodological issues rather than complicated &amp; profound experimental identifying situations on clear and strong complex algorithms such as computational geometry and relatively non mathematics, as I just stated. This strategy. There are still numerous concerns to be handled in the paradigm, even though there are many empirical issues relating to the potential of researching social elements of an internet.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I've given a quick summary of link prediction methodology, aims, and applications in this presentation. Numerous SNA activities and related duties are carried out while bearing in mind various network types. Hierarchical clustering has become increasingly common today, thanks to the high quality of network troubleshooting and knowledge obtained from data supplied by a multitude of scenarios. As the volume of commitment to providing grows, so does the sophistication.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dirty="0">
              <a:solidFill>
                <a:schemeClr val="lt2"/>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43A883-6AA7-D0C0-105D-90A7523366C9}"/>
              </a:ext>
            </a:extLst>
          </p:cNvPr>
          <p:cNvSpPr txBox="1"/>
          <p:nvPr/>
        </p:nvSpPr>
        <p:spPr>
          <a:xfrm>
            <a:off x="1086678" y="536713"/>
            <a:ext cx="6526696" cy="3970318"/>
          </a:xfrm>
          <a:prstGeom prst="rect">
            <a:avLst/>
          </a:prstGeom>
          <a:noFill/>
        </p:spPr>
        <p:txBody>
          <a:bodyPr wrap="square">
            <a:spAutoFit/>
          </a:bodyPr>
          <a:lstStyle/>
          <a:p>
            <a:r>
              <a:rPr lang="en-GB" sz="1800" dirty="0">
                <a:solidFill>
                  <a:srgbClr val="000000"/>
                </a:solidFill>
                <a:effectLst/>
                <a:latin typeface="Calibri" panose="020F0502020204030204" pitchFamily="34" charset="0"/>
                <a:ea typeface="Times New Roman" panose="02020603050405020304" pitchFamily="18" charset="0"/>
              </a:rPr>
              <a:t>One of the primary problems right now is advancement with in analysis, management, and exploitation of significantly large connections. It is getting increasingly intensive and complicated as Internet 2.0, </a:t>
            </a:r>
            <a:r>
              <a:rPr lang="en-GB" sz="1800" dirty="0" err="1">
                <a:solidFill>
                  <a:srgbClr val="000000"/>
                </a:solidFill>
                <a:effectLst/>
                <a:latin typeface="Calibri" panose="020F0502020204030204" pitchFamily="34" charset="0"/>
                <a:ea typeface="Times New Roman" panose="02020603050405020304" pitchFamily="18" charset="0"/>
              </a:rPr>
              <a:t>Rfid</a:t>
            </a:r>
            <a:r>
              <a:rPr lang="en-GB" sz="1800" dirty="0">
                <a:solidFill>
                  <a:srgbClr val="000000"/>
                </a:solidFill>
                <a:effectLst/>
                <a:latin typeface="Calibri" panose="020F0502020204030204" pitchFamily="34" charset="0"/>
                <a:ea typeface="Times New Roman" panose="02020603050405020304" pitchFamily="18" charset="0"/>
              </a:rPr>
              <a:t>, and other technologies proliferate.</a:t>
            </a:r>
            <a:endParaRPr lang="en-IN" sz="1800" dirty="0">
              <a:effectLst/>
              <a:latin typeface="Times New Roman" panose="02020603050405020304" pitchFamily="18" charset="0"/>
              <a:ea typeface="Times New Roman" panose="02020603050405020304" pitchFamily="18" charset="0"/>
            </a:endParaRPr>
          </a:p>
          <a:p>
            <a:r>
              <a:rPr lang="en-GB" sz="1800" dirty="0">
                <a:solidFill>
                  <a:srgbClr val="000000"/>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GB" sz="1800" dirty="0">
                <a:solidFill>
                  <a:srgbClr val="000000"/>
                </a:solidFill>
                <a:effectLst/>
                <a:latin typeface="Calibri" panose="020F0502020204030204" pitchFamily="34" charset="0"/>
                <a:ea typeface="Times New Roman" panose="02020603050405020304" pitchFamily="18" charset="0"/>
              </a:rPr>
              <a:t>Informatics, Earth Science, Cognitive Science, Mobility Patterns, Recommendations, etc. Fraud detection, along with social media, gene expression, protein interactions, marketing, brainstorming prediction, etc. The recent growing demand for these applications on complex realities also requires progress in the world</a:t>
            </a:r>
            <a:endParaRPr lang="en-IN" sz="1800" dirty="0">
              <a:effectLst/>
              <a:latin typeface="Times New Roman" panose="02020603050405020304" pitchFamily="18" charset="0"/>
              <a:ea typeface="Times New Roman" panose="02020603050405020304" pitchFamily="18" charset="0"/>
            </a:endParaRPr>
          </a:p>
          <a:p>
            <a:r>
              <a:rPr lang="en-GB" sz="1800" dirty="0">
                <a:solidFill>
                  <a:srgbClr val="000000"/>
                </a:solidFill>
                <a:effectLst/>
                <a:latin typeface="Calibri" panose="020F0502020204030204" pitchFamily="34" charset="0"/>
                <a:ea typeface="Times New Roman" panose="02020603050405020304" pitchFamily="18" charset="0"/>
              </a:rPr>
              <a:t>Various network topologies such as multi-layered, heterogeneous and development networks. Therefore, this article paves the way for a basic understanding of the more complex issues associated with network analysis.</a:t>
            </a:r>
            <a:endParaRPr lang="en-IN" sz="1800" dirty="0"/>
          </a:p>
        </p:txBody>
      </p:sp>
    </p:spTree>
    <p:extLst>
      <p:ext uri="{BB962C8B-B14F-4D97-AF65-F5344CB8AC3E}">
        <p14:creationId xmlns:p14="http://schemas.microsoft.com/office/powerpoint/2010/main" val="249315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Table of Contents</a:t>
            </a:r>
            <a:endParaRPr sz="2800"/>
          </a:p>
        </p:txBody>
      </p:sp>
      <p:sp>
        <p:nvSpPr>
          <p:cNvPr id="78" name="Google Shape;78;p14"/>
          <p:cNvSpPr txBox="1"/>
          <p:nvPr/>
        </p:nvSpPr>
        <p:spPr>
          <a:xfrm>
            <a:off x="406726" y="932659"/>
            <a:ext cx="7364700" cy="3582489"/>
          </a:xfrm>
          <a:prstGeom prst="rect">
            <a:avLst/>
          </a:prstGeom>
          <a:noFill/>
          <a:ln>
            <a:noFill/>
          </a:ln>
        </p:spPr>
        <p:txBody>
          <a:bodyPr spcFirstLastPara="1" wrap="square" lIns="91425" tIns="91425" rIns="91425" bIns="91425" anchor="t" anchorCtr="0">
            <a:spAutoFit/>
          </a:bodyPr>
          <a:lstStyle/>
          <a:p>
            <a:pPr marL="457200" lvl="0" indent="-374650" algn="l" rtl="0">
              <a:lnSpc>
                <a:spcPct val="115000"/>
              </a:lnSpc>
              <a:spcBef>
                <a:spcPts val="0"/>
              </a:spcBef>
              <a:spcAft>
                <a:spcPts val="0"/>
              </a:spcAft>
              <a:buClr>
                <a:schemeClr val="lt2"/>
              </a:buClr>
              <a:buSzPts val="2300"/>
              <a:buFont typeface="Roboto"/>
              <a:buChar char="●"/>
            </a:pPr>
            <a:r>
              <a:rPr lang="en" sz="2300" b="1" dirty="0">
                <a:solidFill>
                  <a:schemeClr val="bg2"/>
                </a:solidFill>
                <a:latin typeface="Times New Roman" panose="02020603050405020304" pitchFamily="18" charset="0"/>
                <a:ea typeface="Roboto"/>
                <a:cs typeface="Times New Roman" panose="02020603050405020304" pitchFamily="18" charset="0"/>
                <a:sym typeface="Roboto"/>
              </a:rPr>
              <a:t>Introduction </a:t>
            </a:r>
            <a:endParaRPr sz="2300" b="1" dirty="0">
              <a:solidFill>
                <a:schemeClr val="bg2"/>
              </a:solidFill>
              <a:latin typeface="Times New Roman" panose="02020603050405020304" pitchFamily="18" charset="0"/>
              <a:ea typeface="Roboto"/>
              <a:cs typeface="Times New Roman" panose="02020603050405020304" pitchFamily="18" charset="0"/>
              <a:sym typeface="Roboto"/>
            </a:endParaRPr>
          </a:p>
          <a:p>
            <a:pPr marL="457200" lvl="0" indent="-374650" algn="l" rtl="0">
              <a:lnSpc>
                <a:spcPct val="115000"/>
              </a:lnSpc>
              <a:spcBef>
                <a:spcPts val="0"/>
              </a:spcBef>
              <a:spcAft>
                <a:spcPts val="0"/>
              </a:spcAft>
              <a:buClr>
                <a:schemeClr val="lt2"/>
              </a:buClr>
              <a:buSzPts val="2300"/>
              <a:buFont typeface="Roboto"/>
              <a:buChar char="●"/>
            </a:pPr>
            <a:r>
              <a:rPr lang="en-GB" sz="18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p>
          <a:p>
            <a:pPr marL="457200" lvl="0" indent="-374650" algn="l" rtl="0">
              <a:lnSpc>
                <a:spcPct val="115000"/>
              </a:lnSpc>
              <a:spcBef>
                <a:spcPts val="0"/>
              </a:spcBef>
              <a:spcAft>
                <a:spcPts val="0"/>
              </a:spcAft>
              <a:buClr>
                <a:schemeClr val="lt2"/>
              </a:buClr>
              <a:buSzPts val="2300"/>
              <a:buFont typeface="Roboto"/>
              <a:buChar char="●"/>
            </a:pPr>
            <a:r>
              <a:rPr lang="en-GB" sz="1800" b="1" dirty="0">
                <a:solidFill>
                  <a:schemeClr val="bg2"/>
                </a:solidFill>
                <a:latin typeface="Times New Roman" panose="02020603050405020304" pitchFamily="18" charset="0"/>
                <a:ea typeface="Roboto"/>
                <a:cs typeface="Times New Roman" panose="02020603050405020304" pitchFamily="18" charset="0"/>
                <a:sym typeface="Roboto"/>
              </a:rPr>
              <a:t>Data Collection</a:t>
            </a:r>
          </a:p>
          <a:p>
            <a:pPr marL="457200" lvl="0" indent="-374650" algn="l" rtl="0">
              <a:lnSpc>
                <a:spcPct val="115000"/>
              </a:lnSpc>
              <a:spcBef>
                <a:spcPts val="0"/>
              </a:spcBef>
              <a:spcAft>
                <a:spcPts val="0"/>
              </a:spcAft>
              <a:buClr>
                <a:schemeClr val="lt2"/>
              </a:buClr>
              <a:buSzPts val="2300"/>
              <a:buFont typeface="Roboto"/>
              <a:buChar char="●"/>
            </a:pPr>
            <a:r>
              <a:rPr lang="en-GB" sz="1800" b="1" dirty="0">
                <a:solidFill>
                  <a:schemeClr val="bg2"/>
                </a:solidFill>
                <a:latin typeface="Times New Roman" panose="02020603050405020304" pitchFamily="18" charset="0"/>
                <a:ea typeface="Roboto"/>
                <a:cs typeface="Times New Roman" panose="02020603050405020304" pitchFamily="18" charset="0"/>
                <a:sym typeface="Roboto"/>
              </a:rPr>
              <a:t>Data Analysis</a:t>
            </a:r>
          </a:p>
          <a:p>
            <a:pPr marL="457200" lvl="0" indent="-374650" algn="l" rtl="0">
              <a:lnSpc>
                <a:spcPct val="115000"/>
              </a:lnSpc>
              <a:spcBef>
                <a:spcPts val="0"/>
              </a:spcBef>
              <a:spcAft>
                <a:spcPts val="0"/>
              </a:spcAft>
              <a:buClr>
                <a:schemeClr val="lt2"/>
              </a:buClr>
              <a:buSzPts val="2300"/>
              <a:buFont typeface="Roboto"/>
              <a:buChar char="●"/>
            </a:pPr>
            <a:r>
              <a:rPr lang="en-GB" sz="1800" b="1" dirty="0">
                <a:effectLst/>
                <a:latin typeface="Times New Roman" panose="02020603050405020304" pitchFamily="18" charset="0"/>
                <a:ea typeface="Times New Roman" panose="02020603050405020304" pitchFamily="18" charset="0"/>
              </a:rPr>
              <a:t>Visualizing Social Networks (</a:t>
            </a:r>
            <a:r>
              <a:rPr lang="en-GB" sz="1800" b="1" dirty="0" err="1">
                <a:effectLst/>
                <a:latin typeface="Times New Roman" panose="02020603050405020304" pitchFamily="18" charset="0"/>
                <a:ea typeface="Times New Roman" panose="02020603050405020304" pitchFamily="18" charset="0"/>
              </a:rPr>
              <a:t>Tcl</a:t>
            </a:r>
            <a:r>
              <a:rPr lang="en-GB" sz="1800" b="1" dirty="0">
                <a:effectLst/>
                <a:latin typeface="Times New Roman" panose="02020603050405020304" pitchFamily="18" charset="0"/>
                <a:ea typeface="Times New Roman" panose="02020603050405020304" pitchFamily="18" charset="0"/>
              </a:rPr>
              <a:t>/Tk Network Graph)</a:t>
            </a:r>
            <a:endParaRPr sz="2300" b="1" dirty="0">
              <a:solidFill>
                <a:schemeClr val="bg2"/>
              </a:solidFill>
              <a:latin typeface="Times New Roman" panose="02020603050405020304" pitchFamily="18" charset="0"/>
              <a:ea typeface="Roboto"/>
              <a:cs typeface="Times New Roman" panose="02020603050405020304" pitchFamily="18" charset="0"/>
              <a:sym typeface="Roboto"/>
            </a:endParaRPr>
          </a:p>
          <a:p>
            <a:pPr marL="457200" lvl="0" indent="-374650" algn="l" rtl="0">
              <a:lnSpc>
                <a:spcPct val="115000"/>
              </a:lnSpc>
              <a:spcBef>
                <a:spcPts val="0"/>
              </a:spcBef>
              <a:spcAft>
                <a:spcPts val="0"/>
              </a:spcAft>
              <a:buClr>
                <a:schemeClr val="lt2"/>
              </a:buClr>
              <a:buSzPts val="2300"/>
              <a:buFont typeface="Roboto"/>
              <a:buChar char="●"/>
            </a:pPr>
            <a:r>
              <a:rPr lang="en" sz="2300" b="1" dirty="0">
                <a:solidFill>
                  <a:schemeClr val="bg2"/>
                </a:solidFill>
                <a:latin typeface="Times New Roman" panose="02020603050405020304" pitchFamily="18" charset="0"/>
                <a:ea typeface="Roboto"/>
                <a:cs typeface="Times New Roman" panose="02020603050405020304" pitchFamily="18" charset="0"/>
                <a:sym typeface="Roboto"/>
              </a:rPr>
              <a:t>Result and Discussion</a:t>
            </a:r>
            <a:endParaRPr sz="2300" b="1" dirty="0">
              <a:solidFill>
                <a:schemeClr val="bg2"/>
              </a:solidFill>
              <a:latin typeface="Times New Roman" panose="02020603050405020304" pitchFamily="18" charset="0"/>
              <a:ea typeface="Roboto"/>
              <a:cs typeface="Times New Roman" panose="02020603050405020304" pitchFamily="18" charset="0"/>
              <a:sym typeface="Roboto"/>
            </a:endParaRPr>
          </a:p>
          <a:p>
            <a:pPr marL="457200" lvl="0" indent="-374650" algn="l" rtl="0">
              <a:lnSpc>
                <a:spcPct val="115000"/>
              </a:lnSpc>
              <a:spcBef>
                <a:spcPts val="0"/>
              </a:spcBef>
              <a:spcAft>
                <a:spcPts val="0"/>
              </a:spcAft>
              <a:buClr>
                <a:schemeClr val="lt2"/>
              </a:buClr>
              <a:buSzPts val="2300"/>
              <a:buFont typeface="Roboto"/>
              <a:buChar char="●"/>
            </a:pPr>
            <a:r>
              <a:rPr lang="en" sz="2300" b="1" dirty="0">
                <a:solidFill>
                  <a:schemeClr val="bg2"/>
                </a:solidFill>
                <a:latin typeface="Times New Roman" panose="02020603050405020304" pitchFamily="18" charset="0"/>
                <a:ea typeface="Roboto"/>
                <a:cs typeface="Times New Roman" panose="02020603050405020304" pitchFamily="18" charset="0"/>
                <a:sym typeface="Roboto"/>
              </a:rPr>
              <a:t>Conclusion</a:t>
            </a:r>
            <a:endParaRPr sz="2300" b="1" dirty="0">
              <a:solidFill>
                <a:schemeClr val="bg2"/>
              </a:solidFill>
              <a:latin typeface="Times New Roman" panose="02020603050405020304" pitchFamily="18" charset="0"/>
              <a:ea typeface="Roboto"/>
              <a:cs typeface="Times New Roman" panose="02020603050405020304" pitchFamily="18" charset="0"/>
              <a:sym typeface="Roboto"/>
            </a:endParaRPr>
          </a:p>
          <a:p>
            <a:pPr marL="457200" lvl="0" indent="-374650" algn="l" rtl="0">
              <a:lnSpc>
                <a:spcPct val="115000"/>
              </a:lnSpc>
              <a:spcBef>
                <a:spcPts val="0"/>
              </a:spcBef>
              <a:spcAft>
                <a:spcPts val="0"/>
              </a:spcAft>
              <a:buClr>
                <a:schemeClr val="lt2"/>
              </a:buClr>
              <a:buSzPts val="2300"/>
              <a:buFont typeface="Roboto"/>
              <a:buChar char="●"/>
            </a:pPr>
            <a:r>
              <a:rPr lang="en" sz="2300" b="1" dirty="0">
                <a:solidFill>
                  <a:schemeClr val="bg2"/>
                </a:solidFill>
                <a:latin typeface="Times New Roman" panose="02020603050405020304" pitchFamily="18" charset="0"/>
                <a:ea typeface="Roboto"/>
                <a:cs typeface="Times New Roman" panose="02020603050405020304" pitchFamily="18" charset="0"/>
                <a:sym typeface="Roboto"/>
              </a:rPr>
              <a:t>Future Work</a:t>
            </a:r>
            <a:endParaRPr sz="2300" b="1" dirty="0">
              <a:solidFill>
                <a:schemeClr val="bg2"/>
              </a:solidFill>
              <a:latin typeface="Times New Roman" panose="02020603050405020304" pitchFamily="18" charset="0"/>
              <a:ea typeface="Roboto"/>
              <a:cs typeface="Times New Roman" panose="02020603050405020304" pitchFamily="18" charset="0"/>
              <a:sym typeface="Roboto"/>
            </a:endParaRPr>
          </a:p>
          <a:p>
            <a:pPr marL="457200" lvl="0" indent="-374650" algn="l" rtl="0">
              <a:lnSpc>
                <a:spcPct val="115000"/>
              </a:lnSpc>
              <a:spcBef>
                <a:spcPts val="0"/>
              </a:spcBef>
              <a:spcAft>
                <a:spcPts val="0"/>
              </a:spcAft>
              <a:buClr>
                <a:schemeClr val="lt2"/>
              </a:buClr>
              <a:buSzPts val="2300"/>
              <a:buFont typeface="Roboto"/>
              <a:buChar char="●"/>
            </a:pPr>
            <a:r>
              <a:rPr lang="en" sz="2300" b="1" dirty="0">
                <a:solidFill>
                  <a:schemeClr val="bg2"/>
                </a:solidFill>
                <a:latin typeface="Times New Roman" panose="02020603050405020304" pitchFamily="18" charset="0"/>
                <a:ea typeface="Roboto"/>
                <a:cs typeface="Times New Roman" panose="02020603050405020304" pitchFamily="18" charset="0"/>
                <a:sym typeface="Roboto"/>
              </a:rPr>
              <a:t>References</a:t>
            </a:r>
            <a:endParaRPr sz="2300" b="1" dirty="0">
              <a:solidFill>
                <a:schemeClr val="bg2"/>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References</a:t>
            </a:r>
            <a:endParaRPr/>
          </a:p>
        </p:txBody>
      </p:sp>
      <p:sp>
        <p:nvSpPr>
          <p:cNvPr id="226" name="Google Shape;226;p33"/>
          <p:cNvSpPr txBox="1"/>
          <p:nvPr/>
        </p:nvSpPr>
        <p:spPr>
          <a:xfrm>
            <a:off x="298650" y="798747"/>
            <a:ext cx="8626200" cy="4431952"/>
          </a:xfrm>
          <a:prstGeom prst="rect">
            <a:avLst/>
          </a:prstGeom>
          <a:noFill/>
          <a:ln>
            <a:noFill/>
          </a:ln>
        </p:spPr>
        <p:txBody>
          <a:bodyPr spcFirstLastPara="1" wrap="square" lIns="91425" tIns="91425" rIns="91425" bIns="91425" anchor="t" anchorCtr="0">
            <a:spAutoFit/>
          </a:bodyPr>
          <a:lstStyle/>
          <a:p>
            <a:pPr marL="342900" lvl="0" indent="-342900">
              <a:buFont typeface="Symbol" panose="05050102010706020507" pitchFamily="18" charset="2"/>
              <a:buChar char=""/>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Abraham, A., </a:t>
            </a:r>
            <a:r>
              <a:rPr lang="en-GB"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Hassanien</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A.-E., </a:t>
            </a:r>
            <a:r>
              <a:rPr lang="en-GB"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Sná</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 et al. (2009) Computational social network analysis: Trends, tools and research advances.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London: Springer Science &amp; Business Media.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Adamic, L. A. and Adar, E. (2003) Friends and </a:t>
            </a:r>
            <a:r>
              <a:rPr lang="en-GB"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the web. Social networks</a:t>
            </a:r>
            <a:r>
              <a:rPr lang="en-GB" sz="1200" spc="3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 211–230.</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Aggarwal, C. C. (2009) Models for incomplete and probabilistic information. In Managing and Mining Uncertain Data, 1–34.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El-Sheikh and S.D. </a:t>
            </a:r>
            <a:r>
              <a:rPr lang="en-GB"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Pryke</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Construct </a:t>
            </a:r>
            <a:r>
              <a:rPr lang="en-GB"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Econ, 28, 1205 (2010).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Hinds and R. M. Lee, Hawaii International Conference on System Sciences, Proceedings of the 41st Annual, IEEE, pp. 323-323 (2008).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Geek for Geeks.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 Kerzner, Advanced project management: Best practices on implementation (2004).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H.J. </a:t>
            </a:r>
            <a:r>
              <a:rPr lang="en-GB"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Thamhaim</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D. L. </a:t>
            </a:r>
            <a:r>
              <a:rPr lang="en-GB"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Wilemon</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SLOAN MANAGE REV., 16,31 (1975).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H.R. Kerzner, Project management: a systems approach to planning, scheduling, and controlling (2013).</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GB"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https://www.itm-conferences.org/articles/itmconf/pdf/2016/01/itmconf_ics2016_03011.pdf</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200" dirty="0">
              <a:solidFill>
                <a:schemeClr val="lt2"/>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56CCD8-8939-B3C2-6D00-C47B9BDF8213}"/>
              </a:ext>
            </a:extLst>
          </p:cNvPr>
          <p:cNvSpPr txBox="1"/>
          <p:nvPr/>
        </p:nvSpPr>
        <p:spPr>
          <a:xfrm>
            <a:off x="251791" y="145774"/>
            <a:ext cx="7871792" cy="5047536"/>
          </a:xfrm>
          <a:prstGeom prst="rect">
            <a:avLst/>
          </a:prstGeom>
          <a:noFill/>
        </p:spPr>
        <p:txBody>
          <a:bodyPr wrap="square">
            <a:spAutoFit/>
          </a:bodyPr>
          <a:lstStyle/>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J.R. Turner and R. Muller, Int J Project Manage, 21, 1 (2003). </a:t>
            </a:r>
            <a:endParaRPr lang="en-IN" sz="1400" dirty="0">
              <a:effectLst/>
              <a:latin typeface="Times New Roman" panose="02020603050405020304" pitchFamily="18" charset="0"/>
              <a:ea typeface="Times New Roman" panose="02020603050405020304" pitchFamily="18" charset="0"/>
            </a:endParaRPr>
          </a:p>
          <a:p>
            <a:pPr marL="457200"/>
            <a:r>
              <a:rPr lang="en-GB" sz="1400" dirty="0">
                <a:solidFill>
                  <a:srgbClr val="000000"/>
                </a:solidFill>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M.B. Pinto and J.K. Pinto, JPIM, 7, 200 (1990). </a:t>
            </a:r>
            <a:endParaRPr lang="en-IN" sz="1400" dirty="0">
              <a:effectLst/>
              <a:latin typeface="Times New Roman" panose="02020603050405020304" pitchFamily="18" charset="0"/>
              <a:ea typeface="Times New Roman" panose="02020603050405020304" pitchFamily="18" charset="0"/>
            </a:endParaRPr>
          </a:p>
          <a:p>
            <a:r>
              <a:rPr lang="en-GB" sz="1400" dirty="0">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P.S. </a:t>
            </a:r>
            <a:r>
              <a:rPr lang="en-GB" sz="1400" dirty="0" err="1">
                <a:solidFill>
                  <a:srgbClr val="000000"/>
                </a:solidFill>
                <a:effectLst/>
                <a:latin typeface="Calibri" panose="020F0502020204030204" pitchFamily="34" charset="0"/>
                <a:ea typeface="Times New Roman" panose="02020603050405020304" pitchFamily="18" charset="0"/>
              </a:rPr>
              <a:t>Chinowsky</a:t>
            </a:r>
            <a:r>
              <a:rPr lang="en-GB" sz="1400" dirty="0">
                <a:solidFill>
                  <a:srgbClr val="000000"/>
                </a:solidFill>
                <a:effectLst/>
                <a:latin typeface="Calibri" panose="020F0502020204030204" pitchFamily="34" charset="0"/>
                <a:ea typeface="Times New Roman" panose="02020603050405020304" pitchFamily="18" charset="0"/>
              </a:rPr>
              <a:t>, J. </a:t>
            </a:r>
            <a:r>
              <a:rPr lang="en-GB" sz="1400" dirty="0" err="1">
                <a:solidFill>
                  <a:srgbClr val="000000"/>
                </a:solidFill>
                <a:effectLst/>
                <a:latin typeface="Calibri" panose="020F0502020204030204" pitchFamily="34" charset="0"/>
                <a:ea typeface="Times New Roman" panose="02020603050405020304" pitchFamily="18" charset="0"/>
              </a:rPr>
              <a:t>Diekmann</a:t>
            </a:r>
            <a:r>
              <a:rPr lang="en-GB" sz="1400" dirty="0">
                <a:solidFill>
                  <a:srgbClr val="000000"/>
                </a:solidFill>
                <a:effectLst/>
                <a:latin typeface="Calibri" panose="020F0502020204030204" pitchFamily="34" charset="0"/>
                <a:ea typeface="Times New Roman" panose="02020603050405020304" pitchFamily="18" charset="0"/>
              </a:rPr>
              <a:t> and J. O'Brien, JCEM, 136, 452 (2009). </a:t>
            </a:r>
            <a:endParaRPr lang="en-IN" sz="1400" dirty="0">
              <a:effectLst/>
              <a:latin typeface="Times New Roman" panose="02020603050405020304" pitchFamily="18" charset="0"/>
              <a:ea typeface="Times New Roman" panose="02020603050405020304" pitchFamily="18" charset="0"/>
            </a:endParaRPr>
          </a:p>
          <a:p>
            <a:pPr marL="457200"/>
            <a:r>
              <a:rPr lang="en-GB" sz="1400" dirty="0">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P. Dietrich, IJPM, 37, 49 (2006). </a:t>
            </a:r>
            <a:endParaRPr lang="en-IN" sz="1400" dirty="0">
              <a:effectLst/>
              <a:latin typeface="Times New Roman" panose="02020603050405020304" pitchFamily="18" charset="0"/>
              <a:ea typeface="Times New Roman" panose="02020603050405020304" pitchFamily="18" charset="0"/>
            </a:endParaRPr>
          </a:p>
          <a:p>
            <a:pPr marL="457200"/>
            <a:r>
              <a:rPr lang="en-GB" sz="1400" dirty="0">
                <a:solidFill>
                  <a:srgbClr val="000000"/>
                </a:solidFill>
                <a:effectLst/>
                <a:latin typeface="Calibri" panose="020F0502020204030204" pitchFamily="34" charset="0"/>
                <a:ea typeface="Times New Roman" panose="02020603050405020304" pitchFamily="18" charset="0"/>
              </a:rPr>
              <a:t> </a:t>
            </a: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P. He, B. Li and Y. Huang, Second International Conference on CGC, pp. 418-423 (2012).</a:t>
            </a:r>
            <a:endParaRPr lang="en-IN" sz="1400" dirty="0">
              <a:effectLst/>
              <a:latin typeface="Times New Roman" panose="02020603050405020304" pitchFamily="18" charset="0"/>
              <a:ea typeface="Times New Roman" panose="02020603050405020304" pitchFamily="18" charset="0"/>
            </a:endParaRPr>
          </a:p>
          <a:p>
            <a:pPr marL="457200"/>
            <a:r>
              <a:rPr lang="en-GB" sz="1400" dirty="0">
                <a:solidFill>
                  <a:srgbClr val="000000"/>
                </a:solidFill>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P. </a:t>
            </a:r>
            <a:r>
              <a:rPr lang="en-GB" sz="1400" dirty="0" err="1">
                <a:solidFill>
                  <a:srgbClr val="000000"/>
                </a:solidFill>
                <a:effectLst/>
                <a:latin typeface="Calibri" panose="020F0502020204030204" pitchFamily="34" charset="0"/>
                <a:ea typeface="Times New Roman" panose="02020603050405020304" pitchFamily="18" charset="0"/>
              </a:rPr>
              <a:t>Chinowsky</a:t>
            </a:r>
            <a:r>
              <a:rPr lang="en-GB" sz="1400" dirty="0">
                <a:solidFill>
                  <a:srgbClr val="000000"/>
                </a:solidFill>
                <a:effectLst/>
                <a:latin typeface="Calibri" panose="020F0502020204030204" pitchFamily="34" charset="0"/>
                <a:ea typeface="Times New Roman" panose="02020603050405020304" pitchFamily="18" charset="0"/>
              </a:rPr>
              <a:t>, J. </a:t>
            </a:r>
            <a:r>
              <a:rPr lang="en-GB" sz="1400" dirty="0" err="1">
                <a:solidFill>
                  <a:srgbClr val="000000"/>
                </a:solidFill>
                <a:effectLst/>
                <a:latin typeface="Calibri" panose="020F0502020204030204" pitchFamily="34" charset="0"/>
                <a:ea typeface="Times New Roman" panose="02020603050405020304" pitchFamily="18" charset="0"/>
              </a:rPr>
              <a:t>Diekmann</a:t>
            </a:r>
            <a:r>
              <a:rPr lang="en-GB" sz="1400" dirty="0">
                <a:solidFill>
                  <a:srgbClr val="000000"/>
                </a:solidFill>
                <a:effectLst/>
                <a:latin typeface="Calibri" panose="020F0502020204030204" pitchFamily="34" charset="0"/>
                <a:ea typeface="Times New Roman" panose="02020603050405020304" pitchFamily="18" charset="0"/>
              </a:rPr>
              <a:t> and V. </a:t>
            </a:r>
            <a:r>
              <a:rPr lang="en-GB" sz="1400" dirty="0" err="1">
                <a:solidFill>
                  <a:srgbClr val="000000"/>
                </a:solidFill>
                <a:effectLst/>
                <a:latin typeface="Calibri" panose="020F0502020204030204" pitchFamily="34" charset="0"/>
                <a:ea typeface="Times New Roman" panose="02020603050405020304" pitchFamily="18" charset="0"/>
              </a:rPr>
              <a:t>Gaiotti</a:t>
            </a:r>
            <a:r>
              <a:rPr lang="en-GB" sz="1400" dirty="0">
                <a:solidFill>
                  <a:srgbClr val="000000"/>
                </a:solidFill>
                <a:effectLst/>
                <a:latin typeface="Calibri" panose="020F0502020204030204" pitchFamily="34" charset="0"/>
                <a:ea typeface="Times New Roman" panose="02020603050405020304" pitchFamily="18" charset="0"/>
              </a:rPr>
              <a:t>, JCEM, 134, 804 (2008). </a:t>
            </a:r>
            <a:endParaRPr lang="en-IN" sz="1400" dirty="0">
              <a:effectLst/>
              <a:latin typeface="Times New Roman" panose="02020603050405020304" pitchFamily="18" charset="0"/>
              <a:ea typeface="Times New Roman" panose="02020603050405020304" pitchFamily="18" charset="0"/>
            </a:endParaRPr>
          </a:p>
          <a:p>
            <a:pPr marL="457200"/>
            <a:r>
              <a:rPr lang="en-GB" sz="1400" dirty="0">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P. </a:t>
            </a:r>
            <a:r>
              <a:rPr lang="en-GB" sz="1400" dirty="0" err="1">
                <a:solidFill>
                  <a:srgbClr val="000000"/>
                </a:solidFill>
                <a:effectLst/>
                <a:latin typeface="Calibri" panose="020F0502020204030204" pitchFamily="34" charset="0"/>
                <a:ea typeface="Times New Roman" panose="02020603050405020304" pitchFamily="18" charset="0"/>
              </a:rPr>
              <a:t>Chinowsky</a:t>
            </a:r>
            <a:r>
              <a:rPr lang="en-GB" sz="1400" dirty="0">
                <a:solidFill>
                  <a:srgbClr val="000000"/>
                </a:solidFill>
                <a:effectLst/>
                <a:latin typeface="Calibri" panose="020F0502020204030204" pitchFamily="34" charset="0"/>
                <a:ea typeface="Times New Roman" panose="02020603050405020304" pitchFamily="18" charset="0"/>
              </a:rPr>
              <a:t> and J.E. Taylor, EPOJ, 2, 15 (2012). </a:t>
            </a:r>
            <a:endParaRPr lang="en-IN" sz="1400" dirty="0">
              <a:effectLst/>
              <a:latin typeface="Times New Roman" panose="02020603050405020304" pitchFamily="18" charset="0"/>
              <a:ea typeface="Times New Roman" panose="02020603050405020304" pitchFamily="18" charset="0"/>
            </a:endParaRPr>
          </a:p>
          <a:p>
            <a:pPr marL="457200"/>
            <a:r>
              <a:rPr lang="en-GB" sz="1400" dirty="0">
                <a:solidFill>
                  <a:srgbClr val="000000"/>
                </a:solidFill>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R. </a:t>
            </a:r>
            <a:r>
              <a:rPr lang="en-GB" sz="1400" dirty="0" err="1">
                <a:solidFill>
                  <a:srgbClr val="000000"/>
                </a:solidFill>
                <a:effectLst/>
                <a:latin typeface="Calibri" panose="020F0502020204030204" pitchFamily="34" charset="0"/>
                <a:ea typeface="Times New Roman" panose="02020603050405020304" pitchFamily="18" charset="0"/>
              </a:rPr>
              <a:t>Alsamadani</a:t>
            </a:r>
            <a:r>
              <a:rPr lang="en-GB" sz="1400" dirty="0">
                <a:solidFill>
                  <a:srgbClr val="000000"/>
                </a:solidFill>
                <a:effectLst/>
                <a:latin typeface="Calibri" panose="020F0502020204030204" pitchFamily="34" charset="0"/>
                <a:ea typeface="Times New Roman" panose="02020603050405020304" pitchFamily="18" charset="0"/>
              </a:rPr>
              <a:t>, M. Hallowell and A. N. </a:t>
            </a:r>
            <a:r>
              <a:rPr lang="en-GB" sz="1400" dirty="0" err="1">
                <a:solidFill>
                  <a:srgbClr val="000000"/>
                </a:solidFill>
                <a:effectLst/>
                <a:latin typeface="Calibri" panose="020F0502020204030204" pitchFamily="34" charset="0"/>
                <a:ea typeface="Times New Roman" panose="02020603050405020304" pitchFamily="18" charset="0"/>
              </a:rPr>
              <a:t>JavemickWill</a:t>
            </a:r>
            <a:r>
              <a:rPr lang="en-GB" sz="1400" dirty="0">
                <a:solidFill>
                  <a:srgbClr val="000000"/>
                </a:solidFill>
                <a:effectLst/>
                <a:latin typeface="Calibri" panose="020F0502020204030204" pitchFamily="34" charset="0"/>
                <a:ea typeface="Times New Roman" panose="02020603050405020304" pitchFamily="18" charset="0"/>
              </a:rPr>
              <a:t>, CEM, 31, 568 (2013).</a:t>
            </a:r>
            <a:endParaRPr lang="en-IN" sz="1400" dirty="0">
              <a:effectLst/>
              <a:latin typeface="Times New Roman" panose="02020603050405020304" pitchFamily="18" charset="0"/>
              <a:ea typeface="Times New Roman" panose="02020603050405020304" pitchFamily="18" charset="0"/>
            </a:endParaRPr>
          </a:p>
          <a:p>
            <a:pPr marL="457200"/>
            <a:r>
              <a:rPr lang="en-GB" sz="1400" dirty="0">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S.D. </a:t>
            </a:r>
            <a:r>
              <a:rPr lang="en-GB" sz="1400" dirty="0" err="1">
                <a:solidFill>
                  <a:srgbClr val="000000"/>
                </a:solidFill>
                <a:effectLst/>
                <a:latin typeface="Calibri" panose="020F0502020204030204" pitchFamily="34" charset="0"/>
                <a:ea typeface="Times New Roman" panose="02020603050405020304" pitchFamily="18" charset="0"/>
              </a:rPr>
              <a:t>Pryke</a:t>
            </a:r>
            <a:r>
              <a:rPr lang="en-GB" sz="1400" dirty="0">
                <a:solidFill>
                  <a:srgbClr val="000000"/>
                </a:solidFill>
                <a:effectLst/>
                <a:latin typeface="Calibri" panose="020F0502020204030204" pitchFamily="34" charset="0"/>
                <a:ea typeface="Times New Roman" panose="02020603050405020304" pitchFamily="18" charset="0"/>
              </a:rPr>
              <a:t>, Construct </a:t>
            </a:r>
            <a:r>
              <a:rPr lang="en-GB" sz="1400" dirty="0" err="1">
                <a:solidFill>
                  <a:srgbClr val="000000"/>
                </a:solidFill>
                <a:effectLst/>
                <a:latin typeface="Calibri" panose="020F0502020204030204" pitchFamily="34" charset="0"/>
                <a:ea typeface="Times New Roman" panose="02020603050405020304" pitchFamily="18" charset="0"/>
              </a:rPr>
              <a:t>Manag</a:t>
            </a:r>
            <a:r>
              <a:rPr lang="en-GB" sz="1400" dirty="0">
                <a:solidFill>
                  <a:srgbClr val="000000"/>
                </a:solidFill>
                <a:effectLst/>
                <a:latin typeface="Calibri" panose="020F0502020204030204" pitchFamily="34" charset="0"/>
                <a:ea typeface="Times New Roman" panose="02020603050405020304" pitchFamily="18" charset="0"/>
              </a:rPr>
              <a:t> Econ, 23,927 (2005). </a:t>
            </a:r>
            <a:endParaRPr lang="en-IN" sz="1400" dirty="0">
              <a:effectLst/>
              <a:latin typeface="Times New Roman" panose="02020603050405020304" pitchFamily="18" charset="0"/>
              <a:ea typeface="Times New Roman" panose="02020603050405020304" pitchFamily="18" charset="0"/>
            </a:endParaRPr>
          </a:p>
          <a:p>
            <a:pPr marL="457200"/>
            <a:r>
              <a:rPr lang="en-GB" sz="1400" dirty="0">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T. Cooke-Davies, Int J </a:t>
            </a:r>
            <a:r>
              <a:rPr lang="en-GB" sz="1400" dirty="0" err="1">
                <a:solidFill>
                  <a:srgbClr val="000000"/>
                </a:solidFill>
                <a:effectLst/>
                <a:latin typeface="Calibri" panose="020F0502020204030204" pitchFamily="34" charset="0"/>
                <a:ea typeface="Times New Roman" panose="02020603050405020304" pitchFamily="18" charset="0"/>
              </a:rPr>
              <a:t>Proj</a:t>
            </a:r>
            <a:r>
              <a:rPr lang="en-GB" sz="1400" dirty="0">
                <a:solidFill>
                  <a:srgbClr val="000000"/>
                </a:solidFill>
                <a:effectLst/>
                <a:latin typeface="Calibri" panose="020F0502020204030204" pitchFamily="34" charset="0"/>
                <a:ea typeface="Times New Roman" panose="02020603050405020304" pitchFamily="18" charset="0"/>
              </a:rPr>
              <a:t> Manage, 20, 185 (2002). </a:t>
            </a:r>
            <a:endParaRPr lang="en-IN" sz="1400" dirty="0">
              <a:effectLst/>
              <a:latin typeface="Times New Roman" panose="02020603050405020304" pitchFamily="18" charset="0"/>
              <a:ea typeface="Times New Roman" panose="02020603050405020304" pitchFamily="18" charset="0"/>
            </a:endParaRPr>
          </a:p>
          <a:p>
            <a:pPr marL="457200"/>
            <a:r>
              <a:rPr lang="en-GB" sz="1400" dirty="0">
                <a:solidFill>
                  <a:srgbClr val="000000"/>
                </a:solidFill>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T. Mueller-</a:t>
            </a:r>
            <a:r>
              <a:rPr lang="en-GB" sz="1400" dirty="0" err="1">
                <a:solidFill>
                  <a:srgbClr val="000000"/>
                </a:solidFill>
                <a:effectLst/>
                <a:latin typeface="Calibri" panose="020F0502020204030204" pitchFamily="34" charset="0"/>
                <a:ea typeface="Times New Roman" panose="02020603050405020304" pitchFamily="18" charset="0"/>
              </a:rPr>
              <a:t>Prothmann</a:t>
            </a:r>
            <a:r>
              <a:rPr lang="en-GB" sz="1400" dirty="0">
                <a:solidFill>
                  <a:srgbClr val="000000"/>
                </a:solidFill>
                <a:effectLst/>
                <a:latin typeface="Calibri" panose="020F0502020204030204" pitchFamily="34" charset="0"/>
                <a:ea typeface="Times New Roman" panose="02020603050405020304" pitchFamily="18" charset="0"/>
              </a:rPr>
              <a:t> and I. Finke, J. UCS, 10, 691 (2004). </a:t>
            </a:r>
            <a:endParaRPr lang="en-IN" sz="1400" dirty="0">
              <a:effectLst/>
              <a:latin typeface="Times New Roman" panose="02020603050405020304" pitchFamily="18" charset="0"/>
              <a:ea typeface="Times New Roman" panose="02020603050405020304" pitchFamily="18" charset="0"/>
            </a:endParaRPr>
          </a:p>
          <a:p>
            <a:r>
              <a:rPr lang="en-GB" sz="1400" dirty="0">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1400" dirty="0">
                <a:solidFill>
                  <a:srgbClr val="000000"/>
                </a:solidFill>
                <a:effectLst/>
                <a:latin typeface="Calibri" panose="020F0502020204030204" pitchFamily="34" charset="0"/>
                <a:ea typeface="Times New Roman" panose="02020603050405020304" pitchFamily="18" charset="0"/>
              </a:rPr>
              <a:t>W.A. Reed, Doctoral dissertation (2006). </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8669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490250" y="402225"/>
            <a:ext cx="8407200" cy="417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4800" b="1" dirty="0"/>
          </a:p>
          <a:p>
            <a:pPr marL="0" lvl="0" indent="0" algn="l" rtl="0">
              <a:spcBef>
                <a:spcPts val="0"/>
              </a:spcBef>
              <a:spcAft>
                <a:spcPts val="0"/>
              </a:spcAft>
              <a:buNone/>
            </a:pPr>
            <a:r>
              <a:rPr lang="en" sz="4800" b="1" dirty="0"/>
              <a:t>Thank You</a:t>
            </a:r>
            <a:endParaRPr sz="3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 and Contact Details</a:t>
            </a:r>
            <a:endParaRPr/>
          </a:p>
        </p:txBody>
      </p:sp>
      <p:sp>
        <p:nvSpPr>
          <p:cNvPr id="86" name="Google Shape;86;p15"/>
          <p:cNvSpPr txBox="1">
            <a:spLocks noGrp="1"/>
          </p:cNvSpPr>
          <p:nvPr>
            <p:ph type="body" idx="1"/>
          </p:nvPr>
        </p:nvSpPr>
        <p:spPr>
          <a:xfrm>
            <a:off x="224750" y="1672375"/>
            <a:ext cx="3912173" cy="1964701"/>
          </a:xfrm>
          <a:prstGeom prst="rect">
            <a:avLst/>
          </a:prstGeom>
        </p:spPr>
        <p:txBody>
          <a:bodyPr spcFirstLastPara="1" wrap="square" lIns="91425" tIns="91425" rIns="91425" bIns="91425" anchor="t" anchorCtr="0">
            <a:noAutofit/>
          </a:bodyPr>
          <a:lstStyle/>
          <a:p>
            <a:pPr marL="139700" marR="139700" indent="0">
              <a:lnSpc>
                <a:spcPct val="156250"/>
              </a:lnSpc>
              <a:spcBef>
                <a:spcPts val="700"/>
              </a:spcBef>
              <a:buNone/>
            </a:pPr>
            <a:r>
              <a:rPr lang="en-GB" sz="1800" dirty="0" err="1">
                <a:effectLst/>
                <a:latin typeface="Times New Roman" panose="02020603050405020304" pitchFamily="18" charset="0"/>
                <a:ea typeface="Times New Roman" panose="02020603050405020304" pitchFamily="18" charset="0"/>
                <a:cs typeface="Symbol" panose="05050102010706020507" pitchFamily="18" charset="2"/>
              </a:rPr>
              <a:t>Dr.</a:t>
            </a:r>
            <a:r>
              <a:rPr lang="en-GB" sz="1800" dirty="0">
                <a:effectLst/>
                <a:latin typeface="Times New Roman" panose="02020603050405020304" pitchFamily="18" charset="0"/>
                <a:ea typeface="Times New Roman" panose="02020603050405020304" pitchFamily="18" charset="0"/>
                <a:cs typeface="Symbol" panose="05050102010706020507" pitchFamily="18" charset="2"/>
              </a:rPr>
              <a:t> Ganesan R, Dean of the School of Computer Science &amp; Engineering, VIT Chennai</a:t>
            </a:r>
            <a:endParaRPr lang="en-IN" sz="1800" dirty="0">
              <a:effectLst/>
              <a:latin typeface="Times New Roman" panose="02020603050405020304" pitchFamily="18" charset="0"/>
              <a:ea typeface="Times New Roman" panose="02020603050405020304" pitchFamily="18" charset="0"/>
              <a:cs typeface="Symbol" panose="05050102010706020507" pitchFamily="18" charset="2"/>
            </a:endParaRPr>
          </a:p>
          <a:p>
            <a:pPr marL="139700" marR="139700" lvl="0" indent="0" algn="l" rtl="0">
              <a:lnSpc>
                <a:spcPct val="156250"/>
              </a:lnSpc>
              <a:spcBef>
                <a:spcPts val="700"/>
              </a:spcBef>
              <a:spcAft>
                <a:spcPts val="0"/>
              </a:spcAft>
              <a:buNone/>
            </a:pPr>
            <a:endParaRPr lang="en" sz="1200" dirty="0"/>
          </a:p>
          <a:p>
            <a:pPr marL="139700" marR="139700" lvl="0" indent="0" algn="l" rtl="0">
              <a:lnSpc>
                <a:spcPct val="156250"/>
              </a:lnSpc>
              <a:spcBef>
                <a:spcPts val="700"/>
              </a:spcBef>
              <a:spcAft>
                <a:spcPts val="0"/>
              </a:spcAft>
              <a:buNone/>
            </a:pPr>
            <a:r>
              <a:rPr lang="en" sz="1200" dirty="0"/>
              <a:t>Vellore Institute of Technology,</a:t>
            </a:r>
            <a:endParaRPr sz="1200" dirty="0"/>
          </a:p>
          <a:p>
            <a:pPr marL="139700" marR="139700" lvl="0" indent="0" algn="l" rtl="0">
              <a:lnSpc>
                <a:spcPct val="156250"/>
              </a:lnSpc>
              <a:spcBef>
                <a:spcPts val="700"/>
              </a:spcBef>
              <a:spcAft>
                <a:spcPts val="0"/>
              </a:spcAft>
              <a:buNone/>
            </a:pPr>
            <a:r>
              <a:rPr lang="en-IN" sz="1200" dirty="0" err="1"/>
              <a:t>Vandalur</a:t>
            </a:r>
            <a:r>
              <a:rPr lang="en-IN" sz="1200" dirty="0"/>
              <a:t> – </a:t>
            </a:r>
            <a:r>
              <a:rPr lang="en-IN" sz="1200" dirty="0" err="1"/>
              <a:t>Kelambakkam</a:t>
            </a:r>
            <a:r>
              <a:rPr lang="en-IN" sz="1200" dirty="0"/>
              <a:t> Road Chennai,</a:t>
            </a:r>
          </a:p>
          <a:p>
            <a:pPr marL="139700" marR="139700" lvl="0" indent="0" algn="l" rtl="0">
              <a:lnSpc>
                <a:spcPct val="156250"/>
              </a:lnSpc>
              <a:spcBef>
                <a:spcPts val="700"/>
              </a:spcBef>
              <a:spcAft>
                <a:spcPts val="0"/>
              </a:spcAft>
              <a:buNone/>
            </a:pPr>
            <a:r>
              <a:rPr lang="en" sz="1200" dirty="0"/>
              <a:t>Tamil Nadu – 600 127</a:t>
            </a:r>
            <a:endParaRPr sz="1950" b="1" dirty="0"/>
          </a:p>
          <a:p>
            <a:pPr marL="139700" marR="139700" lvl="0" indent="0" algn="l" rtl="0">
              <a:lnSpc>
                <a:spcPct val="156250"/>
              </a:lnSpc>
              <a:spcBef>
                <a:spcPts val="700"/>
              </a:spcBef>
              <a:spcAft>
                <a:spcPts val="0"/>
              </a:spcAft>
              <a:buNone/>
            </a:pPr>
            <a:r>
              <a:rPr lang="en" sz="1200" dirty="0"/>
              <a:t>Email: dydircc.ads@vit.ac.in</a:t>
            </a:r>
            <a:endParaRPr sz="1200" dirty="0"/>
          </a:p>
          <a:p>
            <a:pPr marL="0" lvl="0" indent="0" algn="ctr" rtl="0">
              <a:lnSpc>
                <a:spcPct val="100000"/>
              </a:lnSpc>
              <a:spcBef>
                <a:spcPts val="700"/>
              </a:spcBef>
              <a:spcAft>
                <a:spcPts val="0"/>
              </a:spcAft>
              <a:buNone/>
            </a:pPr>
            <a:endParaRPr sz="2100" dirty="0"/>
          </a:p>
        </p:txBody>
      </p:sp>
      <p:sp>
        <p:nvSpPr>
          <p:cNvPr id="3" name="TextBox 2">
            <a:extLst>
              <a:ext uri="{FF2B5EF4-FFF2-40B4-BE49-F238E27FC236}">
                <a16:creationId xmlns:a16="http://schemas.microsoft.com/office/drawing/2014/main" id="{D97D7992-7210-138A-9F73-FD245AF687CF}"/>
              </a:ext>
            </a:extLst>
          </p:cNvPr>
          <p:cNvSpPr txBox="1"/>
          <p:nvPr/>
        </p:nvSpPr>
        <p:spPr>
          <a:xfrm>
            <a:off x="5464910" y="2505771"/>
            <a:ext cx="3454340" cy="692497"/>
          </a:xfrm>
          <a:prstGeom prst="rect">
            <a:avLst/>
          </a:prstGeom>
          <a:noFill/>
        </p:spPr>
        <p:txBody>
          <a:bodyPr wrap="square">
            <a:spAutoFit/>
          </a:bodyPr>
          <a:lstStyle/>
          <a:p>
            <a:pPr marL="0" lvl="0" indent="0" algn="ctr" rtl="0">
              <a:lnSpc>
                <a:spcPct val="100000"/>
              </a:lnSpc>
              <a:spcBef>
                <a:spcPts val="0"/>
              </a:spcBef>
              <a:spcAft>
                <a:spcPts val="0"/>
              </a:spcAft>
              <a:buNone/>
            </a:pPr>
            <a:r>
              <a:rPr lang="en-US" sz="2100" dirty="0">
                <a:solidFill>
                  <a:srgbClr val="666666"/>
                </a:solidFill>
              </a:rPr>
              <a:t> </a:t>
            </a:r>
            <a:r>
              <a:rPr lang="en-GB" sz="1800" dirty="0">
                <a:effectLst/>
                <a:latin typeface="Times New Roman" panose="02020603050405020304" pitchFamily="18" charset="0"/>
                <a:ea typeface="Times New Roman" panose="02020603050405020304" pitchFamily="18" charset="0"/>
              </a:rPr>
              <a:t>Prof.</a:t>
            </a:r>
            <a:r>
              <a:rPr lang="en-GB" sz="1800" spc="5"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Mohana N, Department</a:t>
            </a:r>
            <a:r>
              <a:rPr lang="en-GB" sz="1800" spc="5"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of Mathematics</a:t>
            </a:r>
            <a:r>
              <a:rPr lang="en-GB" sz="1800" spc="-260"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VIT, Chennai</a:t>
            </a:r>
            <a:endParaRPr lang="en-US" sz="1400" dirty="0">
              <a:solidFill>
                <a:srgbClr val="666666"/>
              </a:solidFill>
            </a:endParaRPr>
          </a:p>
        </p:txBody>
      </p:sp>
      <p:sp>
        <p:nvSpPr>
          <p:cNvPr id="5" name="TextBox 4">
            <a:extLst>
              <a:ext uri="{FF2B5EF4-FFF2-40B4-BE49-F238E27FC236}">
                <a16:creationId xmlns:a16="http://schemas.microsoft.com/office/drawing/2014/main" id="{55BF8301-DE84-D08E-6155-8232BDF0BF9E}"/>
              </a:ext>
            </a:extLst>
          </p:cNvPr>
          <p:cNvSpPr txBox="1"/>
          <p:nvPr/>
        </p:nvSpPr>
        <p:spPr>
          <a:xfrm>
            <a:off x="4906080" y="2232993"/>
            <a:ext cx="4572000" cy="307777"/>
          </a:xfrm>
          <a:prstGeom prst="rect">
            <a:avLst/>
          </a:prstGeom>
          <a:noFill/>
        </p:spPr>
        <p:txBody>
          <a:bodyPr wrap="square">
            <a:spAutoFit/>
          </a:bodyPr>
          <a:lstStyle/>
          <a:p>
            <a:pPr marL="0" lvl="0" indent="0" algn="ctr" rtl="0">
              <a:spcBef>
                <a:spcPts val="0"/>
              </a:spcBef>
              <a:spcAft>
                <a:spcPts val="0"/>
              </a:spcAft>
              <a:buNone/>
            </a:pPr>
            <a:r>
              <a:rPr lang="en-IN" dirty="0">
                <a:solidFill>
                  <a:schemeClr val="lt2"/>
                </a:solidFill>
                <a:latin typeface="Roboto"/>
                <a:ea typeface="Roboto"/>
                <a:cs typeface="Roboto"/>
                <a:sym typeface="Roboto"/>
              </a:rPr>
              <a:t>Under the Guidance of</a:t>
            </a:r>
            <a:endParaRPr lang="en-IN" dirty="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t>Introduction</a:t>
            </a:r>
            <a:endParaRPr sz="1500"/>
          </a:p>
        </p:txBody>
      </p:sp>
      <p:sp>
        <p:nvSpPr>
          <p:cNvPr id="99" name="Google Shape;99;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0" name="Google Shape;100;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1" name="Google Shape;101;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2" name="Google Shape;102;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3" name="Google Shape;103;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4" name="Google Shape;104;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5" name="Google Shape;105;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6" name="Google Shape;106;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7" name="Google Shape;107;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8" name="Google Shape;108;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9" name="Google Shape;109;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0" name="Google Shape;110;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1" name="Google Shape;111;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2" name="Google Shape;112;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3" name="Google Shape;113;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4" name="Google Shape;114;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5" name="Google Shape;115;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6" name="Google Shape;116;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7" name="Google Shape;117;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8" name="Google Shape;118;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9" name="Google Shape;119;p17"/>
          <p:cNvSpPr txBox="1"/>
          <p:nvPr/>
        </p:nvSpPr>
        <p:spPr>
          <a:xfrm>
            <a:off x="235750" y="8679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0" name="Google Shape;120;p17"/>
          <p:cNvSpPr txBox="1"/>
          <p:nvPr/>
        </p:nvSpPr>
        <p:spPr>
          <a:xfrm>
            <a:off x="235750" y="867975"/>
            <a:ext cx="8672500" cy="3526576"/>
          </a:xfrm>
          <a:prstGeom prst="rect">
            <a:avLst/>
          </a:prstGeom>
          <a:noFill/>
          <a:ln>
            <a:noFill/>
          </a:ln>
        </p:spPr>
        <p:txBody>
          <a:bodyPr spcFirstLastPara="1" wrap="square" lIns="91425" tIns="91425" rIns="91425" bIns="91425" anchor="t" anchorCtr="0">
            <a:spAutoFit/>
          </a:bodyPr>
          <a:lstStyle/>
          <a:p>
            <a:pPr marL="266700" marR="569595" algn="just">
              <a:lnSpc>
                <a:spcPct val="150000"/>
              </a:lnSpc>
              <a:spcBef>
                <a:spcPts val="1595"/>
              </a:spcBef>
              <a:spcAft>
                <a:spcPts val="700"/>
              </a:spcAft>
            </a:pPr>
            <a:r>
              <a:rPr lang="en-GB" sz="1200" dirty="0">
                <a:effectLst/>
                <a:latin typeface="Times New Roman" panose="02020603050405020304" pitchFamily="18" charset="0"/>
                <a:ea typeface="Times New Roman" panose="02020603050405020304" pitchFamily="18" charset="0"/>
              </a:rPr>
              <a:t>Every kind of social aggregation can be represented in terms of units composing this aggregation and relations between these units. This kind of representation of a social structure is called “Social Network”. In a social network, every unit, usually called “social actor” (a person, a group, an organization, a nation, a blog and so on), is represented as a node. A relation is represented as a linkage or a flow between these units. The set of possible relations is potentially infinite; the term relation can have many different meanings: acquaintance, kinship, evaluation of another person, the need of a commercial exchange, physical connections, the presence in a web-page of a link to another page and so on. Therefore, the objects under observation are not individuals and their attributes, but the relationships between individuals and their structure. The advantage of such a representation is that it permits the analysis of social processes as a product of the relationships among social entities. In Social Network Analysis we can study two different kinds of variables: structural and composition. Variables of the first type are the most important in this field because they represent the different kinds of ties between social actors (friendship, trust and so on). </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b="1" dirty="0">
                <a:effectLst/>
                <a:latin typeface="Times New Roman" panose="02020603050405020304" pitchFamily="18" charset="0"/>
                <a:ea typeface="Times New Roman" panose="02020603050405020304" pitchFamily="18" charset="0"/>
              </a:rPr>
              <a:t>Methodology</a:t>
            </a:r>
            <a:endParaRPr sz="3600" dirty="0"/>
          </a:p>
        </p:txBody>
      </p:sp>
      <p:sp>
        <p:nvSpPr>
          <p:cNvPr id="3" name="TextBox 2">
            <a:extLst>
              <a:ext uri="{FF2B5EF4-FFF2-40B4-BE49-F238E27FC236}">
                <a16:creationId xmlns:a16="http://schemas.microsoft.com/office/drawing/2014/main" id="{6AD5AD34-B0EF-2C64-4472-9EDBAA38749B}"/>
              </a:ext>
            </a:extLst>
          </p:cNvPr>
          <p:cNvSpPr txBox="1"/>
          <p:nvPr/>
        </p:nvSpPr>
        <p:spPr>
          <a:xfrm>
            <a:off x="411307" y="619050"/>
            <a:ext cx="4615068" cy="4888198"/>
          </a:xfrm>
          <a:prstGeom prst="rect">
            <a:avLst/>
          </a:prstGeom>
          <a:noFill/>
        </p:spPr>
        <p:txBody>
          <a:bodyPr wrap="square">
            <a:spAutoFit/>
          </a:bodyPr>
          <a:lstStyle/>
          <a:p>
            <a:pPr marL="228600" algn="ctr"/>
            <a:r>
              <a:rPr lang="en-GB" sz="1400" u="sng" dirty="0">
                <a:solidFill>
                  <a:srgbClr val="FF0000"/>
                </a:solidFill>
                <a:effectLst/>
                <a:latin typeface="Times New Roman" panose="02020603050405020304" pitchFamily="18" charset="0"/>
                <a:ea typeface="Times New Roman" panose="02020603050405020304" pitchFamily="18" charset="0"/>
              </a:rPr>
              <a:t>Data</a:t>
            </a:r>
            <a:r>
              <a:rPr lang="en-GB" sz="1400" u="sng" spc="515" dirty="0">
                <a:solidFill>
                  <a:srgbClr val="FF0000"/>
                </a:solidFill>
                <a:effectLst/>
                <a:latin typeface="Times New Roman" panose="02020603050405020304" pitchFamily="18" charset="0"/>
                <a:ea typeface="Times New Roman" panose="02020603050405020304" pitchFamily="18" charset="0"/>
              </a:rPr>
              <a:t> </a:t>
            </a:r>
            <a:r>
              <a:rPr lang="en-GB" sz="1400" u="sng" dirty="0">
                <a:solidFill>
                  <a:srgbClr val="FF0000"/>
                </a:solidFill>
                <a:effectLst/>
                <a:latin typeface="Times New Roman" panose="02020603050405020304" pitchFamily="18" charset="0"/>
                <a:ea typeface="Times New Roman" panose="02020603050405020304" pitchFamily="18" charset="0"/>
              </a:rPr>
              <a:t>Exploration</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200" dirty="0">
                <a:effectLst/>
                <a:latin typeface="Times New Roman" panose="02020603050405020304" pitchFamily="18" charset="0"/>
                <a:ea typeface="Times New Roman" panose="02020603050405020304" pitchFamily="18" charset="0"/>
              </a:rPr>
              <a:t> Loading Social Network Data:- Loading An </a:t>
            </a:r>
            <a:r>
              <a:rPr lang="en-GB" sz="1200" dirty="0" err="1">
                <a:effectLst/>
                <a:latin typeface="Times New Roman" panose="02020603050405020304" pitchFamily="18" charset="0"/>
                <a:ea typeface="Times New Roman" panose="02020603050405020304" pitchFamily="18" charset="0"/>
              </a:rPr>
              <a:t>Edgelist</a:t>
            </a:r>
            <a:r>
              <a:rPr lang="en-GB" sz="12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20"/>
              </a:spcBef>
              <a:spcAft>
                <a:spcPts val="700"/>
              </a:spcAft>
              <a:buFont typeface="Times New Roman" panose="02020603050405020304" pitchFamily="18" charset="0"/>
              <a:buChar char="•"/>
              <a:tabLst>
                <a:tab pos="457200" algn="l"/>
              </a:tabLst>
            </a:pPr>
            <a:r>
              <a:rPr lang="en-GB" sz="1400" dirty="0">
                <a:effectLst/>
                <a:latin typeface="Times New Roman" panose="02020603050405020304" pitchFamily="18" charset="0"/>
                <a:ea typeface="Times New Roman" panose="02020603050405020304" pitchFamily="18" charset="0"/>
              </a:rPr>
              <a:t>directed vs. undirected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20"/>
              </a:spcBef>
              <a:spcAft>
                <a:spcPts val="700"/>
              </a:spcAft>
              <a:buFont typeface="Times New Roman" panose="02020603050405020304" pitchFamily="18" charset="0"/>
              <a:buChar char="•"/>
              <a:tabLst>
                <a:tab pos="457200" algn="l"/>
              </a:tabLst>
            </a:pPr>
            <a:r>
              <a:rPr lang="en-GB" sz="1400" dirty="0">
                <a:effectLst/>
                <a:latin typeface="Times New Roman" panose="02020603050405020304" pitchFamily="18" charset="0"/>
                <a:ea typeface="Times New Roman" panose="02020603050405020304" pitchFamily="18" charset="0"/>
              </a:rPr>
              <a:t>SNA data also can also be  represented as a </a:t>
            </a:r>
            <a:r>
              <a:rPr lang="en-GB" sz="1400" dirty="0" err="1">
                <a:effectLst/>
                <a:latin typeface="Times New Roman" panose="02020603050405020304" pitchFamily="18" charset="0"/>
                <a:ea typeface="Times New Roman" panose="02020603050405020304" pitchFamily="18" charset="0"/>
              </a:rPr>
              <a:t>sociomatrix</a:t>
            </a:r>
            <a:r>
              <a:rPr lang="en-GB"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 # Social Network Analysis</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library(</a:t>
            </a:r>
            <a:r>
              <a:rPr lang="en-GB" sz="1400" dirty="0" err="1">
                <a:effectLst/>
                <a:latin typeface="Times New Roman" panose="02020603050405020304" pitchFamily="18" charset="0"/>
                <a:ea typeface="Times New Roman" panose="02020603050405020304" pitchFamily="18" charset="0"/>
              </a:rPr>
              <a:t>igraph</a:t>
            </a:r>
            <a:r>
              <a:rPr lang="en-GB"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g &lt;- graph(c(1,2,2,3,3,4,4,1),</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           directed = F,</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           n=7)</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plot(g,</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     </a:t>
            </a:r>
            <a:r>
              <a:rPr lang="en-GB" sz="1400" dirty="0" err="1">
                <a:effectLst/>
                <a:latin typeface="Times New Roman" panose="02020603050405020304" pitchFamily="18" charset="0"/>
                <a:ea typeface="Times New Roman" panose="02020603050405020304" pitchFamily="18" charset="0"/>
              </a:rPr>
              <a:t>vertex.color</a:t>
            </a:r>
            <a:r>
              <a:rPr lang="en-GB" sz="1400" dirty="0">
                <a:effectLst/>
                <a:latin typeface="Times New Roman" panose="02020603050405020304" pitchFamily="18" charset="0"/>
                <a:ea typeface="Times New Roman" panose="02020603050405020304" pitchFamily="18" charset="0"/>
              </a:rPr>
              <a:t> = "green",</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     </a:t>
            </a:r>
            <a:r>
              <a:rPr lang="en-GB" sz="1400" dirty="0" err="1">
                <a:effectLst/>
                <a:latin typeface="Times New Roman" panose="02020603050405020304" pitchFamily="18" charset="0"/>
                <a:ea typeface="Times New Roman" panose="02020603050405020304" pitchFamily="18" charset="0"/>
              </a:rPr>
              <a:t>vertex.size</a:t>
            </a:r>
            <a:r>
              <a:rPr lang="en-GB" sz="1400" dirty="0">
                <a:effectLst/>
                <a:latin typeface="Times New Roman" panose="02020603050405020304" pitchFamily="18" charset="0"/>
                <a:ea typeface="Times New Roman" panose="02020603050405020304" pitchFamily="18" charset="0"/>
              </a:rPr>
              <a:t> = 40,</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     </a:t>
            </a:r>
            <a:r>
              <a:rPr lang="en-GB" sz="1400" dirty="0" err="1">
                <a:effectLst/>
                <a:latin typeface="Times New Roman" panose="02020603050405020304" pitchFamily="18" charset="0"/>
                <a:ea typeface="Times New Roman" panose="02020603050405020304" pitchFamily="18" charset="0"/>
              </a:rPr>
              <a:t>edge.color</a:t>
            </a:r>
            <a:r>
              <a:rPr lang="en-GB" sz="1400" dirty="0">
                <a:effectLst/>
                <a:latin typeface="Times New Roman" panose="02020603050405020304" pitchFamily="18" charset="0"/>
                <a:ea typeface="Times New Roman" panose="02020603050405020304" pitchFamily="18" charset="0"/>
              </a:rPr>
              <a:t> = 'red')</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g[]</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3C7D11-D213-F479-1DC0-6E0E1183B6FD}"/>
              </a:ext>
            </a:extLst>
          </p:cNvPr>
          <p:cNvSpPr txBox="1"/>
          <p:nvPr/>
        </p:nvSpPr>
        <p:spPr>
          <a:xfrm>
            <a:off x="251792" y="0"/>
            <a:ext cx="4572000" cy="5056449"/>
          </a:xfrm>
          <a:prstGeom prst="rect">
            <a:avLst/>
          </a:prstGeom>
          <a:noFill/>
        </p:spPr>
        <p:txBody>
          <a:bodyPr wrap="square">
            <a:spAutoFit/>
          </a:bodyPr>
          <a:lstStyle/>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g1 &lt;- graph(c("Amy", "Ram", "Ram", "Li", "Li", "Amy",</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        "Amy", "Li", "Kate", "Li"),</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        directed=T)</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plot(g1,</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     </a:t>
            </a:r>
            <a:r>
              <a:rPr lang="en-GB" sz="1000" dirty="0" err="1">
                <a:effectLst/>
                <a:latin typeface="Times New Roman" panose="02020603050405020304" pitchFamily="18" charset="0"/>
                <a:ea typeface="Times New Roman" panose="02020603050405020304" pitchFamily="18" charset="0"/>
              </a:rPr>
              <a:t>vertex.color</a:t>
            </a:r>
            <a:r>
              <a:rPr lang="en-GB" sz="1000" dirty="0">
                <a:effectLst/>
                <a:latin typeface="Times New Roman" panose="02020603050405020304" pitchFamily="18" charset="0"/>
                <a:ea typeface="Times New Roman" panose="02020603050405020304" pitchFamily="18" charset="0"/>
              </a:rPr>
              <a:t> = "green",</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     </a:t>
            </a:r>
            <a:r>
              <a:rPr lang="en-GB" sz="1000" dirty="0" err="1">
                <a:effectLst/>
                <a:latin typeface="Times New Roman" panose="02020603050405020304" pitchFamily="18" charset="0"/>
                <a:ea typeface="Times New Roman" panose="02020603050405020304" pitchFamily="18" charset="0"/>
              </a:rPr>
              <a:t>vertex.size</a:t>
            </a:r>
            <a:r>
              <a:rPr lang="en-GB" sz="1000" dirty="0">
                <a:effectLst/>
                <a:latin typeface="Times New Roman" panose="02020603050405020304" pitchFamily="18" charset="0"/>
                <a:ea typeface="Times New Roman" panose="02020603050405020304" pitchFamily="18" charset="0"/>
              </a:rPr>
              <a:t> = 40,</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     </a:t>
            </a:r>
            <a:r>
              <a:rPr lang="en-GB" sz="1000" dirty="0" err="1">
                <a:effectLst/>
                <a:latin typeface="Times New Roman" panose="02020603050405020304" pitchFamily="18" charset="0"/>
                <a:ea typeface="Times New Roman" panose="02020603050405020304" pitchFamily="18" charset="0"/>
              </a:rPr>
              <a:t>edge.color</a:t>
            </a:r>
            <a:r>
              <a:rPr lang="en-GB" sz="1000" dirty="0">
                <a:effectLst/>
                <a:latin typeface="Times New Roman" panose="02020603050405020304" pitchFamily="18" charset="0"/>
                <a:ea typeface="Times New Roman" panose="02020603050405020304" pitchFamily="18" charset="0"/>
              </a:rPr>
              <a:t> = 'red')</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 g1</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 # Network measures</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degree(g1, mode='all')</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degree(g1, mode='in')</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degree(g1, mode='out')</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 diameter(g1, directed=F, weights = NA)</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err="1">
                <a:effectLst/>
                <a:latin typeface="Times New Roman" panose="02020603050405020304" pitchFamily="18" charset="0"/>
                <a:ea typeface="Times New Roman" panose="02020603050405020304" pitchFamily="18" charset="0"/>
              </a:rPr>
              <a:t>edge_density</a:t>
            </a:r>
            <a:r>
              <a:rPr lang="en-GB" sz="1000" dirty="0">
                <a:effectLst/>
                <a:latin typeface="Times New Roman" panose="02020603050405020304" pitchFamily="18" charset="0"/>
                <a:ea typeface="Times New Roman" panose="02020603050405020304" pitchFamily="18" charset="0"/>
              </a:rPr>
              <a:t>(g1, loops = F)</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err="1">
                <a:effectLst/>
                <a:latin typeface="Times New Roman" panose="02020603050405020304" pitchFamily="18" charset="0"/>
                <a:ea typeface="Times New Roman" panose="02020603050405020304" pitchFamily="18" charset="0"/>
              </a:rPr>
              <a:t>ecount</a:t>
            </a:r>
            <a:r>
              <a:rPr lang="en-GB" sz="1000" dirty="0">
                <a:effectLst/>
                <a:latin typeface="Times New Roman" panose="02020603050405020304" pitchFamily="18" charset="0"/>
                <a:ea typeface="Times New Roman" panose="02020603050405020304" pitchFamily="18" charset="0"/>
              </a:rPr>
              <a:t>(g1)/(</a:t>
            </a:r>
            <a:r>
              <a:rPr lang="en-GB" sz="1000" dirty="0" err="1">
                <a:effectLst/>
                <a:latin typeface="Times New Roman" panose="02020603050405020304" pitchFamily="18" charset="0"/>
                <a:ea typeface="Times New Roman" panose="02020603050405020304" pitchFamily="18" charset="0"/>
              </a:rPr>
              <a:t>vcount</a:t>
            </a:r>
            <a:r>
              <a:rPr lang="en-GB" sz="1000" dirty="0">
                <a:effectLst/>
                <a:latin typeface="Times New Roman" panose="02020603050405020304" pitchFamily="18" charset="0"/>
                <a:ea typeface="Times New Roman" panose="02020603050405020304" pitchFamily="18" charset="0"/>
              </a:rPr>
              <a:t>(g1)*(</a:t>
            </a:r>
            <a:r>
              <a:rPr lang="en-GB" sz="1000" dirty="0" err="1">
                <a:effectLst/>
                <a:latin typeface="Times New Roman" panose="02020603050405020304" pitchFamily="18" charset="0"/>
                <a:ea typeface="Times New Roman" panose="02020603050405020304" pitchFamily="18" charset="0"/>
              </a:rPr>
              <a:t>vcount</a:t>
            </a:r>
            <a:r>
              <a:rPr lang="en-GB" sz="1000" dirty="0">
                <a:effectLst/>
                <a:latin typeface="Times New Roman" panose="02020603050405020304" pitchFamily="18" charset="0"/>
                <a:ea typeface="Times New Roman" panose="02020603050405020304" pitchFamily="18" charset="0"/>
              </a:rPr>
              <a:t>(g1)-1))</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reciprocity(g1)</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closeness(g1, mode='all', weights = NA)</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a:effectLst/>
                <a:latin typeface="Times New Roman" panose="02020603050405020304" pitchFamily="18" charset="0"/>
                <a:ea typeface="Times New Roman" panose="02020603050405020304" pitchFamily="18" charset="0"/>
              </a:rPr>
              <a:t>betweenness(g1, directed=T, weights=NA)</a:t>
            </a:r>
            <a:endParaRPr lang="en-IN" sz="1000" dirty="0">
              <a:effectLst/>
              <a:latin typeface="Times New Roman" panose="02020603050405020304" pitchFamily="18" charset="0"/>
              <a:ea typeface="Times New Roman" panose="02020603050405020304" pitchFamily="18" charset="0"/>
            </a:endParaRPr>
          </a:p>
          <a:p>
            <a:pPr>
              <a:lnSpc>
                <a:spcPct val="115000"/>
              </a:lnSpc>
              <a:spcBef>
                <a:spcPts val="20"/>
              </a:spcBef>
              <a:spcAft>
                <a:spcPts val="700"/>
              </a:spcAft>
            </a:pPr>
            <a:r>
              <a:rPr lang="en-GB" sz="1000" dirty="0" err="1">
                <a:effectLst/>
                <a:latin typeface="Times New Roman" panose="02020603050405020304" pitchFamily="18" charset="0"/>
                <a:ea typeface="Times New Roman" panose="02020603050405020304" pitchFamily="18" charset="0"/>
              </a:rPr>
              <a:t>edge_betweenness</a:t>
            </a:r>
            <a:r>
              <a:rPr lang="en-GB" sz="1000" dirty="0">
                <a:effectLst/>
                <a:latin typeface="Times New Roman" panose="02020603050405020304" pitchFamily="18" charset="0"/>
                <a:ea typeface="Times New Roman" panose="02020603050405020304" pitchFamily="18" charset="0"/>
              </a:rPr>
              <a:t>(g1)</a:t>
            </a:r>
            <a:endParaRPr lang="en-IN"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476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CEC640-A278-4170-6312-1FE7DC97F55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1844"/>
          <a:stretch/>
        </p:blipFill>
        <p:spPr bwMode="auto">
          <a:xfrm>
            <a:off x="98251" y="716901"/>
            <a:ext cx="1399246" cy="3510915"/>
          </a:xfrm>
          <a:prstGeom prst="rect">
            <a:avLst/>
          </a:prstGeom>
          <a:noFill/>
          <a:ln>
            <a:noFill/>
          </a:ln>
        </p:spPr>
      </p:pic>
      <p:pic>
        <p:nvPicPr>
          <p:cNvPr id="4" name="Picture 3">
            <a:extLst>
              <a:ext uri="{FF2B5EF4-FFF2-40B4-BE49-F238E27FC236}">
                <a16:creationId xmlns:a16="http://schemas.microsoft.com/office/drawing/2014/main" id="{C7BABF4C-36AD-A5E6-DE24-4AD4C0A1AF3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86" t="2831" r="68258" b="-2831"/>
          <a:stretch/>
        </p:blipFill>
        <p:spPr bwMode="auto">
          <a:xfrm>
            <a:off x="2444888" y="716901"/>
            <a:ext cx="1888573" cy="3510915"/>
          </a:xfrm>
          <a:prstGeom prst="rect">
            <a:avLst/>
          </a:prstGeom>
          <a:noFill/>
          <a:ln>
            <a:noFill/>
          </a:ln>
        </p:spPr>
      </p:pic>
      <p:pic>
        <p:nvPicPr>
          <p:cNvPr id="5" name="Picture 4">
            <a:extLst>
              <a:ext uri="{FF2B5EF4-FFF2-40B4-BE49-F238E27FC236}">
                <a16:creationId xmlns:a16="http://schemas.microsoft.com/office/drawing/2014/main" id="{A3AF6862-0498-57A5-0D1C-ABED48662B17}"/>
              </a:ext>
            </a:extLst>
          </p:cNvPr>
          <p:cNvPicPr/>
          <p:nvPr/>
        </p:nvPicPr>
        <p:blipFill>
          <a:blip r:embed="rId4" cstate="print"/>
          <a:stretch>
            <a:fillRect/>
          </a:stretch>
        </p:blipFill>
        <p:spPr>
          <a:xfrm>
            <a:off x="6111737" y="826438"/>
            <a:ext cx="1196975" cy="3291840"/>
          </a:xfrm>
          <a:prstGeom prst="rect">
            <a:avLst/>
          </a:prstGeom>
        </p:spPr>
      </p:pic>
    </p:spTree>
    <p:extLst>
      <p:ext uri="{BB962C8B-B14F-4D97-AF65-F5344CB8AC3E}">
        <p14:creationId xmlns:p14="http://schemas.microsoft.com/office/powerpoint/2010/main" val="127681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9C56-91C6-F688-DF82-0E5C7BB39601}"/>
              </a:ext>
            </a:extLst>
          </p:cNvPr>
          <p:cNvSpPr>
            <a:spLocks noGrp="1"/>
          </p:cNvSpPr>
          <p:nvPr>
            <p:ph type="title"/>
          </p:nvPr>
        </p:nvSpPr>
        <p:spPr/>
        <p:txBody>
          <a:bodyPr/>
          <a:lstStyle/>
          <a:p>
            <a:r>
              <a:rPr lang="en-US" sz="3600" dirty="0"/>
              <a:t>Data Collection</a:t>
            </a:r>
            <a:endParaRPr lang="en-IN" sz="3600" dirty="0"/>
          </a:p>
        </p:txBody>
      </p:sp>
      <p:pic>
        <p:nvPicPr>
          <p:cNvPr id="3" name="Picture 2">
            <a:extLst>
              <a:ext uri="{FF2B5EF4-FFF2-40B4-BE49-F238E27FC236}">
                <a16:creationId xmlns:a16="http://schemas.microsoft.com/office/drawing/2014/main" id="{1FF36585-24E9-3109-C663-C107E2A7F4E8}"/>
              </a:ext>
            </a:extLst>
          </p:cNvPr>
          <p:cNvPicPr>
            <a:picLocks noChangeAspect="1"/>
          </p:cNvPicPr>
          <p:nvPr/>
        </p:nvPicPr>
        <p:blipFill>
          <a:blip r:embed="rId2"/>
          <a:srcRect/>
          <a:stretch>
            <a:fillRect/>
          </a:stretch>
        </p:blipFill>
        <p:spPr bwMode="auto">
          <a:xfrm>
            <a:off x="1079914" y="956075"/>
            <a:ext cx="6242050" cy="3509645"/>
          </a:xfrm>
          <a:prstGeom prst="rect">
            <a:avLst/>
          </a:prstGeom>
          <a:noFill/>
          <a:ln w="9525">
            <a:noFill/>
            <a:miter lim="800000"/>
            <a:headEnd/>
            <a:tailEnd/>
          </a:ln>
        </p:spPr>
      </p:pic>
    </p:spTree>
    <p:extLst>
      <p:ext uri="{BB962C8B-B14F-4D97-AF65-F5344CB8AC3E}">
        <p14:creationId xmlns:p14="http://schemas.microsoft.com/office/powerpoint/2010/main" val="187621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A09C-24A6-5AB3-6025-8BFCBB591485}"/>
              </a:ext>
            </a:extLst>
          </p:cNvPr>
          <p:cNvSpPr>
            <a:spLocks noGrp="1"/>
          </p:cNvSpPr>
          <p:nvPr>
            <p:ph type="title"/>
          </p:nvPr>
        </p:nvSpPr>
        <p:spPr/>
        <p:txBody>
          <a:bodyPr/>
          <a:lstStyle/>
          <a:p>
            <a:r>
              <a:rPr lang="en-GB" sz="3600" u="sng" dirty="0">
                <a:effectLst/>
                <a:latin typeface="Times New Roman" panose="02020603050405020304" pitchFamily="18" charset="0"/>
                <a:ea typeface="Times New Roman" panose="02020603050405020304" pitchFamily="18" charset="0"/>
              </a:rPr>
              <a:t>Data</a:t>
            </a:r>
            <a:r>
              <a:rPr lang="en-GB" sz="3600" u="sng" spc="45" dirty="0">
                <a:effectLst/>
                <a:latin typeface="Times New Roman" panose="02020603050405020304" pitchFamily="18" charset="0"/>
                <a:ea typeface="Times New Roman" panose="02020603050405020304" pitchFamily="18" charset="0"/>
              </a:rPr>
              <a:t> </a:t>
            </a:r>
            <a:r>
              <a:rPr lang="en-GB" sz="3600" u="sng" dirty="0">
                <a:effectLst/>
                <a:latin typeface="Times New Roman" panose="02020603050405020304" pitchFamily="18" charset="0"/>
                <a:ea typeface="Times New Roman" panose="02020603050405020304" pitchFamily="18" charset="0"/>
              </a:rPr>
              <a:t>Analysis</a:t>
            </a:r>
            <a:endParaRPr lang="en-IN" sz="3600" dirty="0"/>
          </a:p>
        </p:txBody>
      </p:sp>
      <p:sp>
        <p:nvSpPr>
          <p:cNvPr id="4" name="TextBox 3">
            <a:extLst>
              <a:ext uri="{FF2B5EF4-FFF2-40B4-BE49-F238E27FC236}">
                <a16:creationId xmlns:a16="http://schemas.microsoft.com/office/drawing/2014/main" id="{D64C7948-0F77-8C22-5836-67429EB12245}"/>
              </a:ext>
            </a:extLst>
          </p:cNvPr>
          <p:cNvSpPr txBox="1"/>
          <p:nvPr/>
        </p:nvSpPr>
        <p:spPr>
          <a:xfrm>
            <a:off x="98250" y="682093"/>
            <a:ext cx="4615068" cy="1246495"/>
          </a:xfrm>
          <a:prstGeom prst="rect">
            <a:avLst/>
          </a:prstGeom>
          <a:noFill/>
        </p:spPr>
        <p:txBody>
          <a:bodyPr wrap="square">
            <a:spAutoFit/>
          </a:bodyPr>
          <a:lstStyle/>
          <a:p>
            <a:pPr>
              <a:spcBef>
                <a:spcPts val="200"/>
              </a:spcBef>
              <a:tabLst>
                <a:tab pos="892810" algn="l"/>
                <a:tab pos="894080" algn="l"/>
              </a:tabLst>
            </a:pPr>
            <a:r>
              <a:rPr lang="en-GB" sz="1400" b="1"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Differ by Graph index</a:t>
            </a:r>
            <a:endParaRPr lang="en-IN" sz="1400" b="1" dirty="0">
              <a:solidFill>
                <a:srgbClr val="243F60"/>
              </a:solidFill>
              <a:effectLst/>
              <a:latin typeface="Cambria" panose="02040503050406030204" pitchFamily="18" charset="0"/>
              <a:ea typeface="Cambria" panose="02040503050406030204" pitchFamily="18" charset="0"/>
              <a:cs typeface="Cambria" panose="02040503050406030204" pitchFamily="18" charset="0"/>
            </a:endParaRPr>
          </a:p>
          <a:p>
            <a:pPr>
              <a:spcBef>
                <a:spcPts val="200"/>
              </a:spcBef>
              <a:tabLst>
                <a:tab pos="892810" algn="l"/>
                <a:tab pos="894080" algn="l"/>
              </a:tabLst>
            </a:pPr>
            <a:r>
              <a:rPr lang="en-GB" sz="1400" b="1"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 • Degree distribution </a:t>
            </a:r>
            <a:endParaRPr lang="en-IN" sz="1400" b="1" dirty="0">
              <a:solidFill>
                <a:srgbClr val="243F60"/>
              </a:solidFill>
              <a:effectLst/>
              <a:latin typeface="Cambria" panose="02040503050406030204" pitchFamily="18" charset="0"/>
              <a:ea typeface="Cambria" panose="02040503050406030204" pitchFamily="18" charset="0"/>
              <a:cs typeface="Cambria" panose="02040503050406030204" pitchFamily="18" charset="0"/>
            </a:endParaRPr>
          </a:p>
          <a:p>
            <a:pPr>
              <a:spcBef>
                <a:spcPts val="200"/>
              </a:spcBef>
              <a:tabLst>
                <a:tab pos="892810" algn="l"/>
                <a:tab pos="894080" algn="l"/>
              </a:tabLst>
            </a:pPr>
            <a:r>
              <a:rPr lang="en-GB" sz="1400" b="1"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 average node-to-node distance – average shortest path length </a:t>
            </a:r>
            <a:endParaRPr lang="en-IN" sz="1400" b="1" dirty="0">
              <a:solidFill>
                <a:srgbClr val="243F60"/>
              </a:solidFill>
              <a:effectLst/>
              <a:latin typeface="Cambria" panose="02040503050406030204" pitchFamily="18" charset="0"/>
              <a:ea typeface="Cambria" panose="02040503050406030204" pitchFamily="18" charset="0"/>
              <a:cs typeface="Cambria" panose="02040503050406030204" pitchFamily="18" charset="0"/>
            </a:endParaRPr>
          </a:p>
          <a:p>
            <a:pPr>
              <a:spcBef>
                <a:spcPts val="200"/>
              </a:spcBef>
              <a:tabLst>
                <a:tab pos="892810" algn="l"/>
                <a:tab pos="894080" algn="l"/>
              </a:tabLst>
            </a:pPr>
            <a:r>
              <a:rPr lang="en-GB" sz="1400" b="1" dirty="0">
                <a:solidFill>
                  <a:srgbClr val="243F60"/>
                </a:solidFill>
                <a:effectLst/>
                <a:latin typeface="Cambria" panose="02040503050406030204" pitchFamily="18" charset="0"/>
                <a:ea typeface="Cambria" panose="02040503050406030204" pitchFamily="18" charset="0"/>
                <a:cs typeface="Cambria" panose="02040503050406030204" pitchFamily="18" charset="0"/>
              </a:rPr>
              <a:t>• clustering coefficient – Global, local</a:t>
            </a:r>
            <a:endParaRPr lang="en-IN" sz="1400" b="1" dirty="0">
              <a:solidFill>
                <a:srgbClr val="243F60"/>
              </a:solidFill>
              <a:effectLst/>
              <a:latin typeface="Cambria" panose="02040503050406030204" pitchFamily="18" charset="0"/>
              <a:ea typeface="Cambria" panose="02040503050406030204" pitchFamily="18" charset="0"/>
              <a:cs typeface="Cambria" panose="02040503050406030204" pitchFamily="18" charset="0"/>
            </a:endParaRPr>
          </a:p>
        </p:txBody>
      </p:sp>
      <p:pic>
        <p:nvPicPr>
          <p:cNvPr id="5" name="Picture 4">
            <a:extLst>
              <a:ext uri="{FF2B5EF4-FFF2-40B4-BE49-F238E27FC236}">
                <a16:creationId xmlns:a16="http://schemas.microsoft.com/office/drawing/2014/main" id="{48B7C1FF-F746-C7B2-9465-0F574E6FEF02}"/>
              </a:ext>
            </a:extLst>
          </p:cNvPr>
          <p:cNvPicPr>
            <a:picLocks noChangeAspect="1"/>
          </p:cNvPicPr>
          <p:nvPr/>
        </p:nvPicPr>
        <p:blipFill>
          <a:blip r:embed="rId2"/>
          <a:srcRect l="33535" t="21315" r="8840" b="7246"/>
          <a:stretch>
            <a:fillRect/>
          </a:stretch>
        </p:blipFill>
        <p:spPr bwMode="auto">
          <a:xfrm>
            <a:off x="352771" y="1991631"/>
            <a:ext cx="4040187" cy="2813207"/>
          </a:xfrm>
          <a:prstGeom prst="rect">
            <a:avLst/>
          </a:prstGeom>
          <a:noFill/>
          <a:ln w="9525">
            <a:noFill/>
            <a:miter lim="800000"/>
            <a:headEnd/>
            <a:tailEnd/>
          </a:ln>
        </p:spPr>
      </p:pic>
      <p:pic>
        <p:nvPicPr>
          <p:cNvPr id="6" name="Picture 5">
            <a:extLst>
              <a:ext uri="{FF2B5EF4-FFF2-40B4-BE49-F238E27FC236}">
                <a16:creationId xmlns:a16="http://schemas.microsoft.com/office/drawing/2014/main" id="{50F175AE-E408-18BA-277D-3353C397E8A6}"/>
              </a:ext>
            </a:extLst>
          </p:cNvPr>
          <p:cNvPicPr>
            <a:picLocks noChangeAspect="1"/>
          </p:cNvPicPr>
          <p:nvPr/>
        </p:nvPicPr>
        <p:blipFill>
          <a:blip r:embed="rId3"/>
          <a:srcRect l="40987" t="29496" r="18351" b="11511"/>
          <a:stretch>
            <a:fillRect/>
          </a:stretch>
        </p:blipFill>
        <p:spPr bwMode="auto">
          <a:xfrm>
            <a:off x="4531285" y="1113941"/>
            <a:ext cx="4393565" cy="3578225"/>
          </a:xfrm>
          <a:prstGeom prst="rect">
            <a:avLst/>
          </a:prstGeom>
          <a:noFill/>
          <a:ln w="9525">
            <a:noFill/>
            <a:miter lim="800000"/>
            <a:headEnd/>
            <a:tailEnd/>
          </a:ln>
        </p:spPr>
      </p:pic>
    </p:spTree>
    <p:extLst>
      <p:ext uri="{BB962C8B-B14F-4D97-AF65-F5344CB8AC3E}">
        <p14:creationId xmlns:p14="http://schemas.microsoft.com/office/powerpoint/2010/main" val="248996216"/>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1975</Words>
  <Application>Microsoft Office PowerPoint</Application>
  <PresentationFormat>On-screen Show (16:9)</PresentationFormat>
  <Paragraphs>147</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Times New Roman</vt:lpstr>
      <vt:lpstr>Cambria</vt:lpstr>
      <vt:lpstr>Roboto</vt:lpstr>
      <vt:lpstr>Arial</vt:lpstr>
      <vt:lpstr>Symbol</vt:lpstr>
      <vt:lpstr>Source Sans Pro</vt:lpstr>
      <vt:lpstr>Material</vt:lpstr>
      <vt:lpstr>FOSSEE Summer Internship on Social Network Analysis using R Studio</vt:lpstr>
      <vt:lpstr>Table of Contents</vt:lpstr>
      <vt:lpstr>Address and Contact Details</vt:lpstr>
      <vt:lpstr>Introduction</vt:lpstr>
      <vt:lpstr>Methodology</vt:lpstr>
      <vt:lpstr>PowerPoint Presentation</vt:lpstr>
      <vt:lpstr>PowerPoint Presentation</vt:lpstr>
      <vt:lpstr>Data Collection</vt:lpstr>
      <vt:lpstr>Data Analysis</vt:lpstr>
      <vt:lpstr>PowerPoint Presentation</vt:lpstr>
      <vt:lpstr>Visualizing Social Networks (Tcl/Tk Network Graph)</vt:lpstr>
      <vt:lpstr>Plot Eigenvector Centrality on Betweenness</vt:lpstr>
      <vt:lpstr>Results</vt:lpstr>
      <vt:lpstr>Star Graph</vt:lpstr>
      <vt:lpstr>Ring Graph </vt:lpstr>
      <vt:lpstr>Clique Graph</vt:lpstr>
      <vt:lpstr>Final - car to Bluetooth  device connections</vt:lpstr>
      <vt:lpstr>Conclusion and Future Work</vt:lpstr>
      <vt:lpstr>PowerPoint Presentation</vt:lpstr>
      <vt:lpstr>References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in Internet of Things (IoT) based Devices</dc:title>
  <dc:creator>Dheeraj Sharma</dc:creator>
  <cp:lastModifiedBy>Arnab Karmakar</cp:lastModifiedBy>
  <cp:revision>11</cp:revision>
  <dcterms:modified xsi:type="dcterms:W3CDTF">2022-11-24T05:36:16Z</dcterms:modified>
</cp:coreProperties>
</file>