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2" r:id="rId4"/>
    <p:sldId id="258"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10/10/2022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10/10/2022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Autofit/>
          </a:bodyPr>
          <a:lstStyle/>
          <a:p>
            <a:pPr algn="ctr" eaLnBrk="1" fontAlgn="auto" hangingPunct="1">
              <a:spcBef>
                <a:spcPts val="0"/>
              </a:spcBef>
              <a:spcAft>
                <a:spcPts val="1470"/>
              </a:spcAft>
              <a:defRPr/>
            </a:pPr>
            <a:r>
              <a:rPr lang="en-US" sz="1800" i="1" spc="-50" dirty="0">
                <a:latin typeface="Times New Roman"/>
              </a:rPr>
              <a:t>By</a:t>
            </a:r>
          </a:p>
          <a:p>
            <a:pPr algn="ctr" eaLnBrk="1" fontAlgn="auto" hangingPunct="1">
              <a:lnSpc>
                <a:spcPts val="1728"/>
              </a:lnSpc>
              <a:spcBef>
                <a:spcPts val="0"/>
              </a:spcBef>
              <a:spcAft>
                <a:spcPts val="1470"/>
              </a:spcAft>
              <a:defRPr/>
            </a:pPr>
            <a:r>
              <a:rPr lang="en-US" sz="1800" b="1" dirty="0">
                <a:latin typeface="Times New Roman"/>
              </a:rPr>
              <a:t>Name - ARNAB KARMAKAR </a:t>
            </a:r>
          </a:p>
          <a:p>
            <a:pPr algn="ctr" eaLnBrk="1" fontAlgn="auto" hangingPunct="1">
              <a:lnSpc>
                <a:spcPts val="1728"/>
              </a:lnSpc>
              <a:spcBef>
                <a:spcPts val="0"/>
              </a:spcBef>
              <a:spcAft>
                <a:spcPts val="1470"/>
              </a:spcAft>
              <a:defRPr/>
            </a:pPr>
            <a:r>
              <a:rPr lang="en-US" sz="1800" b="1" dirty="0">
                <a:latin typeface="Times New Roman"/>
              </a:rPr>
              <a:t>Reg No - 19BAI1090</a:t>
            </a:r>
          </a:p>
          <a:p>
            <a:endParaRPr lang="en-US" sz="18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05AD8A1-0935-BE54-1FB8-3E6188C2D70F}"/>
              </a:ext>
            </a:extLst>
          </p:cNvPr>
          <p:cNvSpPr/>
          <p:nvPr/>
        </p:nvSpPr>
        <p:spPr>
          <a:xfrm>
            <a:off x="5089910" y="1526803"/>
            <a:ext cx="5973951" cy="2592800"/>
          </a:xfrm>
          <a:prstGeom prst="rect">
            <a:avLst/>
          </a:prstGeom>
        </p:spPr>
        <p:txBody>
          <a:bodyPr lIns="0" tIns="0" rIns="0" bIns="0"/>
          <a:lstStyle/>
          <a:p>
            <a:pPr algn="ctr" eaLnBrk="1" fontAlgn="auto" hangingPunct="1">
              <a:spcBef>
                <a:spcPts val="0"/>
              </a:spcBef>
              <a:spcAft>
                <a:spcPts val="420"/>
              </a:spcAft>
              <a:defRPr/>
            </a:pPr>
            <a:r>
              <a:rPr lang="en-US" sz="1900" b="1" dirty="0">
                <a:latin typeface="Times New Roman"/>
              </a:rPr>
              <a:t>STOCK MARKET PREDICTION USING MACHINE</a:t>
            </a:r>
          </a:p>
          <a:p>
            <a:pPr algn="ctr" eaLnBrk="1" fontAlgn="auto" hangingPunct="1">
              <a:spcBef>
                <a:spcPts val="0"/>
              </a:spcBef>
              <a:spcAft>
                <a:spcPts val="1260"/>
              </a:spcAft>
              <a:defRPr/>
            </a:pPr>
            <a:r>
              <a:rPr lang="en-US" sz="1900" b="1" dirty="0">
                <a:latin typeface="Times New Roman"/>
              </a:rPr>
              <a:t>LEARNING</a:t>
            </a:r>
          </a:p>
          <a:p>
            <a:pPr algn="ctr" eaLnBrk="1" fontAlgn="auto" hangingPunct="1">
              <a:lnSpc>
                <a:spcPts val="1728"/>
              </a:lnSpc>
              <a:spcBef>
                <a:spcPts val="0"/>
              </a:spcBef>
              <a:spcAft>
                <a:spcPts val="1470"/>
              </a:spcAft>
              <a:defRPr/>
            </a:pPr>
            <a:endParaRPr lang="en-US" sz="1400" b="1" dirty="0">
              <a:latin typeface="Times New Roman"/>
            </a:endParaRPr>
          </a:p>
          <a:p>
            <a:pPr algn="ctr" eaLnBrk="1" fontAlgn="auto" hangingPunct="1">
              <a:lnSpc>
                <a:spcPts val="1728"/>
              </a:lnSpc>
              <a:spcBef>
                <a:spcPts val="0"/>
              </a:spcBef>
              <a:spcAft>
                <a:spcPts val="1470"/>
              </a:spcAft>
              <a:defRPr/>
            </a:pPr>
            <a:r>
              <a:rPr lang="en-US" sz="2800" b="1" dirty="0">
                <a:latin typeface="Times New Roman"/>
              </a:rPr>
              <a:t>Capstone Project (Zeroth Review)</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909E0-4DC8-C97E-0A21-1426092D86E3}"/>
              </a:ext>
            </a:extLst>
          </p:cNvPr>
          <p:cNvSpPr>
            <a:spLocks noGrp="1"/>
          </p:cNvSpPr>
          <p:nvPr>
            <p:ph idx="1"/>
          </p:nvPr>
        </p:nvSpPr>
        <p:spPr>
          <a:xfrm>
            <a:off x="981512" y="847289"/>
            <a:ext cx="10174168" cy="5021804"/>
          </a:xfrm>
        </p:spPr>
        <p:txBody>
          <a:bodyPr/>
          <a:lstStyle/>
          <a:p>
            <a:r>
              <a:rPr lang="en-US" sz="800" dirty="0">
                <a:latin typeface="Times New Roman"/>
              </a:rPr>
              <a:t>[5] </a:t>
            </a:r>
            <a:r>
              <a:rPr lang="en-US" sz="2000" dirty="0" err="1">
                <a:latin typeface="Times New Roman"/>
              </a:rPr>
              <a:t>Urmita</a:t>
            </a:r>
            <a:r>
              <a:rPr lang="en-US" sz="2000" dirty="0">
                <a:latin typeface="Times New Roman"/>
              </a:rPr>
              <a:t> Sharma, and </a:t>
            </a:r>
            <a:r>
              <a:rPr lang="en-US" sz="2000" dirty="0" err="1">
                <a:latin typeface="Times New Roman"/>
              </a:rPr>
              <a:t>Sumedha</a:t>
            </a:r>
            <a:r>
              <a:rPr lang="en-US" sz="2000" dirty="0">
                <a:latin typeface="Times New Roman"/>
              </a:rPr>
              <a:t> </a:t>
            </a:r>
            <a:r>
              <a:rPr lang="en-US" sz="2000" dirty="0" err="1">
                <a:latin typeface="Times New Roman"/>
              </a:rPr>
              <a:t>Seniaray</a:t>
            </a:r>
            <a:r>
              <a:rPr lang="en-US" sz="2000" dirty="0">
                <a:latin typeface="Times New Roman"/>
              </a:rPr>
              <a:t> proposed a deep learning-based model to make prediction more reliable and simpler. The LSTM technique, which is an advanced type of Recurrent Neural Network, was the focus of the article. They were able to predict the stock's closing price for the next 10 days after doing the experiment. They assessed the model's accuracy on 80 percent of the data that was already available and on 20 percent of the data that was not yet available. They also used an ADAM optimizer to improve it.</a:t>
            </a:r>
          </a:p>
          <a:p>
            <a:endParaRPr lang="en-IN" dirty="0"/>
          </a:p>
        </p:txBody>
      </p:sp>
    </p:spTree>
    <p:extLst>
      <p:ext uri="{BB962C8B-B14F-4D97-AF65-F5344CB8AC3E}">
        <p14:creationId xmlns:p14="http://schemas.microsoft.com/office/powerpoint/2010/main" val="346768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FBD7-6327-F096-8054-BB98CD8AD95B}"/>
              </a:ext>
            </a:extLst>
          </p:cNvPr>
          <p:cNvSpPr>
            <a:spLocks noGrp="1"/>
          </p:cNvSpPr>
          <p:nvPr>
            <p:ph type="title"/>
          </p:nvPr>
        </p:nvSpPr>
        <p:spPr>
          <a:xfrm>
            <a:off x="1097280" y="286604"/>
            <a:ext cx="10058400" cy="1265360"/>
          </a:xfrm>
        </p:spPr>
        <p:txBody>
          <a:bodyPr>
            <a:normAutofit fontScale="90000"/>
          </a:bodyPr>
          <a:lstStyle/>
          <a:p>
            <a:r>
              <a:rPr lang="en-US" altLang="en-US" sz="4800" b="1" dirty="0">
                <a:latin typeface="Times New Roman" panose="02020603050405020304" pitchFamily="18" charset="0"/>
              </a:rPr>
              <a:t>INTRODUCTION</a:t>
            </a:r>
            <a:br>
              <a:rPr lang="en-US" altLang="en-US" sz="4800" b="1"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A5C5E09-0E2F-9654-0DEC-161AB7C6511A}"/>
              </a:ext>
            </a:extLst>
          </p:cNvPr>
          <p:cNvSpPr>
            <a:spLocks noGrp="1"/>
          </p:cNvSpPr>
          <p:nvPr>
            <p:ph idx="1"/>
          </p:nvPr>
        </p:nvSpPr>
        <p:spPr>
          <a:xfrm>
            <a:off x="929500" y="1082181"/>
            <a:ext cx="10058400" cy="4966282"/>
          </a:xfrm>
        </p:spPr>
        <p:txBody>
          <a:bodyPr>
            <a:normAutofit/>
          </a:bodyPr>
          <a:lstStyle/>
          <a:p>
            <a:pPr eaLnBrk="1" hangingPunct="1">
              <a:lnSpc>
                <a:spcPts val="1413"/>
              </a:lnSpc>
            </a:pPr>
            <a:r>
              <a:rPr lang="en-US" altLang="en-US" sz="2000" dirty="0">
                <a:latin typeface="Times New Roman" panose="02020603050405020304" pitchFamily="18" charset="0"/>
              </a:rPr>
              <a:t>1.1    INTRODUCTION</a:t>
            </a:r>
          </a:p>
          <a:p>
            <a:pPr eaLnBrk="1" hangingPunct="1">
              <a:lnSpc>
                <a:spcPts val="1413"/>
              </a:lnSpc>
            </a:pPr>
            <a:r>
              <a:rPr lang="en-US" altLang="en-US" sz="2000" dirty="0">
                <a:latin typeface="Times New Roman" panose="02020603050405020304" pitchFamily="18" charset="0"/>
              </a:rPr>
              <a:t>This section aims to provide a concise overview of the project, including the project's goals,  challenges encountered, and report structure.</a:t>
            </a:r>
          </a:p>
          <a:p>
            <a:pPr eaLnBrk="1" hangingPunct="1">
              <a:lnSpc>
                <a:spcPts val="1413"/>
              </a:lnSpc>
            </a:pPr>
            <a:endParaRPr lang="en-US" altLang="en-US" sz="2000" dirty="0">
              <a:latin typeface="Times New Roman" panose="02020603050405020304" pitchFamily="18" charset="0"/>
            </a:endParaRPr>
          </a:p>
          <a:p>
            <a:pPr eaLnBrk="1" hangingPunct="1">
              <a:lnSpc>
                <a:spcPts val="1363"/>
              </a:lnSpc>
            </a:pPr>
            <a:r>
              <a:rPr lang="en-US" altLang="en-US" sz="2000" dirty="0">
                <a:latin typeface="Times New Roman" panose="02020603050405020304" pitchFamily="18" charset="0"/>
              </a:rPr>
              <a:t>1.2    PROJECT OVERVIEW</a:t>
            </a:r>
          </a:p>
          <a:p>
            <a:pPr eaLnBrk="1" hangingPunct="1">
              <a:lnSpc>
                <a:spcPts val="1363"/>
              </a:lnSpc>
            </a:pPr>
            <a:r>
              <a:rPr lang="en-US" altLang="en-US" sz="2000" dirty="0">
                <a:latin typeface="Times New Roman" panose="02020603050405020304" pitchFamily="18" charset="0"/>
              </a:rPr>
              <a:t>Investment is a crucial part of finance. People/Companies invest in various assets to generate   returns. Stocks are the most famous asset class for investment purposes. Returns are generated through capital appreciation or dividend payments in the stock market. However, stocks also carry a risk component, the price of the stock can go down resulting in losses. Thus, it is important to correctly select the stock that you will invest in, in order to generate a positive return.</a:t>
            </a:r>
          </a:p>
          <a:p>
            <a:pPr eaLnBrk="1" hangingPunct="1">
              <a:lnSpc>
                <a:spcPts val="1363"/>
              </a:lnSpc>
            </a:pPr>
            <a:r>
              <a:rPr lang="en-US" altLang="en-US" sz="2000" dirty="0">
                <a:latin typeface="Times New Roman" panose="02020603050405020304" pitchFamily="18" charset="0"/>
              </a:rPr>
              <a:t>In order to generate a positive return, one must be able to predict the price security should hold in the future and invest/choose not to invest in it based on its price. Analysts generally use Fundamental and/or Technical analysis to come to an intrinsic value for the stock.</a:t>
            </a:r>
          </a:p>
          <a:p>
            <a:pPr eaLnBrk="1" hangingPunct="1">
              <a:lnSpc>
                <a:spcPts val="1363"/>
              </a:lnSpc>
            </a:pPr>
            <a:r>
              <a:rPr lang="en-US" altLang="en-US" sz="2000" dirty="0">
                <a:latin typeface="Times New Roman" panose="02020603050405020304" pitchFamily="18" charset="0"/>
              </a:rPr>
              <a:t>AI is largely being adopted in the finance space. It is playing a major role in many important decisions making, models, investments, etc. This project aims to build an AI-based model that will help select stocks for investment purposes. We used seven machine learning and four deep learning algorithms. Since, the number of input data will gradually increase with respect to time will increase so neural network algorithms will perform better as accuracy of the neural network model increase with the increase in the input data.</a:t>
            </a:r>
          </a:p>
          <a:p>
            <a:endParaRPr lang="en-IN" sz="2000" dirty="0"/>
          </a:p>
        </p:txBody>
      </p:sp>
    </p:spTree>
    <p:extLst>
      <p:ext uri="{BB962C8B-B14F-4D97-AF65-F5344CB8AC3E}">
        <p14:creationId xmlns:p14="http://schemas.microsoft.com/office/powerpoint/2010/main" val="165964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17D94-D37D-8838-A3E4-E671405AB2F1}"/>
              </a:ext>
            </a:extLst>
          </p:cNvPr>
          <p:cNvSpPr>
            <a:spLocks noGrp="1"/>
          </p:cNvSpPr>
          <p:nvPr>
            <p:ph idx="1"/>
          </p:nvPr>
        </p:nvSpPr>
        <p:spPr>
          <a:xfrm>
            <a:off x="889233" y="142613"/>
            <a:ext cx="10266447" cy="5726479"/>
          </a:xfrm>
        </p:spPr>
        <p:txBody>
          <a:bodyPr/>
          <a:lstStyle/>
          <a:p>
            <a:pPr algn="just" eaLnBrk="1" hangingPunct="1">
              <a:lnSpc>
                <a:spcPts val="1363"/>
              </a:lnSpc>
            </a:pPr>
            <a:r>
              <a:rPr lang="en-US" altLang="en-US" sz="2000" dirty="0">
                <a:latin typeface="Times New Roman" panose="02020603050405020304" pitchFamily="18" charset="0"/>
              </a:rPr>
              <a:t>The model should be able to predict stocks that are expected to appreciate in the near future. For correct prediction, we will be giving out promoter buying data combined with other attributes of the company. The rationale being a promoter is the best judge of the company and will not buy a substantial amount of stock if he doesn't expect it to do well in the future. The other attributes of the company are fed to increase the accuracy of the model. A corporate promoter is a firm or person who does the preliminary work related to the formation of a company, including its promotion, incorporation, and flotation, and solicits people to invest money in the company, usually when it is being formed. In most cases, the promoter is the founder and operator of the company. Therefore, a promoter is expected to have the best knowledge in terms of both company and the market.</a:t>
            </a:r>
          </a:p>
          <a:p>
            <a:pPr algn="just" eaLnBrk="1" hangingPunct="1">
              <a:lnSpc>
                <a:spcPts val="1363"/>
              </a:lnSpc>
            </a:pPr>
            <a:endParaRPr lang="en-US" altLang="en-US" sz="2000" dirty="0">
              <a:latin typeface="Times New Roman" panose="02020603050405020304" pitchFamily="18" charset="0"/>
            </a:endParaRPr>
          </a:p>
          <a:p>
            <a:pPr algn="just" eaLnBrk="1" hangingPunct="1">
              <a:lnSpc>
                <a:spcPts val="1388"/>
              </a:lnSpc>
              <a:spcBef>
                <a:spcPts val="2100"/>
              </a:spcBef>
            </a:pPr>
            <a:r>
              <a:rPr lang="en-US" altLang="en-US" sz="2400" dirty="0">
                <a:latin typeface="Times New Roman" panose="02020603050405020304" pitchFamily="18" charset="0"/>
              </a:rPr>
              <a:t>1.3 PROJECT GOALS</a:t>
            </a:r>
          </a:p>
          <a:p>
            <a:pPr algn="just" eaLnBrk="1" hangingPunct="1">
              <a:lnSpc>
                <a:spcPts val="1388"/>
              </a:lnSpc>
            </a:pPr>
            <a:r>
              <a:rPr lang="en-US" altLang="en-US" sz="2000" dirty="0">
                <a:latin typeface="Times New Roman" panose="02020603050405020304" pitchFamily="18" charset="0"/>
              </a:rPr>
              <a:t>The finalized project should be able to achieve the following purposes:</a:t>
            </a:r>
          </a:p>
          <a:p>
            <a:pPr algn="just" eaLnBrk="1" hangingPunct="1">
              <a:lnSpc>
                <a:spcPts val="1388"/>
              </a:lnSpc>
            </a:pPr>
            <a:r>
              <a:rPr lang="en-US" altLang="en-US" sz="2000" dirty="0">
                <a:latin typeface="Times New Roman" panose="02020603050405020304" pitchFamily="18" charset="0"/>
              </a:rPr>
              <a:t>•    Check if it is possible to create a successful portfolio with the promoter buying sheet.</a:t>
            </a:r>
          </a:p>
          <a:p>
            <a:pPr algn="just" eaLnBrk="1" hangingPunct="1">
              <a:lnSpc>
                <a:spcPts val="1388"/>
              </a:lnSpc>
            </a:pPr>
            <a:r>
              <a:rPr lang="en-US" altLang="en-US" sz="2000" dirty="0">
                <a:latin typeface="Times New Roman" panose="02020603050405020304" pitchFamily="18" charset="0"/>
              </a:rPr>
              <a:t>•    Create models that give buy/not buy decisions.</a:t>
            </a:r>
          </a:p>
          <a:p>
            <a:pPr algn="just" eaLnBrk="1" hangingPunct="1">
              <a:lnSpc>
                <a:spcPts val="1388"/>
              </a:lnSpc>
            </a:pPr>
            <a:r>
              <a:rPr lang="en-US" altLang="en-US" sz="2000" dirty="0">
                <a:latin typeface="Times New Roman" panose="02020603050405020304" pitchFamily="18" charset="0"/>
              </a:rPr>
              <a:t>•    Check how the model works in different time frames.</a:t>
            </a:r>
          </a:p>
          <a:p>
            <a:pPr algn="just" eaLnBrk="1" hangingPunct="1">
              <a:lnSpc>
                <a:spcPts val="1388"/>
              </a:lnSpc>
            </a:pPr>
            <a:r>
              <a:rPr lang="en-US" altLang="en-US" sz="2000" dirty="0">
                <a:latin typeface="Times New Roman" panose="02020603050405020304" pitchFamily="18" charset="0"/>
              </a:rPr>
              <a:t>•    Check if the portfolio gives alpha during the holding period.</a:t>
            </a:r>
          </a:p>
          <a:p>
            <a:pPr eaLnBrk="1" hangingPunct="1">
              <a:lnSpc>
                <a:spcPts val="1388"/>
              </a:lnSpc>
              <a:spcAft>
                <a:spcPts val="2100"/>
              </a:spcAft>
            </a:pPr>
            <a:r>
              <a:rPr lang="en-US" altLang="en-US" sz="2000" dirty="0">
                <a:latin typeface="Times New Roman" panose="02020603050405020304" pitchFamily="18" charset="0"/>
              </a:rPr>
              <a:t>•    Check the impact of changing the return benchmark from zero on accuracy and portfolio return.</a:t>
            </a:r>
          </a:p>
          <a:p>
            <a:pPr algn="just" eaLnBrk="1" hangingPunct="1">
              <a:lnSpc>
                <a:spcPts val="1363"/>
              </a:lnSpc>
            </a:pPr>
            <a:endParaRPr lang="en-US" altLang="en-US" sz="200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366540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2330" y="121389"/>
            <a:ext cx="10058400" cy="1556409"/>
          </a:xfrm>
        </p:spPr>
        <p:txBody>
          <a:bodyPr anchor="ctr">
            <a:normAutofit/>
          </a:bodyPr>
          <a:lstStyle/>
          <a:p>
            <a:r>
              <a:rPr lang="en-US" sz="4800" b="1" u="sng" dirty="0">
                <a:latin typeface="Times New Roman"/>
              </a:rPr>
              <a:t>ABSTRACT</a:t>
            </a:r>
            <a:br>
              <a:rPr lang="en-US" sz="4800" b="1" u="sng" dirty="0">
                <a:latin typeface="Times New Roman"/>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02330" y="1227687"/>
            <a:ext cx="10058400" cy="3637928"/>
          </a:xfrm>
        </p:spPr>
        <p:txBody>
          <a:bodyPr>
            <a:normAutofit fontScale="25000" lnSpcReduction="20000"/>
          </a:bodyPr>
          <a:lstStyle/>
          <a:p>
            <a:pPr eaLnBrk="1" hangingPunct="1">
              <a:lnSpc>
                <a:spcPts val="1438"/>
              </a:lnSpc>
              <a:spcBef>
                <a:spcPts val="1475"/>
              </a:spcBef>
              <a:spcAft>
                <a:spcPts val="838"/>
              </a:spcAft>
            </a:pPr>
            <a:r>
              <a:rPr lang="en-US" altLang="en-US" sz="4800" dirty="0">
                <a:solidFill>
                  <a:srgbClr val="FF0000"/>
                </a:solidFill>
                <a:latin typeface="Arial" panose="020B0604020202020204" pitchFamily="34" charset="0"/>
              </a:rPr>
              <a:t>The financial exchange is one of the basic areas of a nation's economy. It permits financial backers to contribute and acquire profits from their venture. Foreseeing the securities exchange is an extremely difficult errand and has drawn in serious interest from specialists from many fields like measurements, man-made consciousness, financial matters, and money. An exact forecast of the financial exchange decreases speculation risk on the lookout. Various methodologies have been utilized to foresee the securities exchange. The exhibitions of Machine learning (ML) models are commonly better than those of measurable and econometric models. The brain network is one of the smart information mining procedures that has been involved by analysts in different regions for the beyond 10 years. Expectation and examination of financial exchange information play had a significant impact in the present economy. The different calculations utilized for gauging can be sorted into direct (AR, MA, ARIMA, ARMA) and non-straight models (ARCH, GARCH, Neural Network). Yet, this likewise intends that there's all's a ton of information to track down designs in. Thus, monetary investigators, specialists, and information researchers continue to investigate examination procedures to distinguish securities exchange patterns. This led to the idea of algorithmic exchanging, which utilizations computerized, pre-modified exchanging techniques to execute orders. I'll utilize both conventional quantitative money system and AI calculations to foresee stock developments. We'll go through the accompanying points:</a:t>
            </a:r>
          </a:p>
          <a:p>
            <a:pPr eaLnBrk="1" hangingPunct="1">
              <a:lnSpc>
                <a:spcPts val="1438"/>
              </a:lnSpc>
            </a:pPr>
            <a:r>
              <a:rPr lang="en-US" altLang="en-US" sz="4800" dirty="0">
                <a:solidFill>
                  <a:srgbClr val="FF0000"/>
                </a:solidFill>
                <a:latin typeface="Arial" panose="020B0604020202020204" pitchFamily="34" charset="0"/>
              </a:rPr>
              <a:t>Stock examination: major versus specialized investigation Stock costs as time-series information and related ideas Anticipating stock costs with Moving Average strategies Prologue to LSTMs</a:t>
            </a:r>
          </a:p>
          <a:p>
            <a:pPr eaLnBrk="1" hangingPunct="1">
              <a:lnSpc>
                <a:spcPts val="1438"/>
              </a:lnSpc>
            </a:pPr>
            <a:r>
              <a:rPr lang="en-US" altLang="en-US" sz="4800" dirty="0">
                <a:solidFill>
                  <a:srgbClr val="FF0000"/>
                </a:solidFill>
                <a:latin typeface="Arial" panose="020B0604020202020204" pitchFamily="34" charset="0"/>
              </a:rPr>
              <a:t>Foreseeing stock costs with a LSTM model Last considerations on new philosophies, like ES</a:t>
            </a: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2E39-3576-8845-8CD2-C94197545133}"/>
              </a:ext>
            </a:extLst>
          </p:cNvPr>
          <p:cNvSpPr>
            <a:spLocks noGrp="1"/>
          </p:cNvSpPr>
          <p:nvPr>
            <p:ph type="title"/>
          </p:nvPr>
        </p:nvSpPr>
        <p:spPr>
          <a:xfrm>
            <a:off x="1097280" y="286603"/>
            <a:ext cx="10058400" cy="1080803"/>
          </a:xfrm>
        </p:spPr>
        <p:txBody>
          <a:bodyPr>
            <a:normAutofit fontScale="90000"/>
          </a:bodyPr>
          <a:lstStyle/>
          <a:p>
            <a:r>
              <a:rPr lang="en-US" altLang="en-US" sz="4000" dirty="0">
                <a:latin typeface="Times New Roman" panose="02020603050405020304" pitchFamily="18" charset="0"/>
              </a:rPr>
              <a:t>PROBLEM STATEMENT</a:t>
            </a:r>
            <a:br>
              <a:rPr lang="en-US" altLang="en-US" sz="4000" dirty="0">
                <a:latin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6E0D8250-84B4-8F83-6D9A-49FDF4113550}"/>
              </a:ext>
            </a:extLst>
          </p:cNvPr>
          <p:cNvSpPr>
            <a:spLocks noGrp="1"/>
          </p:cNvSpPr>
          <p:nvPr>
            <p:ph idx="1"/>
          </p:nvPr>
        </p:nvSpPr>
        <p:spPr>
          <a:xfrm>
            <a:off x="1036320" y="1166071"/>
            <a:ext cx="10119360" cy="4703022"/>
          </a:xfrm>
        </p:spPr>
        <p:txBody>
          <a:bodyPr>
            <a:normAutofit/>
          </a:bodyPr>
          <a:lstStyle/>
          <a:p>
            <a:pPr eaLnBrk="1" hangingPunct="1">
              <a:lnSpc>
                <a:spcPts val="1650"/>
              </a:lnSpc>
              <a:spcBef>
                <a:spcPts val="1475"/>
              </a:spcBef>
              <a:spcAft>
                <a:spcPts val="1050"/>
              </a:spcAft>
            </a:pPr>
            <a:r>
              <a:rPr lang="en-US" altLang="en-US" sz="2000" dirty="0">
                <a:latin typeface="Times New Roman" panose="02020603050405020304" pitchFamily="18" charset="0"/>
              </a:rPr>
              <a:t>This part examines the difficulties that were experienced in finishing this undertaking. Every issue is momentarily depicted and examined exhaustively in resulting areas of the review. The most importantly challenge was removing and dealing  with the authentic information of insider exchanging. The verifiable information ought to be adequately sufficiently enormous to prepare the model and back test the model for its  exactness. </a:t>
            </a:r>
          </a:p>
          <a:p>
            <a:pPr eaLnBrk="1" hangingPunct="1">
              <a:lnSpc>
                <a:spcPts val="1650"/>
              </a:lnSpc>
              <a:spcBef>
                <a:spcPts val="1475"/>
              </a:spcBef>
              <a:spcAft>
                <a:spcPts val="1050"/>
              </a:spcAft>
            </a:pPr>
            <a:r>
              <a:rPr lang="en-US" altLang="en-US" sz="2000" dirty="0">
                <a:latin typeface="Times New Roman" panose="02020603050405020304" pitchFamily="18" charset="0"/>
              </a:rPr>
              <a:t>Dealing with the information included separating the information to just incorporate important  information, and amalgamating the different exchanges organization wise in the month-to-month time period to make the information fit for preparing. This was accomplished utilizing Excel capabilities like channel and turn table. </a:t>
            </a:r>
          </a:p>
          <a:p>
            <a:pPr eaLnBrk="1" hangingPunct="1">
              <a:lnSpc>
                <a:spcPts val="1650"/>
              </a:lnSpc>
              <a:spcBef>
                <a:spcPts val="1475"/>
              </a:spcBef>
              <a:spcAft>
                <a:spcPts val="1050"/>
              </a:spcAft>
            </a:pPr>
            <a:r>
              <a:rPr lang="en-US" altLang="en-US" sz="2000" dirty="0">
                <a:latin typeface="Times New Roman" panose="02020603050405020304" pitchFamily="18" charset="0"/>
              </a:rPr>
              <a:t>We likewise needed to remove the authentic qualities of organizations that were pertinent at the hour of purchasing. It was hard to scrap information through various locales particularly stock-related destinations as there is a lot of futile data accessible, picking the one you really want is truly troublesome. Finding the locales which contain the data you want is another difficult assignment. When we had the sifted advertiser purchasing information and properties of the organization, we expected to settle on the design of the model. The construction that should have been made depended on monetary hypothesis. We needed to settle on questions like what time periods ought to be incorporated, should there be a benchmark rate, and if indeed, what ought to be the benchmark rate for various time spans?</a:t>
            </a:r>
          </a:p>
        </p:txBody>
      </p:sp>
    </p:spTree>
    <p:extLst>
      <p:ext uri="{BB962C8B-B14F-4D97-AF65-F5344CB8AC3E}">
        <p14:creationId xmlns:p14="http://schemas.microsoft.com/office/powerpoint/2010/main" val="409275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E6AB-B868-A211-B945-E7D0D0EE1FC2}"/>
              </a:ext>
            </a:extLst>
          </p:cNvPr>
          <p:cNvSpPr>
            <a:spLocks noGrp="1"/>
          </p:cNvSpPr>
          <p:nvPr>
            <p:ph type="title"/>
          </p:nvPr>
        </p:nvSpPr>
        <p:spPr>
          <a:xfrm>
            <a:off x="1066800" y="317789"/>
            <a:ext cx="10058400" cy="748452"/>
          </a:xfrm>
        </p:spPr>
        <p:txBody>
          <a:bodyPr>
            <a:normAutofit fontScale="90000"/>
          </a:bodyPr>
          <a:lstStyle/>
          <a:p>
            <a:r>
              <a:rPr lang="en-US" altLang="en-US" sz="4800" dirty="0">
                <a:latin typeface="Times New Roman" panose="02020603050405020304" pitchFamily="18" charset="0"/>
              </a:rPr>
              <a:t>PROJECT CHALLENGES</a:t>
            </a:r>
            <a:endParaRPr lang="en-IN" dirty="0"/>
          </a:p>
        </p:txBody>
      </p:sp>
      <p:sp>
        <p:nvSpPr>
          <p:cNvPr id="3" name="Content Placeholder 2">
            <a:extLst>
              <a:ext uri="{FF2B5EF4-FFF2-40B4-BE49-F238E27FC236}">
                <a16:creationId xmlns:a16="http://schemas.microsoft.com/office/drawing/2014/main" id="{137C003E-F8F9-5DDF-21A7-305C3AC053C0}"/>
              </a:ext>
            </a:extLst>
          </p:cNvPr>
          <p:cNvSpPr>
            <a:spLocks noGrp="1"/>
          </p:cNvSpPr>
          <p:nvPr>
            <p:ph idx="1"/>
          </p:nvPr>
        </p:nvSpPr>
        <p:spPr>
          <a:xfrm>
            <a:off x="956345" y="1066241"/>
            <a:ext cx="10199335" cy="4802851"/>
          </a:xfrm>
        </p:spPr>
        <p:txBody>
          <a:bodyPr>
            <a:normAutofit/>
          </a:bodyPr>
          <a:lstStyle/>
          <a:p>
            <a:pPr algn="just" eaLnBrk="1" hangingPunct="1">
              <a:spcAft>
                <a:spcPts val="213"/>
              </a:spcAft>
            </a:pPr>
            <a:r>
              <a:rPr lang="en-US" altLang="en-US" sz="2000" dirty="0">
                <a:latin typeface="Times New Roman" panose="02020603050405020304" pitchFamily="18" charset="0"/>
              </a:rPr>
              <a:t>This section discusses the challenges that were encountered in completing this project.</a:t>
            </a:r>
          </a:p>
          <a:p>
            <a:pPr eaLnBrk="1" hangingPunct="1">
              <a:lnSpc>
                <a:spcPts val="1388"/>
              </a:lnSpc>
              <a:spcAft>
                <a:spcPts val="838"/>
              </a:spcAft>
            </a:pPr>
            <a:r>
              <a:rPr lang="en-US" altLang="en-US" sz="2000" dirty="0">
                <a:latin typeface="Times New Roman" panose="02020603050405020304" pitchFamily="18" charset="0"/>
              </a:rPr>
              <a:t>Each problem is briefly described and discussed in detail in subsequent sections of the study.</a:t>
            </a:r>
          </a:p>
          <a:p>
            <a:pPr eaLnBrk="1" hangingPunct="1">
              <a:lnSpc>
                <a:spcPts val="1363"/>
              </a:lnSpc>
            </a:pPr>
            <a:r>
              <a:rPr lang="en-US" altLang="en-US" sz="2000" dirty="0">
                <a:latin typeface="Times New Roman" panose="02020603050405020304" pitchFamily="18" charset="0"/>
              </a:rPr>
              <a:t>The first and foremost challenge was extracting and managing the historical data of insider trading. The historical data should be sufficiently large enough to train the model and back test the model for its accuracy. Managing the data included filtering the data to only include relevant data, and amalgamating the various transactions company-wise in the monthly time frame to make the data fit for training. This was achieved using Excel functions like filter and pivot table. </a:t>
            </a:r>
          </a:p>
          <a:p>
            <a:pPr eaLnBrk="1" hangingPunct="1">
              <a:lnSpc>
                <a:spcPts val="1363"/>
              </a:lnSpc>
            </a:pPr>
            <a:r>
              <a:rPr lang="en-US" altLang="en-US" sz="2000" dirty="0">
                <a:latin typeface="Times New Roman" panose="02020603050405020304" pitchFamily="18" charset="0"/>
              </a:rPr>
              <a:t>We also had to extract the historical attributes of companies that were relevant at the time of buying. It was difficult to scrap data through different sites especially stock-related sites as there is too much useless information available, picking the one you need is really difficult. Finding the sites which contain the information you need is another challenging task.</a:t>
            </a:r>
          </a:p>
          <a:p>
            <a:pPr eaLnBrk="1" hangingPunct="1">
              <a:lnSpc>
                <a:spcPts val="1363"/>
              </a:lnSpc>
            </a:pPr>
            <a:r>
              <a:rPr lang="en-US" altLang="en-US" sz="2000" dirty="0">
                <a:latin typeface="Times New Roman" panose="02020603050405020304" pitchFamily="18" charset="0"/>
              </a:rPr>
              <a:t>Once we had the filtered promoter buying data and attributes of the company, we needed to decide on the structure of the model. The structure that needed to be created was based on financial theory. We had to decide on questions like what timeframes should be included, Should there be a benchmark rate, and If yes, what should be the benchmark rate for different time periods.</a:t>
            </a:r>
          </a:p>
          <a:p>
            <a:endParaRPr lang="en-IN" dirty="0"/>
          </a:p>
        </p:txBody>
      </p:sp>
    </p:spTree>
    <p:extLst>
      <p:ext uri="{BB962C8B-B14F-4D97-AF65-F5344CB8AC3E}">
        <p14:creationId xmlns:p14="http://schemas.microsoft.com/office/powerpoint/2010/main" val="4281478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A90B-B084-ECEB-B5FF-C28F0E0845B8}"/>
              </a:ext>
            </a:extLst>
          </p:cNvPr>
          <p:cNvSpPr>
            <a:spLocks noGrp="1"/>
          </p:cNvSpPr>
          <p:nvPr>
            <p:ph type="title"/>
          </p:nvPr>
        </p:nvSpPr>
        <p:spPr>
          <a:xfrm>
            <a:off x="1066800" y="628181"/>
            <a:ext cx="10058400" cy="721453"/>
          </a:xfrm>
        </p:spPr>
        <p:txBody>
          <a:bodyPr>
            <a:normAutofit fontScale="90000"/>
          </a:bodyPr>
          <a:lstStyle/>
          <a:p>
            <a:r>
              <a:rPr lang="en-US" altLang="en-US" sz="4800" b="1" dirty="0">
                <a:latin typeface="Times New Roman" panose="02020603050405020304" pitchFamily="18" charset="0"/>
              </a:rPr>
              <a:t>LITERATURE SURVEY</a:t>
            </a:r>
            <a:br>
              <a:rPr lang="en-US" altLang="en-US" sz="4800" b="1"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F68244C-467D-9388-2726-3F9BC53F9794}"/>
              </a:ext>
            </a:extLst>
          </p:cNvPr>
          <p:cNvSpPr>
            <a:spLocks noGrp="1"/>
          </p:cNvSpPr>
          <p:nvPr>
            <p:ph idx="1"/>
          </p:nvPr>
        </p:nvSpPr>
        <p:spPr>
          <a:xfrm>
            <a:off x="729842" y="763399"/>
            <a:ext cx="10425838" cy="5105694"/>
          </a:xfrm>
        </p:spPr>
        <p:txBody>
          <a:bodyPr/>
          <a:lstStyle/>
          <a:p>
            <a:pPr algn="just" eaLnBrk="1" hangingPunct="1">
              <a:spcAft>
                <a:spcPts val="213"/>
              </a:spcAft>
            </a:pPr>
            <a:r>
              <a:rPr lang="en-US" altLang="en-US" sz="2400" dirty="0">
                <a:latin typeface="Times New Roman" panose="02020603050405020304" pitchFamily="18" charset="0"/>
              </a:rPr>
              <a:t>    RESEARCH OVERVIEW</a:t>
            </a:r>
          </a:p>
          <a:p>
            <a:pPr eaLnBrk="1" hangingPunct="1">
              <a:lnSpc>
                <a:spcPts val="1363"/>
              </a:lnSpc>
            </a:pPr>
            <a:r>
              <a:rPr lang="en-US" altLang="en-US" sz="2000" dirty="0">
                <a:latin typeface="Times New Roman" panose="02020603050405020304" pitchFamily="18" charset="0"/>
              </a:rPr>
              <a:t>This segment intends to provide information about the undertaken research related to the project. The chapter includes research from various sources about varied topics required to understand the project. This includes knowledge about stock prediction using insider data. This chapter will also talk about the technology used and the data prepared in building the project.</a:t>
            </a:r>
          </a:p>
          <a:p>
            <a:pPr algn="just" eaLnBrk="1" hangingPunct="1">
              <a:spcAft>
                <a:spcPts val="213"/>
              </a:spcAft>
            </a:pPr>
            <a:r>
              <a:rPr lang="en-US" altLang="en-US" sz="2400" dirty="0">
                <a:latin typeface="Times New Roman" panose="02020603050405020304" pitchFamily="18" charset="0"/>
              </a:rPr>
              <a:t>    DATASET RESEARCH</a:t>
            </a:r>
          </a:p>
          <a:p>
            <a:pPr algn="just" eaLnBrk="1" hangingPunct="1">
              <a:lnSpc>
                <a:spcPts val="1363"/>
              </a:lnSpc>
            </a:pPr>
            <a:r>
              <a:rPr lang="en-US" altLang="en-US" sz="2000" dirty="0">
                <a:latin typeface="Times New Roman" panose="02020603050405020304" pitchFamily="18" charset="0"/>
              </a:rPr>
              <a:t>Construction of models of machine learning and deep learning needs a heavy amount of data or datasets to build on efficiently. Before the beginning of any task of the project, the dataset must be thoroughly researched. The first of the tasks was to identify the datasets to further build data on. For the project, the main datasets that have been chosen are the last 6-year promoter buying dataset and then collected information regarding the stocks which will help in better prediction</a:t>
            </a:r>
          </a:p>
          <a:p>
            <a:endParaRPr lang="en-IN" dirty="0"/>
          </a:p>
        </p:txBody>
      </p:sp>
    </p:spTree>
    <p:extLst>
      <p:ext uri="{BB962C8B-B14F-4D97-AF65-F5344CB8AC3E}">
        <p14:creationId xmlns:p14="http://schemas.microsoft.com/office/powerpoint/2010/main" val="256987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3B588-A7CA-F7AE-89BB-212EF1ADE143}"/>
              </a:ext>
            </a:extLst>
          </p:cNvPr>
          <p:cNvSpPr>
            <a:spLocks noGrp="1"/>
          </p:cNvSpPr>
          <p:nvPr>
            <p:ph idx="1"/>
          </p:nvPr>
        </p:nvSpPr>
        <p:spPr>
          <a:xfrm>
            <a:off x="956345" y="587229"/>
            <a:ext cx="10199335" cy="5281863"/>
          </a:xfrm>
        </p:spPr>
        <p:txBody>
          <a:bodyPr>
            <a:normAutofit fontScale="85000" lnSpcReduction="20000"/>
          </a:bodyPr>
          <a:lstStyle/>
          <a:p>
            <a:pPr algn="just" eaLnBrk="1" hangingPunct="1">
              <a:spcAft>
                <a:spcPts val="213"/>
              </a:spcAft>
            </a:pPr>
            <a:r>
              <a:rPr lang="en-US" altLang="en-US" sz="2400" dirty="0">
                <a:latin typeface="Times New Roman" panose="02020603050405020304" pitchFamily="18" charset="0"/>
              </a:rPr>
              <a:t>EXISTING TECHNOLOGY SOLUTIONS</a:t>
            </a:r>
          </a:p>
          <a:p>
            <a:pPr eaLnBrk="1" hangingPunct="1">
              <a:lnSpc>
                <a:spcPts val="1363"/>
              </a:lnSpc>
              <a:spcAft>
                <a:spcPts val="838"/>
              </a:spcAft>
            </a:pPr>
            <a:r>
              <a:rPr lang="en-US" altLang="en-US" sz="2000" dirty="0">
                <a:latin typeface="Times New Roman" panose="02020603050405020304" pitchFamily="18" charset="0"/>
              </a:rPr>
              <a:t>In the following section a comprehensive review of the STOCK PREDICTION from the literature is done.</a:t>
            </a:r>
          </a:p>
          <a:p>
            <a:pPr eaLnBrk="1" hangingPunct="1">
              <a:lnSpc>
                <a:spcPts val="1363"/>
              </a:lnSpc>
              <a:spcAft>
                <a:spcPts val="838"/>
              </a:spcAft>
            </a:pPr>
            <a:endParaRPr lang="en-US" altLang="en-US" sz="800" dirty="0">
              <a:latin typeface="Times New Roman" panose="02020603050405020304" pitchFamily="18" charset="0"/>
            </a:endParaRPr>
          </a:p>
          <a:p>
            <a:pPr eaLnBrk="1" hangingPunct="1">
              <a:lnSpc>
                <a:spcPts val="1363"/>
              </a:lnSpc>
              <a:spcAft>
                <a:spcPts val="838"/>
              </a:spcAft>
            </a:pPr>
            <a:r>
              <a:rPr lang="en-US" altLang="en-US" sz="800" dirty="0">
                <a:latin typeface="Times New Roman" panose="02020603050405020304" pitchFamily="18" charset="0"/>
              </a:rPr>
              <a:t>[1] </a:t>
            </a:r>
            <a:r>
              <a:rPr lang="en-US" altLang="en-US" sz="2000" dirty="0">
                <a:latin typeface="Times New Roman" panose="02020603050405020304" pitchFamily="18" charset="0"/>
              </a:rPr>
              <a:t>Alan M. Safer has proposed the application of neural networks to predict abnormal stock returns using insider trading data. The research covered 343 companies over the period of 4 years. The research resulted in a few findings which are </a:t>
            </a:r>
            <a:r>
              <a:rPr lang="en-US" altLang="en-US" sz="2000" dirty="0" err="1">
                <a:latin typeface="Times New Roman" panose="02020603050405020304" pitchFamily="18" charset="0"/>
              </a:rPr>
              <a:t>i</a:t>
            </a:r>
            <a:r>
              <a:rPr lang="en-US" altLang="en-US" sz="2000" dirty="0">
                <a:latin typeface="Times New Roman" panose="02020603050405020304" pitchFamily="18" charset="0"/>
              </a:rPr>
              <a:t>) increasing the time of the future forecast the accuracy increases, ii) to increase the accuracy the time-period of back aggregated data should be increased. The paper mostly focused on a particular industry type thus focusing on a single industry type helped in better training of the algorithm. As well as the paper narrowed its assessment to small and mid-size companies rather than large ones.</a:t>
            </a:r>
          </a:p>
          <a:p>
            <a:r>
              <a:rPr lang="en-US" altLang="en-US" sz="800" dirty="0">
                <a:latin typeface="Times New Roman" panose="02020603050405020304" pitchFamily="18" charset="0"/>
              </a:rPr>
              <a:t>[2] </a:t>
            </a:r>
            <a:r>
              <a:rPr lang="en-US" altLang="en-US" sz="2000" dirty="0" err="1">
                <a:latin typeface="Times New Roman" panose="02020603050405020304" pitchFamily="18" charset="0"/>
              </a:rPr>
              <a:t>Kolasani</a:t>
            </a:r>
            <a:r>
              <a:rPr lang="en-US" altLang="en-US" sz="2000" dirty="0">
                <a:latin typeface="Times New Roman" panose="02020603050405020304" pitchFamily="18" charset="0"/>
              </a:rPr>
              <a:t> S.V. and Assaf R. have proposed a system to predict stock movement with help of sentiment analysis using a Twitter feed with the help of a neural network. They attempted to forecast future stock market movement in the United States by assessing the emotion of market-related Twitter messages. Using the SVM algorithm, they gathered relevant tweets and calculated their average sentiment value. They then created a training set containing those tweets and the matching Apple Inc or DJIA closing stock index differential between today and tomorrow and tested it on comparable stock-related tweets on a separate timeline to see how well they could forecast the stock index. To forecast the stock index, they employed a Multilayer Perceptron Neural Network model and a Boosted Regression Tree model. It was discovered that tweets play an important part in the forecast of stock movement and that the Neural Network outperforms the Boosted Regression Tree in predicting too high and too low discrepancies in the stock index.</a:t>
            </a:r>
          </a:p>
          <a:p>
            <a:endParaRPr lang="en-IN" dirty="0"/>
          </a:p>
        </p:txBody>
      </p:sp>
    </p:spTree>
    <p:extLst>
      <p:ext uri="{BB962C8B-B14F-4D97-AF65-F5344CB8AC3E}">
        <p14:creationId xmlns:p14="http://schemas.microsoft.com/office/powerpoint/2010/main" val="412504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53F15-80DC-1CC0-92F8-AE5700E5B735}"/>
              </a:ext>
            </a:extLst>
          </p:cNvPr>
          <p:cNvSpPr>
            <a:spLocks noGrp="1"/>
          </p:cNvSpPr>
          <p:nvPr>
            <p:ph idx="1"/>
          </p:nvPr>
        </p:nvSpPr>
        <p:spPr>
          <a:xfrm>
            <a:off x="528506" y="310393"/>
            <a:ext cx="11098635" cy="5754847"/>
          </a:xfrm>
        </p:spPr>
        <p:txBody>
          <a:bodyPr/>
          <a:lstStyle/>
          <a:p>
            <a:r>
              <a:rPr lang="en-US" altLang="en-US" sz="800" dirty="0">
                <a:latin typeface="Times New Roman" panose="02020603050405020304" pitchFamily="18" charset="0"/>
              </a:rPr>
              <a:t>[3] </a:t>
            </a:r>
            <a:r>
              <a:rPr lang="en-US" altLang="en-US" sz="2000" dirty="0">
                <a:latin typeface="Times New Roman" panose="02020603050405020304" pitchFamily="18" charset="0"/>
              </a:rPr>
              <a:t>Kohli P.P.S., </a:t>
            </a:r>
            <a:r>
              <a:rPr lang="en-US" altLang="en-US" sz="2000" dirty="0" err="1">
                <a:latin typeface="Times New Roman" panose="02020603050405020304" pitchFamily="18" charset="0"/>
              </a:rPr>
              <a:t>Zargar</a:t>
            </a:r>
            <a:r>
              <a:rPr lang="en-US" altLang="en-US" sz="2000" dirty="0">
                <a:latin typeface="Times New Roman" panose="02020603050405020304" pitchFamily="18" charset="0"/>
              </a:rPr>
              <a:t> S., Arora S., and Gupta P. tried to predict the behavior of the Bombay Stock Exchange (BSE) using machine learning algorithms. They used elements including commodity prices (crude oil, gold, silver), the foreign exchange rate (FEX), and market history to anticipate the behavior of the Bombay Stock Exchange as input attributes for multiple machine learning models (BSE). Because the correlation factor is the strongest, the data show that BSE is most dependent on the gold rate. Furthermore, the silver rate has the lowest correlation factor, indicating that BSE has the least reliance on it. The AdaBoost method has the greatest accuracy of 76.79 percent for 70 percent of training data and 75 percent for untrained data out of all the machine learning algorithms examined.</a:t>
            </a:r>
          </a:p>
          <a:p>
            <a:r>
              <a:rPr lang="en-US" sz="800" dirty="0">
                <a:latin typeface="Times New Roman"/>
              </a:rPr>
              <a:t>[4] </a:t>
            </a:r>
            <a:r>
              <a:rPr lang="en-US" sz="2000" dirty="0">
                <a:latin typeface="Times New Roman"/>
              </a:rPr>
              <a:t>Pang X., Zhou Y., Wang P., Lin W., and Chang V. tried to improve stock market forecasts, and for that, an innovative neural network technique was developed. Data was obtained live from the stock market for real-time and off-line analysis, as well as the results of visualizations and analyses, to demonstrate the Internet of Multimedia of Things for stock analysis. They used a deep long short-term memory neural network (LSTM) with an embedded layer and a long short-term memory neural network with an automatic encoder to anticipate the stock market. In the trials, the deep LSTM with an embedded layer performs better. The accuracy of the two models for the Shanghai A-shares composite index is 57.2 percent and 56.9 percent, respectively.</a:t>
            </a:r>
          </a:p>
          <a:p>
            <a:endParaRPr lang="en-IN" dirty="0"/>
          </a:p>
        </p:txBody>
      </p:sp>
    </p:spTree>
    <p:extLst>
      <p:ext uri="{BB962C8B-B14F-4D97-AF65-F5344CB8AC3E}">
        <p14:creationId xmlns:p14="http://schemas.microsoft.com/office/powerpoint/2010/main" val="245260461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{D51DA883-150D-4F1F-B7D9-731EBC480F5A}tf56160789_win32</Template>
  <TotalTime>245</TotalTime>
  <Words>2213</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Times New Roman</vt:lpstr>
      <vt:lpstr>1_RetrospectVTI</vt:lpstr>
      <vt:lpstr>PowerPoint Presentation</vt:lpstr>
      <vt:lpstr>INTRODUCTION </vt:lpstr>
      <vt:lpstr>PowerPoint Presentation</vt:lpstr>
      <vt:lpstr>ABSTRACT </vt:lpstr>
      <vt:lpstr>PROBLEM STATEMENT </vt:lpstr>
      <vt:lpstr>PROJECT CHALLENGES</vt:lpstr>
      <vt:lpstr>LITERATURE SURVEY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Arnab Karmakar</dc:creator>
  <cp:lastModifiedBy>Arnab Karmakar</cp:lastModifiedBy>
  <cp:revision>4</cp:revision>
  <dcterms:created xsi:type="dcterms:W3CDTF">2022-10-10T04:17:42Z</dcterms:created>
  <dcterms:modified xsi:type="dcterms:W3CDTF">2022-10-10T08:23:30Z</dcterms:modified>
</cp:coreProperties>
</file>