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57" r:id="rId3"/>
    <p:sldId id="274" r:id="rId4"/>
    <p:sldId id="275" r:id="rId5"/>
    <p:sldId id="258" r:id="rId6"/>
    <p:sldId id="259" r:id="rId7"/>
    <p:sldId id="277" r:id="rId8"/>
    <p:sldId id="278" r:id="rId9"/>
    <p:sldId id="279" r:id="rId10"/>
    <p:sldId id="280" r:id="rId11"/>
    <p:sldId id="281" r:id="rId12"/>
    <p:sldId id="282" r:id="rId13"/>
    <p:sldId id="283" r:id="rId14"/>
    <p:sldId id="284" r:id="rId15"/>
    <p:sldId id="261" r:id="rId16"/>
    <p:sldId id="260" r:id="rId17"/>
    <p:sldId id="262" r:id="rId18"/>
    <p:sldId id="276" r:id="rId19"/>
    <p:sldId id="263" r:id="rId20"/>
    <p:sldId id="264" r:id="rId21"/>
    <p:sldId id="265" r:id="rId22"/>
    <p:sldId id="266"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5B690-DA12-4685-B421-55013345D842}" type="datetimeFigureOut">
              <a:rPr lang="en-US" smtClean="0"/>
              <a:t>11/24/2022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FDD7A6-A656-4299-93CA-62DD9170ACA3}" type="slidenum">
              <a:rPr lang="en-US" smtClean="0"/>
              <a:t>‹#›</a:t>
            </a:fld>
            <a:endParaRPr lang="en-US"/>
          </a:p>
        </p:txBody>
      </p:sp>
    </p:spTree>
    <p:extLst>
      <p:ext uri="{BB962C8B-B14F-4D97-AF65-F5344CB8AC3E}">
        <p14:creationId xmlns:p14="http://schemas.microsoft.com/office/powerpoint/2010/main" val="185219604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F41E90-DF02-4DDB-A645-EE4BD71F0959}" type="datetimeFigureOut">
              <a:rPr lang="en-IN" smtClean="0"/>
              <a:t>24-11-2022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77D21-F794-4F63-9565-B6BF33373190}" type="slidenum">
              <a:rPr lang="en-IN" smtClean="0"/>
              <a:t>‹#›</a:t>
            </a:fld>
            <a:endParaRPr lang="en-IN"/>
          </a:p>
        </p:txBody>
      </p:sp>
    </p:spTree>
    <p:extLst>
      <p:ext uri="{BB962C8B-B14F-4D97-AF65-F5344CB8AC3E}">
        <p14:creationId xmlns:p14="http://schemas.microsoft.com/office/powerpoint/2010/main" val="376651984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277D21-F794-4F63-9565-B6BF33373190}" type="slidenum">
              <a:rPr lang="en-IN" smtClean="0"/>
              <a:t>2</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620663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277D21-F794-4F63-9565-B6BF33373190}" type="slidenum">
              <a:rPr lang="en-IN" smtClean="0"/>
              <a:t>15</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762448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9D45CE8-D44F-4EBF-8D44-16D87B730117}" type="datetime1">
              <a:rPr lang="en-IN" smtClean="0"/>
              <a:t>24-11-2022</a:t>
            </a:fld>
            <a:endParaRPr lang="en-IN"/>
          </a:p>
        </p:txBody>
      </p:sp>
      <p:sp>
        <p:nvSpPr>
          <p:cNvPr id="5" name="Footer Placeholder 4"/>
          <p:cNvSpPr>
            <a:spLocks noGrp="1"/>
          </p:cNvSpPr>
          <p:nvPr>
            <p:ph type="ftr" sz="quarter" idx="11"/>
          </p:nvPr>
        </p:nvSpPr>
        <p:spPr/>
        <p:txBody>
          <a:bodyPr/>
          <a:lstStyle/>
          <a:p>
            <a:r>
              <a:rPr lang="en-US"/>
              <a:t>School of Computer Science and Engineering           19BCE101</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5660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0EA3C0C-7B7E-4602-AA2B-8CC69C0692E6}" type="datetime1">
              <a:rPr lang="en-IN" smtClean="0"/>
              <a:t>24-11-2022</a:t>
            </a:fld>
            <a:endParaRPr lang="en-IN"/>
          </a:p>
        </p:txBody>
      </p:sp>
      <p:sp>
        <p:nvSpPr>
          <p:cNvPr id="5" name="Footer Placeholder 4"/>
          <p:cNvSpPr>
            <a:spLocks noGrp="1"/>
          </p:cNvSpPr>
          <p:nvPr>
            <p:ph type="ftr" sz="quarter" idx="11"/>
          </p:nvPr>
        </p:nvSpPr>
        <p:spPr/>
        <p:txBody>
          <a:bodyPr/>
          <a:lstStyle/>
          <a:p>
            <a:r>
              <a:rPr lang="en-US"/>
              <a:t>School of Computer Science and Engineering           19BCE101</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403050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80A3FA1-CAA9-4795-8A48-94283E554A31}" type="datetime1">
              <a:rPr lang="en-IN" smtClean="0"/>
              <a:t>24-11-2022</a:t>
            </a:fld>
            <a:endParaRPr lang="en-IN"/>
          </a:p>
        </p:txBody>
      </p:sp>
      <p:sp>
        <p:nvSpPr>
          <p:cNvPr id="5" name="Footer Placeholder 4"/>
          <p:cNvSpPr>
            <a:spLocks noGrp="1"/>
          </p:cNvSpPr>
          <p:nvPr>
            <p:ph type="ftr" sz="quarter" idx="11"/>
          </p:nvPr>
        </p:nvSpPr>
        <p:spPr/>
        <p:txBody>
          <a:bodyPr/>
          <a:lstStyle/>
          <a:p>
            <a:r>
              <a:rPr lang="en-US"/>
              <a:t>School of Computer Science and Engineering           19BCE101</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37829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86BC8F7-D838-4017-BCC5-30A121465D4E}" type="datetime1">
              <a:rPr lang="en-IN" smtClean="0"/>
              <a:t>24-11-2022</a:t>
            </a:fld>
            <a:endParaRPr lang="en-IN"/>
          </a:p>
        </p:txBody>
      </p:sp>
      <p:sp>
        <p:nvSpPr>
          <p:cNvPr id="5" name="Footer Placeholder 4"/>
          <p:cNvSpPr>
            <a:spLocks noGrp="1"/>
          </p:cNvSpPr>
          <p:nvPr>
            <p:ph type="ftr" sz="quarter" idx="11"/>
          </p:nvPr>
        </p:nvSpPr>
        <p:spPr/>
        <p:txBody>
          <a:bodyPr/>
          <a:lstStyle/>
          <a:p>
            <a:r>
              <a:rPr lang="en-US"/>
              <a:t>School of Computer Science and Engineering           19BCE101</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93308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7102E9-73F2-41EE-8ACD-70B1EC06739D}" type="datetime1">
              <a:rPr lang="en-IN" smtClean="0"/>
              <a:t>24-11-2022</a:t>
            </a:fld>
            <a:endParaRPr lang="en-IN"/>
          </a:p>
        </p:txBody>
      </p:sp>
      <p:sp>
        <p:nvSpPr>
          <p:cNvPr id="5" name="Footer Placeholder 4"/>
          <p:cNvSpPr>
            <a:spLocks noGrp="1"/>
          </p:cNvSpPr>
          <p:nvPr>
            <p:ph type="ftr" sz="quarter" idx="11"/>
          </p:nvPr>
        </p:nvSpPr>
        <p:spPr/>
        <p:txBody>
          <a:bodyPr/>
          <a:lstStyle/>
          <a:p>
            <a:r>
              <a:rPr lang="en-US"/>
              <a:t>School of Computer Science and Engineering           19BCE101</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59129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B8F58C4-87E3-4FFF-8B8E-36A5CCE9587F}" type="datetime1">
              <a:rPr lang="en-IN" smtClean="0"/>
              <a:t>24-11-2022</a:t>
            </a:fld>
            <a:endParaRPr lang="en-IN"/>
          </a:p>
        </p:txBody>
      </p:sp>
      <p:sp>
        <p:nvSpPr>
          <p:cNvPr id="6" name="Footer Placeholder 5"/>
          <p:cNvSpPr>
            <a:spLocks noGrp="1"/>
          </p:cNvSpPr>
          <p:nvPr>
            <p:ph type="ftr" sz="quarter" idx="11"/>
          </p:nvPr>
        </p:nvSpPr>
        <p:spPr/>
        <p:txBody>
          <a:bodyPr/>
          <a:lstStyle/>
          <a:p>
            <a:r>
              <a:rPr lang="en-US"/>
              <a:t>School of Computer Science and Engineering           19BCE101</a:t>
            </a:r>
            <a:endParaRPr lang="en-IN"/>
          </a:p>
        </p:txBody>
      </p:sp>
      <p:sp>
        <p:nvSpPr>
          <p:cNvPr id="7" name="Slide Number Placeholder 6"/>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3001410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118F8F5-38B3-468B-A110-CF7094C4FFA3}" type="datetime1">
              <a:rPr lang="en-IN" smtClean="0"/>
              <a:t>24-11-2022</a:t>
            </a:fld>
            <a:endParaRPr lang="en-IN"/>
          </a:p>
        </p:txBody>
      </p:sp>
      <p:sp>
        <p:nvSpPr>
          <p:cNvPr id="8" name="Footer Placeholder 7"/>
          <p:cNvSpPr>
            <a:spLocks noGrp="1"/>
          </p:cNvSpPr>
          <p:nvPr>
            <p:ph type="ftr" sz="quarter" idx="11"/>
          </p:nvPr>
        </p:nvSpPr>
        <p:spPr/>
        <p:txBody>
          <a:bodyPr/>
          <a:lstStyle/>
          <a:p>
            <a:r>
              <a:rPr lang="en-US"/>
              <a:t>School of Computer Science and Engineering           19BCE101</a:t>
            </a:r>
            <a:endParaRPr lang="en-IN"/>
          </a:p>
        </p:txBody>
      </p:sp>
      <p:sp>
        <p:nvSpPr>
          <p:cNvPr id="9" name="Slide Number Placeholder 8"/>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84959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ED628D5-C314-4D33-9F20-759CCDE4AC4A}" type="datetime1">
              <a:rPr lang="en-IN" smtClean="0"/>
              <a:t>24-11-2022</a:t>
            </a:fld>
            <a:endParaRPr lang="en-IN"/>
          </a:p>
        </p:txBody>
      </p:sp>
      <p:sp>
        <p:nvSpPr>
          <p:cNvPr id="4" name="Footer Placeholder 3"/>
          <p:cNvSpPr>
            <a:spLocks noGrp="1"/>
          </p:cNvSpPr>
          <p:nvPr>
            <p:ph type="ftr" sz="quarter" idx="11"/>
          </p:nvPr>
        </p:nvSpPr>
        <p:spPr/>
        <p:txBody>
          <a:bodyPr/>
          <a:lstStyle/>
          <a:p>
            <a:r>
              <a:rPr lang="en-US"/>
              <a:t>School of Computer Science and Engineering           19BCE101</a:t>
            </a:r>
            <a:endParaRPr lang="en-IN"/>
          </a:p>
        </p:txBody>
      </p:sp>
      <p:sp>
        <p:nvSpPr>
          <p:cNvPr id="5" name="Slide Number Placeholder 4"/>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98718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E8B2C7-8C08-40C7-86D3-40717890647B}" type="datetime1">
              <a:rPr lang="en-IN" smtClean="0"/>
              <a:t>24-11-2022</a:t>
            </a:fld>
            <a:endParaRPr lang="en-IN"/>
          </a:p>
        </p:txBody>
      </p:sp>
      <p:sp>
        <p:nvSpPr>
          <p:cNvPr id="3" name="Footer Placeholder 2"/>
          <p:cNvSpPr>
            <a:spLocks noGrp="1"/>
          </p:cNvSpPr>
          <p:nvPr>
            <p:ph type="ftr" sz="quarter" idx="11"/>
          </p:nvPr>
        </p:nvSpPr>
        <p:spPr/>
        <p:txBody>
          <a:bodyPr/>
          <a:lstStyle/>
          <a:p>
            <a:r>
              <a:rPr lang="en-US"/>
              <a:t>School of Computer Science and Engineering           19BCE101</a:t>
            </a:r>
            <a:endParaRPr lang="en-IN"/>
          </a:p>
        </p:txBody>
      </p:sp>
      <p:sp>
        <p:nvSpPr>
          <p:cNvPr id="4" name="Slide Number Placeholder 3"/>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834465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16AB95-B062-4835-943E-2CCF78F87A5C}" type="datetime1">
              <a:rPr lang="en-IN" smtClean="0"/>
              <a:t>24-11-2022</a:t>
            </a:fld>
            <a:endParaRPr lang="en-IN"/>
          </a:p>
        </p:txBody>
      </p:sp>
      <p:sp>
        <p:nvSpPr>
          <p:cNvPr id="6" name="Footer Placeholder 5"/>
          <p:cNvSpPr>
            <a:spLocks noGrp="1"/>
          </p:cNvSpPr>
          <p:nvPr>
            <p:ph type="ftr" sz="quarter" idx="11"/>
          </p:nvPr>
        </p:nvSpPr>
        <p:spPr/>
        <p:txBody>
          <a:bodyPr/>
          <a:lstStyle/>
          <a:p>
            <a:r>
              <a:rPr lang="en-US"/>
              <a:t>School of Computer Science and Engineering           19BCE101</a:t>
            </a:r>
            <a:endParaRPr lang="en-IN"/>
          </a:p>
        </p:txBody>
      </p:sp>
      <p:sp>
        <p:nvSpPr>
          <p:cNvPr id="7" name="Slide Number Placeholder 6"/>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855387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D5947D-ED41-4D3A-BD18-2470D3E417CA}" type="datetime1">
              <a:rPr lang="en-IN" smtClean="0"/>
              <a:t>24-11-2022</a:t>
            </a:fld>
            <a:endParaRPr lang="en-IN"/>
          </a:p>
        </p:txBody>
      </p:sp>
      <p:sp>
        <p:nvSpPr>
          <p:cNvPr id="6" name="Footer Placeholder 5"/>
          <p:cNvSpPr>
            <a:spLocks noGrp="1"/>
          </p:cNvSpPr>
          <p:nvPr>
            <p:ph type="ftr" sz="quarter" idx="11"/>
          </p:nvPr>
        </p:nvSpPr>
        <p:spPr/>
        <p:txBody>
          <a:bodyPr/>
          <a:lstStyle/>
          <a:p>
            <a:r>
              <a:rPr lang="en-US"/>
              <a:t>School of Computer Science and Engineering           19BCE101</a:t>
            </a:r>
            <a:endParaRPr lang="en-IN"/>
          </a:p>
        </p:txBody>
      </p:sp>
      <p:sp>
        <p:nvSpPr>
          <p:cNvPr id="7" name="Slide Number Placeholder 6"/>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78114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95261D-6A12-49A0-8570-B5726E78256A}" type="datetime1">
              <a:rPr lang="en-IN" smtClean="0"/>
              <a:t>24-11-2022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Computer Science and Engineering           19BCE101</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607C7E-3A72-4AFC-82D5-1E7B16850C90}" type="slidenum">
              <a:rPr lang="en-IN" smtClean="0"/>
              <a:t>‹#›</a:t>
            </a:fld>
            <a:endParaRPr lang="en-IN"/>
          </a:p>
        </p:txBody>
      </p:sp>
    </p:spTree>
    <p:extLst>
      <p:ext uri="{BB962C8B-B14F-4D97-AF65-F5344CB8AC3E}">
        <p14:creationId xmlns:p14="http://schemas.microsoft.com/office/powerpoint/2010/main" val="6700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tensorflow.org/tutorials" TargetMode="External"/><Relationship Id="rId2" Type="http://schemas.openxmlformats.org/officeDocument/2006/relationships/hyperlink" Target="https://doi.org/10.1186/s40537-020-00333-6" TargetMode="External"/><Relationship Id="rId1" Type="http://schemas.openxmlformats.org/officeDocument/2006/relationships/slideLayout" Target="../slideLayouts/slideLayout2.xml"/><Relationship Id="rId4" Type="http://schemas.openxmlformats.org/officeDocument/2006/relationships/hyperlink" Target="https://www.deeplearning.ai/"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eaLnBrk="1" fontAlgn="auto" hangingPunct="1">
              <a:spcBef>
                <a:spcPts val="0"/>
              </a:spcBef>
              <a:spcAft>
                <a:spcPts val="420"/>
              </a:spcAft>
              <a:defRPr/>
            </a:pPr>
            <a:r>
              <a:rPr lang="en-IN" sz="2800" b="1" dirty="0">
                <a:latin typeface="Times New Roman" panose="02020603050405020304" pitchFamily="18" charset="0"/>
                <a:cs typeface="Times New Roman" panose="02020603050405020304" pitchFamily="18" charset="0"/>
              </a:rPr>
              <a:t>CAPSTONE PROJECT </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REVIEW I</a:t>
            </a:r>
            <a:br>
              <a:rPr lang="en-IN"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STOCK MARKET PREDICTION USING MACHINE</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LEARNING</a:t>
            </a:r>
            <a:br>
              <a:rPr lang="en-US" sz="2800" b="1"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81940" y="4079708"/>
            <a:ext cx="11628120" cy="2246163"/>
          </a:xfrm>
        </p:spPr>
        <p:txBody>
          <a:bodyPr>
            <a:normAutofit/>
          </a:bodyPr>
          <a:lstStyle/>
          <a:p>
            <a:pPr algn="l"/>
            <a:r>
              <a:rPr lang="en-IN" dirty="0"/>
              <a:t>Name : Arnab Karmakar</a:t>
            </a:r>
          </a:p>
          <a:p>
            <a:pPr algn="l"/>
            <a:r>
              <a:rPr lang="en-IN" dirty="0"/>
              <a:t>Register No:19BAI1090</a:t>
            </a:r>
          </a:p>
          <a:p>
            <a:pPr algn="l"/>
            <a:r>
              <a:rPr lang="en-IN" dirty="0"/>
              <a:t>Programme &amp; Specialization : </a:t>
            </a:r>
            <a:r>
              <a:rPr lang="en-IN" dirty="0" err="1"/>
              <a:t>B.Tech</a:t>
            </a:r>
            <a:r>
              <a:rPr lang="en-IN" dirty="0"/>
              <a:t> CSE specialisation in AI and ML</a:t>
            </a:r>
          </a:p>
          <a:p>
            <a:pPr algn="l"/>
            <a:r>
              <a:rPr lang="en-IN" dirty="0"/>
              <a:t>                                                                                                                                              Guide Name:</a:t>
            </a:r>
          </a:p>
          <a:p>
            <a:pPr algn="r"/>
            <a:r>
              <a:rPr lang="en-IN" dirty="0"/>
              <a:t>Dr Anita X.</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199" y="23812"/>
            <a:ext cx="3840481" cy="1340168"/>
          </a:xfrm>
          <a:prstGeom prst="rect">
            <a:avLst/>
          </a:prstGeom>
        </p:spPr>
      </p:pic>
      <p:sp>
        <p:nvSpPr>
          <p:cNvPr id="5" name="Footer Placeholder 4"/>
          <p:cNvSpPr>
            <a:spLocks noGrp="1"/>
          </p:cNvSpPr>
          <p:nvPr>
            <p:ph type="ftr" sz="quarter" idx="11"/>
          </p:nvPr>
        </p:nvSpPr>
        <p:spPr>
          <a:xfrm>
            <a:off x="2758439" y="6448424"/>
            <a:ext cx="6096000" cy="303530"/>
          </a:xfrm>
        </p:spPr>
        <p:txBody>
          <a:bodyPr/>
          <a:lstStyle/>
          <a:p>
            <a:r>
              <a:rPr lang="en-US" dirty="0"/>
              <a:t>School of Computer Science and Engineering           19BAI1090</a:t>
            </a:r>
            <a:endParaRPr lang="en-IN" dirty="0"/>
          </a:p>
        </p:txBody>
      </p:sp>
      <p:sp>
        <p:nvSpPr>
          <p:cNvPr id="6" name="Slide Number Placeholder 5"/>
          <p:cNvSpPr>
            <a:spLocks noGrp="1"/>
          </p:cNvSpPr>
          <p:nvPr>
            <p:ph type="sldNum" sz="quarter" idx="12"/>
          </p:nvPr>
        </p:nvSpPr>
        <p:spPr/>
        <p:txBody>
          <a:bodyPr/>
          <a:lstStyle/>
          <a:p>
            <a:fld id="{92607C7E-3A72-4AFC-82D5-1E7B16850C90}" type="slidenum">
              <a:rPr lang="en-IN" smtClean="0"/>
              <a:t>1</a:t>
            </a:fld>
            <a:endParaRPr lang="en-IN"/>
          </a:p>
        </p:txBody>
      </p:sp>
    </p:spTree>
    <p:extLst>
      <p:ext uri="{BB962C8B-B14F-4D97-AF65-F5344CB8AC3E}">
        <p14:creationId xmlns:p14="http://schemas.microsoft.com/office/powerpoint/2010/main" val="431878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73B588-A7CA-F7AE-89BB-212EF1ADE143}"/>
              </a:ext>
            </a:extLst>
          </p:cNvPr>
          <p:cNvSpPr>
            <a:spLocks noGrp="1"/>
          </p:cNvSpPr>
          <p:nvPr>
            <p:ph idx="1"/>
          </p:nvPr>
        </p:nvSpPr>
        <p:spPr>
          <a:xfrm>
            <a:off x="956345" y="587229"/>
            <a:ext cx="10746217" cy="5936663"/>
          </a:xfrm>
        </p:spPr>
        <p:txBody>
          <a:bodyPr>
            <a:normAutofit fontScale="62500" lnSpcReduction="20000"/>
          </a:bodyPr>
          <a:lstStyle/>
          <a:p>
            <a:pPr marL="0" indent="0" algn="just" eaLnBrk="1" hangingPunct="1">
              <a:spcAft>
                <a:spcPts val="213"/>
              </a:spcAft>
              <a:buNone/>
            </a:pPr>
            <a:r>
              <a:rPr lang="en-US" altLang="en-US" sz="2400" b="1" dirty="0">
                <a:latin typeface="Times New Roman" panose="02020603050405020304" pitchFamily="18" charset="0"/>
              </a:rPr>
              <a:t>EXISTING TECHNOLOGY SOLUTIONS</a:t>
            </a:r>
          </a:p>
          <a:p>
            <a:pPr eaLnBrk="1" hangingPunct="1">
              <a:lnSpc>
                <a:spcPct val="120000"/>
              </a:lnSpc>
              <a:spcAft>
                <a:spcPts val="838"/>
              </a:spcAft>
            </a:pPr>
            <a:r>
              <a:rPr lang="en-US" altLang="en-US" sz="2900" dirty="0">
                <a:latin typeface="Times New Roman" panose="02020603050405020304" pitchFamily="18" charset="0"/>
              </a:rPr>
              <a:t>In the following section a comprehensive review of the STOCK PREDICTION from the literature is done.</a:t>
            </a:r>
          </a:p>
          <a:p>
            <a:pPr eaLnBrk="1" hangingPunct="1">
              <a:lnSpc>
                <a:spcPts val="1363"/>
              </a:lnSpc>
              <a:spcAft>
                <a:spcPts val="838"/>
              </a:spcAft>
            </a:pPr>
            <a:endParaRPr lang="en-US" altLang="en-US" sz="2900" dirty="0">
              <a:latin typeface="Times New Roman" panose="02020603050405020304" pitchFamily="18" charset="0"/>
            </a:endParaRPr>
          </a:p>
          <a:p>
            <a:pPr eaLnBrk="1" hangingPunct="1">
              <a:lnSpc>
                <a:spcPct val="110000"/>
              </a:lnSpc>
              <a:spcAft>
                <a:spcPts val="838"/>
              </a:spcAft>
            </a:pPr>
            <a:r>
              <a:rPr lang="en-US" altLang="en-US" sz="2900" dirty="0">
                <a:latin typeface="Times New Roman" panose="02020603050405020304" pitchFamily="18" charset="0"/>
              </a:rPr>
              <a:t>[1] Alan M. Safer has proposed the application of neural networks to predict abnormal stock returns using insider trading data. The research covered 343 companies over the period of 4 years. The research resulted in a few findings which are </a:t>
            </a:r>
            <a:r>
              <a:rPr lang="en-US" altLang="en-US" sz="2900" dirty="0" err="1">
                <a:latin typeface="Times New Roman" panose="02020603050405020304" pitchFamily="18" charset="0"/>
              </a:rPr>
              <a:t>i</a:t>
            </a:r>
            <a:r>
              <a:rPr lang="en-US" altLang="en-US" sz="2900" dirty="0">
                <a:latin typeface="Times New Roman" panose="02020603050405020304" pitchFamily="18" charset="0"/>
              </a:rPr>
              <a:t>) increasing the time of the future forecast the accuracy increases, ii) to increase the accuracy the time-period of back aggregated data should be increased. The paper mostly focused on a particular industry type thus focusing on a single industry type helped in better training of the algorithm. As well as the paper narrowed its assessment to small and mid-size companies rather than large ones.</a:t>
            </a:r>
          </a:p>
          <a:p>
            <a:pPr>
              <a:lnSpc>
                <a:spcPct val="110000"/>
              </a:lnSpc>
            </a:pPr>
            <a:r>
              <a:rPr lang="en-US" altLang="en-US" sz="2900" dirty="0">
                <a:latin typeface="Times New Roman" panose="02020603050405020304" pitchFamily="18" charset="0"/>
              </a:rPr>
              <a:t>[2] </a:t>
            </a:r>
            <a:r>
              <a:rPr lang="en-US" altLang="en-US" sz="2900" dirty="0" err="1">
                <a:latin typeface="Times New Roman" panose="02020603050405020304" pitchFamily="18" charset="0"/>
              </a:rPr>
              <a:t>Kolasani</a:t>
            </a:r>
            <a:r>
              <a:rPr lang="en-US" altLang="en-US" sz="2900" dirty="0">
                <a:latin typeface="Times New Roman" panose="02020603050405020304" pitchFamily="18" charset="0"/>
              </a:rPr>
              <a:t> S.V. and Assaf R. have proposed a system to predict stock movement with help of sentiment analysis using a Twitter feed with the help of a neural network. They attempted to forecast future stock market movement in the United States by assessing the emotion of market-related Twitter messages. Using the SVM algorithm, they gathered relevant tweets and calculated their average sentiment value. They then created a training set containing those tweets and the matching Apple Inc or DJIA closing stock index differential between today and tomorrow and tested it on comparable stock-related tweets on a separate timeline to see how well they could forecast the stock index. To forecast the stock index, they employed a Multilayer Perceptron Neural Network model and a Boosted Regression Tree model. It was discovered that tweets play an important part in the forecast of stock movement and that the Neural Network outperforms the Boosted Regression Tree in predicting too high and too low discrepancies in the stock index.</a:t>
            </a:r>
          </a:p>
          <a:p>
            <a:endParaRPr lang="en-IN" dirty="0"/>
          </a:p>
        </p:txBody>
      </p:sp>
    </p:spTree>
    <p:extLst>
      <p:ext uri="{BB962C8B-B14F-4D97-AF65-F5344CB8AC3E}">
        <p14:creationId xmlns:p14="http://schemas.microsoft.com/office/powerpoint/2010/main" val="4125049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353F15-80DC-1CC0-92F8-AE5700E5B735}"/>
              </a:ext>
            </a:extLst>
          </p:cNvPr>
          <p:cNvSpPr>
            <a:spLocks noGrp="1"/>
          </p:cNvSpPr>
          <p:nvPr>
            <p:ph idx="1"/>
          </p:nvPr>
        </p:nvSpPr>
        <p:spPr>
          <a:xfrm>
            <a:off x="528506" y="310393"/>
            <a:ext cx="11098635" cy="5754847"/>
          </a:xfrm>
        </p:spPr>
        <p:txBody>
          <a:bodyPr/>
          <a:lstStyle/>
          <a:p>
            <a:r>
              <a:rPr lang="en-US" altLang="en-US" sz="800" dirty="0">
                <a:latin typeface="Times New Roman" panose="02020603050405020304" pitchFamily="18" charset="0"/>
              </a:rPr>
              <a:t>[3] </a:t>
            </a:r>
            <a:r>
              <a:rPr lang="en-US" altLang="en-US" sz="2000" dirty="0">
                <a:latin typeface="Times New Roman" panose="02020603050405020304" pitchFamily="18" charset="0"/>
              </a:rPr>
              <a:t>Kohli P.P.S., </a:t>
            </a:r>
            <a:r>
              <a:rPr lang="en-US" altLang="en-US" sz="2000" dirty="0" err="1">
                <a:latin typeface="Times New Roman" panose="02020603050405020304" pitchFamily="18" charset="0"/>
              </a:rPr>
              <a:t>Zargar</a:t>
            </a:r>
            <a:r>
              <a:rPr lang="en-US" altLang="en-US" sz="2000" dirty="0">
                <a:latin typeface="Times New Roman" panose="02020603050405020304" pitchFamily="18" charset="0"/>
              </a:rPr>
              <a:t> S., Arora S., and Gupta P. tried to predict the behavior of the Bombay Stock Exchange (BSE) using machine learning algorithms. They used elements including commodity prices (crude oil, gold, silver), the foreign exchange rate (FEX), and market history to anticipate the behavior of the Bombay Stock Exchange as input attributes for multiple machine learning models (BSE). Because the correlation factor is the strongest, the data show that BSE is most dependent on the gold rate. Furthermore, the silver rate has the lowest correlation factor, indicating that BSE has the least reliance on it. The AdaBoost method has the greatest accuracy of 76.79 percent for 70 percent of training data and 75 percent for untrained data out of all the machine learning algorithms examined.</a:t>
            </a:r>
          </a:p>
          <a:p>
            <a:pPr marL="0" indent="0">
              <a:buNone/>
            </a:pPr>
            <a:endParaRPr lang="en-US" altLang="en-US" sz="2000" dirty="0">
              <a:latin typeface="Times New Roman" panose="02020603050405020304" pitchFamily="18" charset="0"/>
            </a:endParaRPr>
          </a:p>
          <a:p>
            <a:r>
              <a:rPr lang="en-US" sz="800" dirty="0">
                <a:latin typeface="Times New Roman"/>
              </a:rPr>
              <a:t>[4] </a:t>
            </a:r>
            <a:r>
              <a:rPr lang="en-US" sz="2000" dirty="0">
                <a:latin typeface="Times New Roman"/>
              </a:rPr>
              <a:t>Pang X., Zhou Y., Wang P., Lin W., and Chang V. tried to improve stock market forecasts, and for that, an innovative neural network technique was developed. Data was obtained live from the stock market for real-time and off-line analysis, as well as the results of visualizations and analyses, to demonstrate the Internet of Multimedia of Things for stock analysis. They used a deep long short-term memory neural network (LSTM) with an embedded layer and a long short-term memory neural network with an automatic encoder to anticipate the stock market. In the trials, the deep LSTM with an embedded layer performs better. The accuracy of the two models for the Shanghai A-shares composite index is 57.2 percent and 56.9 percent, respectively.</a:t>
            </a:r>
          </a:p>
          <a:p>
            <a:endParaRPr lang="en-IN" dirty="0"/>
          </a:p>
        </p:txBody>
      </p:sp>
    </p:spTree>
    <p:extLst>
      <p:ext uri="{BB962C8B-B14F-4D97-AF65-F5344CB8AC3E}">
        <p14:creationId xmlns:p14="http://schemas.microsoft.com/office/powerpoint/2010/main" val="2452604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E909E0-4DC8-C97E-0A21-1426092D86E3}"/>
              </a:ext>
            </a:extLst>
          </p:cNvPr>
          <p:cNvSpPr>
            <a:spLocks noGrp="1"/>
          </p:cNvSpPr>
          <p:nvPr>
            <p:ph idx="1"/>
          </p:nvPr>
        </p:nvSpPr>
        <p:spPr>
          <a:xfrm>
            <a:off x="981512" y="847289"/>
            <a:ext cx="10174168" cy="5021804"/>
          </a:xfrm>
        </p:spPr>
        <p:txBody>
          <a:bodyPr>
            <a:normAutofit lnSpcReduction="10000"/>
          </a:bodyPr>
          <a:lstStyle/>
          <a:p>
            <a:r>
              <a:rPr lang="en-US" sz="800" dirty="0">
                <a:latin typeface="Times New Roman"/>
              </a:rPr>
              <a:t>[5] </a:t>
            </a:r>
            <a:r>
              <a:rPr lang="en-US" sz="2000" dirty="0" err="1">
                <a:latin typeface="Times New Roman"/>
              </a:rPr>
              <a:t>Urmita</a:t>
            </a:r>
            <a:r>
              <a:rPr lang="en-US" sz="2000" dirty="0">
                <a:latin typeface="Times New Roman"/>
              </a:rPr>
              <a:t> Sharma, and </a:t>
            </a:r>
            <a:r>
              <a:rPr lang="en-US" sz="2000" dirty="0" err="1">
                <a:latin typeface="Times New Roman"/>
              </a:rPr>
              <a:t>Sumedha</a:t>
            </a:r>
            <a:r>
              <a:rPr lang="en-US" sz="2000" dirty="0">
                <a:latin typeface="Times New Roman"/>
              </a:rPr>
              <a:t> </a:t>
            </a:r>
            <a:r>
              <a:rPr lang="en-US" sz="2000" dirty="0" err="1">
                <a:latin typeface="Times New Roman"/>
              </a:rPr>
              <a:t>Seniaray</a:t>
            </a:r>
            <a:r>
              <a:rPr lang="en-US" sz="2000" dirty="0">
                <a:latin typeface="Times New Roman"/>
              </a:rPr>
              <a:t> proposed a deep learning-based model to make prediction more reliable and simpler. The LSTM technique, which is an advanced type of Recurrent Neural Network, was the focus of the article. They were able to predict the stock's closing price for the next 10 days after doing the experiment. They assessed the model's accuracy on 80 percent of the data that was already available and on 20 percent of the data that was not yet available. They also used an ADAM optimizer to improve it.</a:t>
            </a:r>
          </a:p>
          <a:p>
            <a:r>
              <a:rPr lang="en-US" sz="2000" dirty="0">
                <a:latin typeface="Times New Roman"/>
              </a:rPr>
              <a:t>[6</a:t>
            </a:r>
            <a:r>
              <a:rPr lang="en-US" sz="2000" dirty="0">
                <a:latin typeface="Times New Roman" panose="02020603050405020304" pitchFamily="18" charset="0"/>
                <a:cs typeface="Times New Roman" panose="02020603050405020304" pitchFamily="18" charset="0"/>
              </a:rPr>
              <a:t>] </a:t>
            </a:r>
            <a:r>
              <a:rPr lang="en-US" sz="2000" b="0" i="0" dirty="0">
                <a:solidFill>
                  <a:srgbClr val="333333"/>
                </a:solidFill>
                <a:effectLst/>
                <a:latin typeface="Times New Roman" panose="02020603050405020304" pitchFamily="18" charset="0"/>
                <a:cs typeface="Times New Roman" panose="02020603050405020304" pitchFamily="18" charset="0"/>
              </a:rPr>
              <a:t>Shen, J., Shafiq, M.O. Short-term stock market price trend prediction using a comprehensive deep learning system. </a:t>
            </a:r>
            <a:r>
              <a:rPr lang="en-US" sz="2000" b="0" i="1" dirty="0">
                <a:solidFill>
                  <a:srgbClr val="333333"/>
                </a:solidFill>
                <a:effectLst/>
                <a:latin typeface="Times New Roman" panose="02020603050405020304" pitchFamily="18" charset="0"/>
                <a:cs typeface="Times New Roman" panose="02020603050405020304" pitchFamily="18" charset="0"/>
              </a:rPr>
              <a:t>J Big Data</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1" i="0" dirty="0">
                <a:solidFill>
                  <a:srgbClr val="333333"/>
                </a:solidFill>
                <a:effectLst/>
                <a:latin typeface="Times New Roman" panose="02020603050405020304" pitchFamily="18" charset="0"/>
                <a:cs typeface="Times New Roman" panose="02020603050405020304" pitchFamily="18" charset="0"/>
              </a:rPr>
              <a:t>7</a:t>
            </a:r>
            <a:r>
              <a:rPr lang="en-US" sz="2000" b="0" i="0" dirty="0">
                <a:solidFill>
                  <a:srgbClr val="333333"/>
                </a:solidFill>
                <a:effectLst/>
                <a:latin typeface="Times New Roman" panose="02020603050405020304" pitchFamily="18" charset="0"/>
                <a:cs typeface="Times New Roman" panose="02020603050405020304" pitchFamily="18" charset="0"/>
              </a:rPr>
              <a:t>, 66 (2020). In the age of big data, deep learning is more popular than ever for predicting stock prices and trends. Collecting data for two years from him proposed extensive adjustments to the stock market in China's feature engineering and deep learning-based models to predict stock market price trends. Solution proposed is comprehensive, including stock exchange preprocessing dataset, using multiple feature engineering techniques in combination with customized a deep learning based system to identify stock price trends. predict. We conducted in-depth evaluation against commonly used machine learning models and concluded that the proposed solution excels due to the in-depth technical capabilities we have created. Overall, the system achieves high accuracy in stock market trend prediction. With a detailed design and evaluation of the length of the forecast period, engineering functions and data preprocessing methods, this work contributes to equity analysis research community in both financial and technical fields.</a:t>
            </a: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67682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C7EE47-95FE-0084-8CFC-F1E4038CF41F}"/>
              </a:ext>
            </a:extLst>
          </p:cNvPr>
          <p:cNvSpPr>
            <a:spLocks noGrp="1"/>
          </p:cNvSpPr>
          <p:nvPr>
            <p:ph idx="1"/>
          </p:nvPr>
        </p:nvSpPr>
        <p:spPr>
          <a:xfrm>
            <a:off x="723900" y="374894"/>
            <a:ext cx="10515600" cy="5981455"/>
          </a:xfrm>
        </p:spPr>
        <p:txBody>
          <a:bodyPr>
            <a:normAutofit fontScale="77500" lnSpcReduction="20000"/>
          </a:bodyPr>
          <a:lstStyle/>
          <a:p>
            <a:pPr algn="l">
              <a:lnSpc>
                <a:spcPct val="120000"/>
              </a:lnSpc>
            </a:pPr>
            <a:r>
              <a:rPr lang="en-US" sz="1800" dirty="0">
                <a:latin typeface="Times New Roman"/>
              </a:rPr>
              <a:t>[7</a:t>
            </a:r>
            <a:r>
              <a:rPr lang="en-US" sz="1800" dirty="0">
                <a:latin typeface="Times New Roman" panose="02020603050405020304" pitchFamily="18" charset="0"/>
                <a:cs typeface="Times New Roman" panose="02020603050405020304" pitchFamily="18" charset="0"/>
              </a:rPr>
              <a:t>] </a:t>
            </a:r>
            <a:r>
              <a:rPr lang="en-IN" sz="1800" i="1" u="none" strike="noStrike" baseline="0" dirty="0">
                <a:latin typeface="Times New Roman" panose="02020603050405020304" pitchFamily="18" charset="0"/>
                <a:cs typeface="Times New Roman" panose="02020603050405020304" pitchFamily="18" charset="0"/>
              </a:rPr>
              <a:t>M </a:t>
            </a:r>
            <a:r>
              <a:rPr lang="en-IN" sz="1800" i="1" u="none" strike="noStrike" baseline="0" dirty="0" err="1">
                <a:latin typeface="Times New Roman" panose="02020603050405020304" pitchFamily="18" charset="0"/>
                <a:cs typeface="Times New Roman" panose="02020603050405020304" pitchFamily="18" charset="0"/>
              </a:rPr>
              <a:t>Umer</a:t>
            </a:r>
            <a:r>
              <a:rPr lang="en-IN" sz="1800" i="1" u="none" strike="noStrike" baseline="0" dirty="0">
                <a:latin typeface="Times New Roman" panose="02020603050405020304" pitchFamily="18" charset="0"/>
                <a:cs typeface="Times New Roman" panose="02020603050405020304" pitchFamily="18" charset="0"/>
              </a:rPr>
              <a:t> Ghani, M </a:t>
            </a:r>
            <a:r>
              <a:rPr lang="en-IN" sz="1800" i="1" u="none" strike="noStrike" baseline="0" dirty="0" err="1">
                <a:latin typeface="Times New Roman" panose="02020603050405020304" pitchFamily="18" charset="0"/>
                <a:cs typeface="Times New Roman" panose="02020603050405020304" pitchFamily="18" charset="0"/>
              </a:rPr>
              <a:t>Awais</a:t>
            </a:r>
            <a:r>
              <a:rPr lang="en-IN" sz="1800" i="1" u="none" strike="noStrike" baseline="0" dirty="0">
                <a:latin typeface="Times New Roman" panose="02020603050405020304" pitchFamily="18" charset="0"/>
                <a:cs typeface="Times New Roman" panose="02020603050405020304" pitchFamily="18" charset="0"/>
              </a:rPr>
              <a:t> and Muhammad </a:t>
            </a:r>
            <a:r>
              <a:rPr lang="en-IN" sz="1800" i="1" u="none" strike="noStrike" baseline="0" dirty="0" err="1">
                <a:latin typeface="Times New Roman" panose="02020603050405020304" pitchFamily="18" charset="0"/>
                <a:cs typeface="Times New Roman" panose="02020603050405020304" pitchFamily="18" charset="0"/>
              </a:rPr>
              <a:t>Muzammul</a:t>
            </a:r>
            <a:r>
              <a:rPr lang="en-IN" sz="1800" i="1" dirty="0">
                <a:latin typeface="Times New Roman" panose="02020603050405020304" pitchFamily="18" charset="0"/>
                <a:cs typeface="Times New Roman" panose="02020603050405020304" pitchFamily="18" charset="0"/>
              </a:rPr>
              <a:t> </a:t>
            </a:r>
            <a:r>
              <a:rPr lang="en-US" sz="1800" i="0" u="none" strike="noStrike" baseline="0" dirty="0">
                <a:latin typeface="Times New Roman" panose="02020603050405020304" pitchFamily="18" charset="0"/>
                <a:cs typeface="Times New Roman" panose="02020603050405020304" pitchFamily="18" charset="0"/>
              </a:rPr>
              <a:t>Stock Market Prediction Using Machine Learning(ML)Algorithms </a:t>
            </a:r>
            <a:r>
              <a:rPr lang="en-US" sz="1800" dirty="0">
                <a:latin typeface="Times New Roman" panose="02020603050405020304" pitchFamily="18" charset="0"/>
                <a:cs typeface="Times New Roman" panose="02020603050405020304" pitchFamily="18" charset="0"/>
              </a:rPr>
              <a:t>Shares are in all likelihood the maximum famous monetary instrument invented for building wealth and are the centerpiece of any investment portfolio. The advances in buying and selling generation has spread out the markets so that nowadays nearly anyone can personal stocks. From previous few decades, there visible explosive growth inside the average individual’s interest for inventory marketplace. In a financially explosive market, because the stock marketplace, it's miles crucial to have a completely correct prediction of a destiny trend. due to the financial crisis and recording earnings, it's far compulsory to have a cozy prediction of the values of the stocks. Predicting a non-linear signal calls for progressive algorithms of gadget studying with assist of synthetic Intelligence (AI). In our research, we are going to use system gaining knowledge of algorithm in particular awareness on Linear Regression (LR), 3 month moving average(3MMA), Exponential Smoothing (ES) and Time series Forecasting the usage of MS Excel as fine statistical tool for graph and tabular representation of prediction outcomes. We received records from Yahoo Finance for Amazon (AMZN) stock, AAPL inventory and GOOGLE stock after implementation LR we efficiently expected inventory market trend for next month and also measured accuracy in step with measurements.</a:t>
            </a:r>
          </a:p>
          <a:p>
            <a:pPr algn="l">
              <a:lnSpc>
                <a:spcPct val="120000"/>
              </a:lnSpc>
            </a:pPr>
            <a:r>
              <a:rPr lang="en-US" sz="1800" dirty="0">
                <a:latin typeface="Times New Roman"/>
              </a:rPr>
              <a:t>[8</a:t>
            </a:r>
            <a:r>
              <a:rPr lang="en-US" sz="1800" dirty="0">
                <a:latin typeface="Times New Roman" panose="02020603050405020304" pitchFamily="18" charset="0"/>
                <a:cs typeface="Times New Roman" panose="02020603050405020304" pitchFamily="18" charset="0"/>
              </a:rPr>
              <a:t>] </a:t>
            </a:r>
            <a:r>
              <a:rPr lang="en-IN" sz="1900" i="1" u="none" strike="noStrike" baseline="0" dirty="0">
                <a:solidFill>
                  <a:srgbClr val="000000"/>
                </a:solidFill>
                <a:latin typeface="Times New Roman" panose="02020603050405020304" pitchFamily="18" charset="0"/>
                <a:cs typeface="Times New Roman" panose="02020603050405020304" pitchFamily="18" charset="0"/>
              </a:rPr>
              <a:t>Astelio</a:t>
            </a:r>
            <a:r>
              <a:rPr lang="en-IN" sz="1900" i="1" dirty="0">
                <a:solidFill>
                  <a:srgbClr val="000000"/>
                </a:solidFill>
                <a:latin typeface="Times New Roman" panose="02020603050405020304" pitchFamily="18" charset="0"/>
                <a:cs typeface="Times New Roman" panose="02020603050405020304" pitchFamily="18" charset="0"/>
              </a:rPr>
              <a:t> </a:t>
            </a:r>
            <a:r>
              <a:rPr lang="en-IN" sz="1900" i="1" u="none" strike="noStrike" baseline="0" dirty="0">
                <a:solidFill>
                  <a:srgbClr val="000000"/>
                </a:solidFill>
                <a:latin typeface="Times New Roman" panose="02020603050405020304" pitchFamily="18" charset="0"/>
                <a:cs typeface="Times New Roman" panose="02020603050405020304" pitchFamily="18" charset="0"/>
              </a:rPr>
              <a:t>Silvera Sarmiento, Darwin Daniel Ordoñez-Iturralde, Johanna Maribel Ochoa-Herrera, Jorge Armandodela Hoz Hernandez ,Ana Maria Echeverria </a:t>
            </a:r>
          </a:p>
          <a:p>
            <a:pPr marL="0" indent="0" algn="l">
              <a:lnSpc>
                <a:spcPct val="120000"/>
              </a:lnSpc>
              <a:buNone/>
            </a:pPr>
            <a:r>
              <a:rPr lang="en-US" sz="1900" i="0" u="none" strike="noStrike" baseline="0" dirty="0">
                <a:solidFill>
                  <a:srgbClr val="000000"/>
                </a:solidFill>
                <a:latin typeface="Times New Roman" panose="02020603050405020304" pitchFamily="18" charset="0"/>
                <a:cs typeface="Times New Roman" panose="02020603050405020304" pitchFamily="18" charset="0"/>
              </a:rPr>
              <a:t>A documentary assessment changed into finished on the manufacturing and booklet of studies papers related to the observe of system gaining knowledge of strategies and the stock market. The cause of the bibliometric evaluation proposed on this document is to recognize the primary traits of the volume of courses registered inside the Scopus database at some stage in the duration 2016 2021, figuring out a total of 576 guides. The facts supplied by using the said platform become organized thru tables and figures, categorizing the information by using 12 months of publication, us of a of beginning, area of expertise and form of guide. as soon as these traits have been defined, the placement of different authors concerning the proposed topic became referenced through employing a qualitative evaluation. a number of the essential findings of this research, it's miles observed that India, with 209 publications, changed into the USA with the best medical manufacturing registered in the call of authors affiliated with institutions of t hat united states of America. The knowledge place that made the best contribution to the construction of bibliographic cloth regarding the have a look at of system gaining knowledge of strategies for stock market prediction become pc technological know-how with 459 posted files, and the type of publication that changed into maximum used in the course of the aforementioned period turned into the conference Article, representing 50% of the total clinical production.</a:t>
            </a:r>
            <a:endParaRPr lang="en-US" sz="19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DB36DAC-296B-806F-41C9-3BE6C93EEF09}"/>
              </a:ext>
            </a:extLst>
          </p:cNvPr>
          <p:cNvSpPr>
            <a:spLocks noGrp="1"/>
          </p:cNvSpPr>
          <p:nvPr>
            <p:ph type="ftr" sz="quarter" idx="11"/>
          </p:nvPr>
        </p:nvSpPr>
        <p:spPr/>
        <p:txBody>
          <a:bodyPr/>
          <a:lstStyle/>
          <a:p>
            <a:r>
              <a:rPr lang="en-US" dirty="0"/>
              <a:t>School of Computer Science and Engineering           19BAI1090</a:t>
            </a:r>
            <a:endParaRPr lang="en-IN" dirty="0"/>
          </a:p>
        </p:txBody>
      </p:sp>
      <p:sp>
        <p:nvSpPr>
          <p:cNvPr id="5" name="Slide Number Placeholder 4">
            <a:extLst>
              <a:ext uri="{FF2B5EF4-FFF2-40B4-BE49-F238E27FC236}">
                <a16:creationId xmlns:a16="http://schemas.microsoft.com/office/drawing/2014/main" id="{F216B3E1-5AC5-7843-6594-3A129FFCF8B4}"/>
              </a:ext>
            </a:extLst>
          </p:cNvPr>
          <p:cNvSpPr>
            <a:spLocks noGrp="1"/>
          </p:cNvSpPr>
          <p:nvPr>
            <p:ph type="sldNum" sz="quarter" idx="12"/>
          </p:nvPr>
        </p:nvSpPr>
        <p:spPr/>
        <p:txBody>
          <a:bodyPr/>
          <a:lstStyle/>
          <a:p>
            <a:fld id="{92607C7E-3A72-4AFC-82D5-1E7B16850C90}" type="slidenum">
              <a:rPr lang="en-IN" smtClean="0"/>
              <a:t>13</a:t>
            </a:fld>
            <a:endParaRPr lang="en-IN"/>
          </a:p>
        </p:txBody>
      </p:sp>
    </p:spTree>
    <p:extLst>
      <p:ext uri="{BB962C8B-B14F-4D97-AF65-F5344CB8AC3E}">
        <p14:creationId xmlns:p14="http://schemas.microsoft.com/office/powerpoint/2010/main" val="2515624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7451DD-6CF1-EAF7-2DE2-5BFFB8BE929C}"/>
              </a:ext>
            </a:extLst>
          </p:cNvPr>
          <p:cNvSpPr>
            <a:spLocks noGrp="1"/>
          </p:cNvSpPr>
          <p:nvPr>
            <p:ph idx="1"/>
          </p:nvPr>
        </p:nvSpPr>
        <p:spPr>
          <a:xfrm>
            <a:off x="386862" y="136525"/>
            <a:ext cx="10966938" cy="6040438"/>
          </a:xfrm>
        </p:spPr>
        <p:txBody>
          <a:bodyPr>
            <a:normAutofit/>
          </a:bodyPr>
          <a:lstStyle/>
          <a:p>
            <a:pPr algn="l"/>
            <a:r>
              <a:rPr lang="en-US" sz="1800" dirty="0">
                <a:latin typeface="Times New Roman"/>
              </a:rPr>
              <a:t>[9</a:t>
            </a:r>
            <a:r>
              <a:rPr lang="en-US" sz="1800" dirty="0">
                <a:latin typeface="Times New Roman" panose="02020603050405020304" pitchFamily="18" charset="0"/>
                <a:cs typeface="Times New Roman" panose="02020603050405020304" pitchFamily="18" charset="0"/>
              </a:rPr>
              <a:t>] </a:t>
            </a:r>
            <a:r>
              <a:rPr lang="en-US" sz="1800" b="0" i="0" u="none" strike="noStrike" baseline="0" dirty="0">
                <a:solidFill>
                  <a:srgbClr val="000000"/>
                </a:solidFill>
                <a:latin typeface="WarnockPro-Regular"/>
              </a:rPr>
              <a:t>Lei in exploited Wavelet Neural Network (WNN) to predict stock price trends. The author also applied Rough Set (RS) for attribute reduction as an optimization. Rough Set was utilized to reduce the stock price trend feature dimensions. It was also used to determine the structure of the Wavelet Neural Network. The dataset of this work consists of five well-known stock market indices, i.e., (1) SSE Composite Index (China), </a:t>
            </a:r>
            <a:r>
              <a:rPr lang="en-IN" sz="1800" b="0" i="0" u="none" strike="noStrike" baseline="0" dirty="0">
                <a:solidFill>
                  <a:srgbClr val="000000"/>
                </a:solidFill>
                <a:latin typeface="WarnockPro-Regular"/>
              </a:rPr>
              <a:t>(2) CSI 300 Index (China), (3) All Ordinaries Index (Australian), (4) Nikkei 225 Index </a:t>
            </a:r>
            <a:r>
              <a:rPr lang="en-US" sz="1800" b="0" i="0" u="none" strike="noStrike" baseline="0" dirty="0">
                <a:solidFill>
                  <a:srgbClr val="000000"/>
                </a:solidFill>
                <a:latin typeface="WarnockPro-Regular"/>
              </a:rPr>
              <a:t>(Japan), and (5) Dow Jones Index (USA). Evaluation of the model was based on different stock market indices, and the result was convincing with generality. By using Rough Set for optimizing the feature dimension before processing reduces the computational complexity. However, the author only stressed the parameter adjustment in the discussion part but did not specify the weakness of the model itself. Meanwhile, we also found that the evaluations were performed on indices, the same model may not have the same performance if applied on a specific stock.</a:t>
            </a:r>
          </a:p>
          <a:p>
            <a:pPr algn="l"/>
            <a:endParaRPr lang="en-US" sz="1800" dirty="0">
              <a:solidFill>
                <a:srgbClr val="000000"/>
              </a:solidFill>
              <a:latin typeface="WarnockPro-Regular"/>
            </a:endParaRPr>
          </a:p>
          <a:p>
            <a:pPr algn="l"/>
            <a:r>
              <a:rPr lang="en-US" sz="1800" dirty="0">
                <a:latin typeface="Times New Roman"/>
              </a:rPr>
              <a:t>[10</a:t>
            </a:r>
            <a:r>
              <a:rPr lang="en-US" sz="1800" dirty="0">
                <a:latin typeface="Times New Roman" panose="02020603050405020304" pitchFamily="18" charset="0"/>
                <a:cs typeface="Times New Roman" panose="02020603050405020304" pitchFamily="18" charset="0"/>
              </a:rPr>
              <a:t>] </a:t>
            </a:r>
            <a:r>
              <a:rPr lang="en-US" sz="1800" b="0" i="0" u="none" strike="noStrike" baseline="0" dirty="0">
                <a:solidFill>
                  <a:srgbClr val="000000"/>
                </a:solidFill>
                <a:latin typeface="WarnockPro-Regular"/>
              </a:rPr>
              <a:t>Sirignano and Cont leveraged a deep learning solution trained on a universal feature set of financial markets in. The dataset used included buy and sell records of all transactions, and cancellations of orders for approximately 1000 NASDAQ stocks through the order book of the stock exchange. The NN consists of three layers with LSTM units and a feed-forward layer with rectified linear units (ReLUs) at last, with stochastic gradient descent (SGD) algorithm as an optimization. Their universal model was able to generalize and cover the stocks other than the ones in the training data. Though they mentioned the advantages of a universal model, the training cost was still expensive. Meanwhile, due to the inexplicit programming of the deep learning algorithm, it is unclear that if there are useless features contaminated when feeding the data into the model. Authors found out that it would have been better if they performed feature selection part before training the model and found it as an effective way to reduce the computational </a:t>
            </a:r>
            <a:r>
              <a:rPr lang="en-IN" sz="1800" b="0" i="0" u="none" strike="noStrike" baseline="0" dirty="0">
                <a:solidFill>
                  <a:srgbClr val="000000"/>
                </a:solidFill>
                <a:latin typeface="WarnockPro-Regular"/>
              </a:rPr>
              <a:t>complexity.</a:t>
            </a:r>
            <a:endParaRPr lang="en-IN" dirty="0"/>
          </a:p>
        </p:txBody>
      </p:sp>
      <p:sp>
        <p:nvSpPr>
          <p:cNvPr id="4" name="Footer Placeholder 3">
            <a:extLst>
              <a:ext uri="{FF2B5EF4-FFF2-40B4-BE49-F238E27FC236}">
                <a16:creationId xmlns:a16="http://schemas.microsoft.com/office/drawing/2014/main" id="{F450E498-B0AC-778D-8DD2-8B543215FD22}"/>
              </a:ext>
            </a:extLst>
          </p:cNvPr>
          <p:cNvSpPr>
            <a:spLocks noGrp="1"/>
          </p:cNvSpPr>
          <p:nvPr>
            <p:ph type="ftr" sz="quarter" idx="11"/>
          </p:nvPr>
        </p:nvSpPr>
        <p:spPr/>
        <p:txBody>
          <a:bodyPr/>
          <a:lstStyle/>
          <a:p>
            <a:r>
              <a:rPr lang="en-US" dirty="0"/>
              <a:t>School of Computer Science and Engineering           19BAI1090</a:t>
            </a:r>
            <a:endParaRPr lang="en-IN" dirty="0"/>
          </a:p>
        </p:txBody>
      </p:sp>
      <p:sp>
        <p:nvSpPr>
          <p:cNvPr id="5" name="Slide Number Placeholder 4">
            <a:extLst>
              <a:ext uri="{FF2B5EF4-FFF2-40B4-BE49-F238E27FC236}">
                <a16:creationId xmlns:a16="http://schemas.microsoft.com/office/drawing/2014/main" id="{E100188A-B797-AB0B-2A87-937DDA586F89}"/>
              </a:ext>
            </a:extLst>
          </p:cNvPr>
          <p:cNvSpPr>
            <a:spLocks noGrp="1"/>
          </p:cNvSpPr>
          <p:nvPr>
            <p:ph type="sldNum" sz="quarter" idx="12"/>
          </p:nvPr>
        </p:nvSpPr>
        <p:spPr/>
        <p:txBody>
          <a:bodyPr/>
          <a:lstStyle/>
          <a:p>
            <a:fld id="{92607C7E-3A72-4AFC-82D5-1E7B16850C90}" type="slidenum">
              <a:rPr lang="en-IN" smtClean="0"/>
              <a:t>14</a:t>
            </a:fld>
            <a:endParaRPr lang="en-IN"/>
          </a:p>
        </p:txBody>
      </p:sp>
    </p:spTree>
    <p:extLst>
      <p:ext uri="{BB962C8B-B14F-4D97-AF65-F5344CB8AC3E}">
        <p14:creationId xmlns:p14="http://schemas.microsoft.com/office/powerpoint/2010/main" val="1807671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530" y="-162719"/>
            <a:ext cx="10515600" cy="1068328"/>
          </a:xfrm>
        </p:spPr>
        <p:txBody>
          <a:bodyPr/>
          <a:lstStyle/>
          <a:p>
            <a:pPr algn="ctr"/>
            <a:r>
              <a:rPr lang="en-IN" b="1" dirty="0"/>
              <a:t>Research Gap</a:t>
            </a:r>
          </a:p>
        </p:txBody>
      </p:sp>
      <p:sp>
        <p:nvSpPr>
          <p:cNvPr id="3" name="Content Placeholder 2"/>
          <p:cNvSpPr>
            <a:spLocks noGrp="1"/>
          </p:cNvSpPr>
          <p:nvPr>
            <p:ph idx="1"/>
          </p:nvPr>
        </p:nvSpPr>
        <p:spPr>
          <a:xfrm>
            <a:off x="600808" y="788132"/>
            <a:ext cx="11163300" cy="5436821"/>
          </a:xfrm>
        </p:spPr>
        <p:txBody>
          <a:bodyPr/>
          <a:lstStyle/>
          <a:p>
            <a:pPr marL="101600" marR="813435">
              <a:spcAft>
                <a:spcPts val="0"/>
              </a:spcAft>
            </a:pPr>
            <a:r>
              <a:rPr lang="en-US" sz="1800" dirty="0">
                <a:effectLst/>
                <a:latin typeface="Times New Roman" panose="02020603050405020304" pitchFamily="18" charset="0"/>
                <a:ea typeface="Times New Roman" panose="02020603050405020304" pitchFamily="18" charset="0"/>
              </a:rPr>
              <a:t>Models are an attempt to replicate real-life situations in numbers and try to predict the future.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Thus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correct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closer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closer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correct.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done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working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improving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training 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regularly,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researching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new</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insights.</a:t>
            </a:r>
          </a:p>
          <a:p>
            <a:pPr marL="0" marR="813435" indent="0">
              <a:spcAft>
                <a:spcPts val="0"/>
              </a:spcAft>
              <a:buNone/>
            </a:pPr>
            <a:endParaRPr lang="en-IN" sz="1800" dirty="0">
              <a:effectLst/>
              <a:latin typeface="Times New Roman" panose="02020603050405020304" pitchFamily="18" charset="0"/>
              <a:ea typeface="Times New Roman" panose="02020603050405020304" pitchFamily="18" charset="0"/>
            </a:endParaRPr>
          </a:p>
          <a:p>
            <a:pPr marL="101600" marR="813435">
              <a:spcBef>
                <a:spcPts val="300"/>
              </a:spcBef>
              <a:spcAft>
                <a:spcPts val="0"/>
              </a:spcAft>
            </a:pPr>
            <a:r>
              <a:rPr lang="en-US" sz="1800" dirty="0">
                <a:effectLst/>
                <a:latin typeface="Times New Roman" panose="02020603050405020304" pitchFamily="18" charset="0"/>
                <a:ea typeface="Times New Roman" panose="02020603050405020304" pitchFamily="18" charset="0"/>
              </a:rPr>
              <a:t>The benchmark used to predict the returns can be twisted to come up with the best suitable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benchmark</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each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period.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goal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should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increase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accuracy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but to increase the returns of the model.</a:t>
            </a:r>
          </a:p>
          <a:p>
            <a:pPr marL="101600" marR="813435">
              <a:spcBef>
                <a:spcPts val="300"/>
              </a:spcBef>
              <a:spcAft>
                <a:spcPts val="0"/>
              </a:spcAft>
            </a:pPr>
            <a:endParaRPr lang="en-IN" sz="1800" dirty="0">
              <a:effectLst/>
              <a:latin typeface="Times New Roman" panose="02020603050405020304" pitchFamily="18" charset="0"/>
              <a:ea typeface="Times New Roman" panose="02020603050405020304" pitchFamily="18" charset="0"/>
            </a:endParaRPr>
          </a:p>
          <a:p>
            <a:pPr marL="101600" marR="680720">
              <a:spcBef>
                <a:spcPts val="300"/>
              </a:spcBef>
              <a:spcAft>
                <a:spcPts val="0"/>
              </a:spcAft>
            </a:pPr>
            <a:r>
              <a:rPr lang="en-US" sz="1800" dirty="0">
                <a:effectLst/>
                <a:latin typeface="Times New Roman" panose="02020603050405020304" pitchFamily="18" charset="0"/>
                <a:ea typeface="Times New Roman" panose="02020603050405020304" pitchFamily="18" charset="0"/>
              </a:rPr>
              <a:t>We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should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other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attributes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stock</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positive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correlation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profits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when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promoter buying in the stock.</a:t>
            </a:r>
          </a:p>
          <a:p>
            <a:pPr marL="101600" marR="680720">
              <a:spcBef>
                <a:spcPts val="300"/>
              </a:spcBef>
              <a:spcAft>
                <a:spcPts val="0"/>
              </a:spcAft>
            </a:pPr>
            <a:endParaRPr lang="en-IN" sz="1800" dirty="0">
              <a:effectLst/>
              <a:latin typeface="Times New Roman" panose="02020603050405020304" pitchFamily="18" charset="0"/>
              <a:ea typeface="Times New Roman" panose="02020603050405020304" pitchFamily="18" charset="0"/>
            </a:endParaRPr>
          </a:p>
          <a:p>
            <a:pPr marL="101600" marR="692150">
              <a:spcBef>
                <a:spcPts val="300"/>
              </a:spcBef>
              <a:spcAft>
                <a:spcPts val="0"/>
              </a:spcAft>
            </a:pPr>
            <a:r>
              <a:rPr lang="en-US" sz="1800" dirty="0">
                <a:effectLst/>
                <a:latin typeface="Times New Roman" panose="02020603050405020304" pitchFamily="18" charset="0"/>
                <a:ea typeface="Times New Roman" panose="02020603050405020304" pitchFamily="18" charset="0"/>
              </a:rPr>
              <a:t>Currently, the results are calculated by the price of stocks on the first trading day of the buying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month and 1st trading day of the selling month. The results can be enhanced by including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technical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analysis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deciding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when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enter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trade.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give 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possibility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lower prices and sell at higher prices and thus increase return.</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 can also increase the</a:t>
            </a:r>
            <a:r>
              <a:rPr lang="en-IN"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accuracy of the model as the training of the model will be more precise.</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Footer Placeholder 3"/>
          <p:cNvSpPr>
            <a:spLocks noGrp="1"/>
          </p:cNvSpPr>
          <p:nvPr>
            <p:ph type="ftr" sz="quarter" idx="11"/>
          </p:nvPr>
        </p:nvSpPr>
        <p:spPr>
          <a:xfrm>
            <a:off x="2769358" y="6356349"/>
            <a:ext cx="7043382" cy="365125"/>
          </a:xfrm>
        </p:spPr>
        <p:txBody>
          <a:bodyPr/>
          <a:lstStyle/>
          <a:p>
            <a:r>
              <a:rPr lang="en-US" dirty="0"/>
              <a:t>School of Computer Science and Engineering           19BAI1090</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15</a:t>
            </a:fld>
            <a:endParaRPr lang="en-IN"/>
          </a:p>
        </p:txBody>
      </p:sp>
    </p:spTree>
    <p:extLst>
      <p:ext uri="{BB962C8B-B14F-4D97-AF65-F5344CB8AC3E}">
        <p14:creationId xmlns:p14="http://schemas.microsoft.com/office/powerpoint/2010/main" val="2572792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B2E39-3576-8845-8CD2-C94197545133}"/>
              </a:ext>
            </a:extLst>
          </p:cNvPr>
          <p:cNvSpPr>
            <a:spLocks noGrp="1"/>
          </p:cNvSpPr>
          <p:nvPr>
            <p:ph type="title"/>
          </p:nvPr>
        </p:nvSpPr>
        <p:spPr>
          <a:xfrm>
            <a:off x="1097280" y="286603"/>
            <a:ext cx="10058400" cy="1080803"/>
          </a:xfrm>
        </p:spPr>
        <p:txBody>
          <a:bodyPr>
            <a:normAutofit fontScale="90000"/>
          </a:bodyPr>
          <a:lstStyle/>
          <a:p>
            <a:r>
              <a:rPr lang="en-US" altLang="en-US" sz="4000" dirty="0">
                <a:latin typeface="Times New Roman" panose="02020603050405020304" pitchFamily="18" charset="0"/>
              </a:rPr>
              <a:t>PROBLEM STATEMENT</a:t>
            </a:r>
            <a:br>
              <a:rPr lang="en-US" altLang="en-US" sz="4000" dirty="0">
                <a:latin typeface="Times New Roman" panose="02020603050405020304" pitchFamily="18" charset="0"/>
              </a:rPr>
            </a:br>
            <a:endParaRPr lang="en-IN" sz="4000" dirty="0"/>
          </a:p>
        </p:txBody>
      </p:sp>
      <p:sp>
        <p:nvSpPr>
          <p:cNvPr id="3" name="Content Placeholder 2">
            <a:extLst>
              <a:ext uri="{FF2B5EF4-FFF2-40B4-BE49-F238E27FC236}">
                <a16:creationId xmlns:a16="http://schemas.microsoft.com/office/drawing/2014/main" id="{6E0D8250-84B4-8F83-6D9A-49FDF4113550}"/>
              </a:ext>
            </a:extLst>
          </p:cNvPr>
          <p:cNvSpPr>
            <a:spLocks noGrp="1"/>
          </p:cNvSpPr>
          <p:nvPr>
            <p:ph idx="1"/>
          </p:nvPr>
        </p:nvSpPr>
        <p:spPr>
          <a:xfrm>
            <a:off x="1036320" y="1166071"/>
            <a:ext cx="10119360" cy="4703022"/>
          </a:xfrm>
        </p:spPr>
        <p:txBody>
          <a:bodyPr>
            <a:normAutofit fontScale="85000" lnSpcReduction="20000"/>
          </a:bodyPr>
          <a:lstStyle/>
          <a:p>
            <a:pPr eaLnBrk="1" hangingPunct="1">
              <a:lnSpc>
                <a:spcPct val="100000"/>
              </a:lnSpc>
              <a:spcBef>
                <a:spcPts val="1475"/>
              </a:spcBef>
              <a:spcAft>
                <a:spcPts val="1050"/>
              </a:spcAft>
            </a:pPr>
            <a:r>
              <a:rPr lang="en-US" altLang="en-US" sz="2000" dirty="0">
                <a:latin typeface="Times New Roman" panose="02020603050405020304" pitchFamily="18" charset="0"/>
              </a:rPr>
              <a:t>This part examines the difficulties that were experienced in finishing this undertaking. Every issue is momentarily depicted and examined exhaustively in resulting areas of the review. The most importantly challenge was removing and dealing  with the authentic information of insider exchanging. The verifiable information ought to be adequately sufficiently enormous to prepare the model and back test the model for its  exactness. </a:t>
            </a:r>
          </a:p>
          <a:p>
            <a:pPr eaLnBrk="1" hangingPunct="1">
              <a:lnSpc>
                <a:spcPct val="110000"/>
              </a:lnSpc>
              <a:spcBef>
                <a:spcPts val="1475"/>
              </a:spcBef>
              <a:spcAft>
                <a:spcPts val="1050"/>
              </a:spcAft>
            </a:pPr>
            <a:r>
              <a:rPr lang="en-US" altLang="en-US" sz="2000" dirty="0">
                <a:latin typeface="Times New Roman" panose="02020603050405020304" pitchFamily="18" charset="0"/>
              </a:rPr>
              <a:t>Dealing with the information included separating the information to just incorporate important  information, and amalgamating the different exchanges organization wise in the month-to-month time period to make the information fit for preparing. This was accomplished utilizing Excel capabilities like channel and turn table. </a:t>
            </a:r>
          </a:p>
          <a:p>
            <a:pPr eaLnBrk="1" hangingPunct="1">
              <a:lnSpc>
                <a:spcPct val="110000"/>
              </a:lnSpc>
              <a:spcBef>
                <a:spcPts val="1475"/>
              </a:spcBef>
              <a:spcAft>
                <a:spcPts val="1050"/>
              </a:spcAft>
            </a:pPr>
            <a:r>
              <a:rPr lang="en-US" altLang="en-US" sz="2000" dirty="0">
                <a:latin typeface="Times New Roman" panose="02020603050405020304" pitchFamily="18" charset="0"/>
              </a:rPr>
              <a:t>We likewise needed to remove the authentic qualities of organizations that were pertinent at the hour of purchasing. It was hard to scrap information through various locales particularly stock-related destinations as there is a lot of futile data accessible, picking the one you really want is truly troublesome. Finding the locales which contain the data you want is another difficult assignment. When we had the sifted advertiser purchasing information and properties of the organization, we expected to settle on the design of the model. The construction that should have been made depended on monetary hypothesis. We needed to settle on questions like what time periods ought to be incorporated, should there be a benchmark rate, and if indeed, what ought to be the benchmark rate for various time spans?</a:t>
            </a:r>
          </a:p>
        </p:txBody>
      </p:sp>
    </p:spTree>
    <p:extLst>
      <p:ext uri="{BB962C8B-B14F-4D97-AF65-F5344CB8AC3E}">
        <p14:creationId xmlns:p14="http://schemas.microsoft.com/office/powerpoint/2010/main" val="4092753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6526"/>
            <a:ext cx="10515600" cy="988890"/>
          </a:xfrm>
        </p:spPr>
        <p:txBody>
          <a:bodyPr/>
          <a:lstStyle/>
          <a:p>
            <a:pPr algn="ctr"/>
            <a:r>
              <a:rPr lang="en-IN" b="1" dirty="0"/>
              <a:t>Research Motivation</a:t>
            </a:r>
          </a:p>
        </p:txBody>
      </p:sp>
      <p:sp>
        <p:nvSpPr>
          <p:cNvPr id="3" name="Content Placeholder 2"/>
          <p:cNvSpPr>
            <a:spLocks noGrp="1"/>
          </p:cNvSpPr>
          <p:nvPr>
            <p:ph idx="1"/>
          </p:nvPr>
        </p:nvSpPr>
        <p:spPr>
          <a:xfrm>
            <a:off x="448409" y="984738"/>
            <a:ext cx="10905392" cy="5192225"/>
          </a:xfrm>
        </p:spPr>
        <p:txBody>
          <a:bodyPr>
            <a:normAutofit fontScale="47500" lnSpcReduction="20000"/>
          </a:bodyPr>
          <a:lstStyle/>
          <a:p>
            <a:pPr>
              <a:lnSpc>
                <a:spcPct val="120000"/>
              </a:lnSpc>
            </a:pPr>
            <a:r>
              <a:rPr lang="en-US" sz="3300" dirty="0">
                <a:latin typeface="Times New Roman" panose="02020603050405020304" pitchFamily="18" charset="0"/>
                <a:cs typeface="Times New Roman" panose="02020603050405020304" pitchFamily="18" charset="0"/>
              </a:rPr>
              <a:t>Stock prices can have unexpected moves because of a single news which keeps a stock artificially high or low. Hence, investors cannot predict what will happen with a stock on a day-to-day basis. This is called market sentiment factors and they include company news, economy, and world events. </a:t>
            </a:r>
          </a:p>
          <a:p>
            <a:pPr>
              <a:lnSpc>
                <a:spcPct val="120000"/>
              </a:lnSpc>
            </a:pPr>
            <a:r>
              <a:rPr lang="en-US" sz="3300" dirty="0">
                <a:latin typeface="Times New Roman" panose="02020603050405020304" pitchFamily="18" charset="0"/>
                <a:cs typeface="Times New Roman" panose="02020603050405020304" pitchFamily="18" charset="0"/>
              </a:rPr>
              <a:t> Global economy. The flow of money and transactions is based on the economy of the traders which is affected by the economy of the country. </a:t>
            </a:r>
          </a:p>
          <a:p>
            <a:pPr>
              <a:lnSpc>
                <a:spcPct val="120000"/>
              </a:lnSpc>
            </a:pPr>
            <a:r>
              <a:rPr lang="en-US" sz="3300" dirty="0">
                <a:latin typeface="Times New Roman" panose="02020603050405020304" pitchFamily="18" charset="0"/>
                <a:cs typeface="Times New Roman" panose="02020603050405020304" pitchFamily="18" charset="0"/>
              </a:rPr>
              <a:t> Stock historical prices. Each stock has a range which tick data moves within, when looking into chart patterns and behavior of investors. </a:t>
            </a:r>
          </a:p>
          <a:p>
            <a:pPr>
              <a:lnSpc>
                <a:spcPct val="120000"/>
              </a:lnSpc>
            </a:pPr>
            <a:r>
              <a:rPr lang="en-US" sz="3300" dirty="0">
                <a:latin typeface="Times New Roman" panose="02020603050405020304" pitchFamily="18" charset="0"/>
                <a:cs typeface="Times New Roman" panose="02020603050405020304" pitchFamily="18" charset="0"/>
              </a:rPr>
              <a:t>Public sentiments and social media. A tweet from a president or an article release affects the price of the related stock(s). For example, an unofficial resignation of a CEO on twitter. </a:t>
            </a:r>
          </a:p>
          <a:p>
            <a:pPr>
              <a:lnSpc>
                <a:spcPct val="120000"/>
              </a:lnSpc>
            </a:pPr>
            <a:r>
              <a:rPr lang="en-US" sz="3300" dirty="0">
                <a:latin typeface="Times New Roman" panose="02020603050405020304" pitchFamily="18" charset="0"/>
                <a:cs typeface="Times New Roman" panose="02020603050405020304" pitchFamily="18" charset="0"/>
              </a:rPr>
              <a:t> Natural disasters. For example, the “</a:t>
            </a:r>
            <a:r>
              <a:rPr lang="en-US" sz="3300" dirty="0" err="1">
                <a:latin typeface="Times New Roman" panose="02020603050405020304" pitchFamily="18" charset="0"/>
                <a:cs typeface="Times New Roman" panose="02020603050405020304" pitchFamily="18" charset="0"/>
              </a:rPr>
              <a:t>haiti</a:t>
            </a:r>
            <a:r>
              <a:rPr lang="en-US" sz="3300" dirty="0">
                <a:latin typeface="Times New Roman" panose="02020603050405020304" pitchFamily="18" charset="0"/>
                <a:cs typeface="Times New Roman" panose="02020603050405020304" pitchFamily="18" charset="0"/>
              </a:rPr>
              <a:t> earthquake” that killed around 316,000 people affected the S&amp;P index by going down 6.6% after 18 trading days. </a:t>
            </a:r>
          </a:p>
          <a:p>
            <a:pPr>
              <a:lnSpc>
                <a:spcPct val="120000"/>
              </a:lnSpc>
            </a:pPr>
            <a:r>
              <a:rPr lang="en-US" sz="3300" dirty="0">
                <a:latin typeface="Times New Roman" panose="02020603050405020304" pitchFamily="18" charset="0"/>
                <a:cs typeface="Times New Roman" panose="02020603050405020304" pitchFamily="18" charset="0"/>
              </a:rPr>
              <a:t>Earnings per share (EPS) is a fundamental factor that affects stock price. Investors tend to purchase stocks with high EPS since they know that they will gain substantial profits. The demand on this stock, the company management, the market sector dominance and the cyclical industry performance result in the movement of the stock price.</a:t>
            </a:r>
          </a:p>
          <a:p>
            <a:pPr>
              <a:lnSpc>
                <a:spcPct val="120000"/>
              </a:lnSpc>
            </a:pPr>
            <a:r>
              <a:rPr lang="en-US" sz="3300" dirty="0">
                <a:latin typeface="Times New Roman" panose="02020603050405020304" pitchFamily="18" charset="0"/>
                <a:cs typeface="Times New Roman" panose="02020603050405020304" pitchFamily="18" charset="0"/>
              </a:rPr>
              <a:t>Inflation and deflation are technical factors. Inflation means higher buy price and thus higher interest rates. This will result in a decrease of stock price. On the contrary, deflation means lower buy prices and thus lower profits and interest rate.</a:t>
            </a:r>
            <a:endParaRPr lang="en-IN" sz="33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3300" b="0" i="0" dirty="0">
              <a:solidFill>
                <a:srgbClr val="51565E"/>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dirty="0">
              <a:solidFill>
                <a:srgbClr val="51565E"/>
              </a:solidFill>
              <a:latin typeface="Roboto" panose="02000000000000000000" pitchFamily="2" charset="0"/>
            </a:endParaRPr>
          </a:p>
          <a:p>
            <a:pPr algn="l">
              <a:buFont typeface="Arial" panose="020B0604020202020204" pitchFamily="34" charset="0"/>
              <a:buChar char="•"/>
            </a:pPr>
            <a:endParaRPr lang="en-US" b="0" i="0" dirty="0">
              <a:solidFill>
                <a:srgbClr val="51565E"/>
              </a:solidFill>
              <a:effectLst/>
              <a:latin typeface="Roboto" panose="02000000000000000000" pitchFamily="2" charset="0"/>
            </a:endParaRPr>
          </a:p>
          <a:p>
            <a:pPr algn="l">
              <a:buFont typeface="Arial" panose="020B0604020202020204" pitchFamily="34" charset="0"/>
              <a:buChar char="•"/>
            </a:pPr>
            <a:endParaRPr lang="en-US" dirty="0">
              <a:solidFill>
                <a:srgbClr val="51565E"/>
              </a:solidFill>
              <a:latin typeface="Roboto" panose="02000000000000000000" pitchFamily="2" charset="0"/>
            </a:endParaRPr>
          </a:p>
          <a:p>
            <a:endParaRPr lang="en-IN" dirty="0"/>
          </a:p>
        </p:txBody>
      </p:sp>
      <p:sp>
        <p:nvSpPr>
          <p:cNvPr id="4" name="Footer Placeholder 3"/>
          <p:cNvSpPr>
            <a:spLocks noGrp="1"/>
          </p:cNvSpPr>
          <p:nvPr>
            <p:ph type="ftr" sz="quarter" idx="11"/>
          </p:nvPr>
        </p:nvSpPr>
        <p:spPr>
          <a:xfrm>
            <a:off x="4038599" y="6356350"/>
            <a:ext cx="4818797" cy="365125"/>
          </a:xfrm>
        </p:spPr>
        <p:txBody>
          <a:bodyPr/>
          <a:lstStyle/>
          <a:p>
            <a:r>
              <a:rPr lang="en-US" dirty="0"/>
              <a:t>School of Computer Science and Engineering           19BAI1090</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17</a:t>
            </a:fld>
            <a:endParaRPr lang="en-IN"/>
          </a:p>
        </p:txBody>
      </p:sp>
    </p:spTree>
    <p:extLst>
      <p:ext uri="{BB962C8B-B14F-4D97-AF65-F5344CB8AC3E}">
        <p14:creationId xmlns:p14="http://schemas.microsoft.com/office/powerpoint/2010/main" val="1893529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E6AB-B868-A211-B945-E7D0D0EE1FC2}"/>
              </a:ext>
            </a:extLst>
          </p:cNvPr>
          <p:cNvSpPr>
            <a:spLocks noGrp="1"/>
          </p:cNvSpPr>
          <p:nvPr>
            <p:ph type="title"/>
          </p:nvPr>
        </p:nvSpPr>
        <p:spPr>
          <a:xfrm>
            <a:off x="1066800" y="317789"/>
            <a:ext cx="10058400" cy="748452"/>
          </a:xfrm>
        </p:spPr>
        <p:txBody>
          <a:bodyPr>
            <a:normAutofit fontScale="90000"/>
          </a:bodyPr>
          <a:lstStyle/>
          <a:p>
            <a:r>
              <a:rPr lang="en-US" altLang="en-US" sz="4800" dirty="0">
                <a:latin typeface="Times New Roman" panose="02020603050405020304" pitchFamily="18" charset="0"/>
              </a:rPr>
              <a:t>PROJECT CHALLENGES</a:t>
            </a:r>
            <a:endParaRPr lang="en-IN" dirty="0"/>
          </a:p>
        </p:txBody>
      </p:sp>
      <p:sp>
        <p:nvSpPr>
          <p:cNvPr id="3" name="Content Placeholder 2">
            <a:extLst>
              <a:ext uri="{FF2B5EF4-FFF2-40B4-BE49-F238E27FC236}">
                <a16:creationId xmlns:a16="http://schemas.microsoft.com/office/drawing/2014/main" id="{137C003E-F8F9-5DDF-21A7-305C3AC053C0}"/>
              </a:ext>
            </a:extLst>
          </p:cNvPr>
          <p:cNvSpPr>
            <a:spLocks noGrp="1"/>
          </p:cNvSpPr>
          <p:nvPr>
            <p:ph idx="1"/>
          </p:nvPr>
        </p:nvSpPr>
        <p:spPr>
          <a:xfrm>
            <a:off x="956345" y="1066241"/>
            <a:ext cx="10199335" cy="4802851"/>
          </a:xfrm>
        </p:spPr>
        <p:txBody>
          <a:bodyPr>
            <a:normAutofit fontScale="92500" lnSpcReduction="10000"/>
          </a:bodyPr>
          <a:lstStyle/>
          <a:p>
            <a:pPr algn="just" eaLnBrk="1" hangingPunct="1">
              <a:spcAft>
                <a:spcPts val="213"/>
              </a:spcAft>
            </a:pPr>
            <a:r>
              <a:rPr lang="en-US" altLang="en-US" sz="2000" dirty="0">
                <a:latin typeface="Times New Roman" panose="02020603050405020304" pitchFamily="18" charset="0"/>
              </a:rPr>
              <a:t>This section discusses the challenges that were encountered in completing this project.</a:t>
            </a:r>
          </a:p>
          <a:p>
            <a:pPr eaLnBrk="1" hangingPunct="1">
              <a:lnSpc>
                <a:spcPts val="1388"/>
              </a:lnSpc>
              <a:spcAft>
                <a:spcPts val="838"/>
              </a:spcAft>
            </a:pPr>
            <a:r>
              <a:rPr lang="en-US" altLang="en-US" sz="2000" dirty="0">
                <a:latin typeface="Times New Roman" panose="02020603050405020304" pitchFamily="18" charset="0"/>
              </a:rPr>
              <a:t>Each problem is briefly described and discussed in detail in subsequent sections of the study.</a:t>
            </a:r>
          </a:p>
          <a:p>
            <a:pPr eaLnBrk="1" hangingPunct="1">
              <a:lnSpc>
                <a:spcPct val="100000"/>
              </a:lnSpc>
            </a:pPr>
            <a:r>
              <a:rPr lang="en-US" altLang="en-US" sz="2000" dirty="0">
                <a:latin typeface="Times New Roman" panose="02020603050405020304" pitchFamily="18" charset="0"/>
              </a:rPr>
              <a:t>The first and foremost challenge was extracting and managing the historical data of insider trading. The historical data should be sufficiently large enough to train the model and back test the model for its accuracy. Managing the data included filtering the data to only include relevant data, and amalgamating the various transactions company-wise in the monthly time frame to make the data fit for training. This was achieved using Excel functions like filter and pivot table. </a:t>
            </a:r>
          </a:p>
          <a:p>
            <a:pPr eaLnBrk="1" hangingPunct="1">
              <a:lnSpc>
                <a:spcPct val="100000"/>
              </a:lnSpc>
            </a:pPr>
            <a:r>
              <a:rPr lang="en-US" altLang="en-US" sz="2000" dirty="0">
                <a:latin typeface="Times New Roman" panose="02020603050405020304" pitchFamily="18" charset="0"/>
              </a:rPr>
              <a:t>We also had to extract the historical attributes of companies that were relevant at the time of buying. It was difficult to scrap data through different sites especially stock-related sites as there is too much useless information available, picking the one you need is really difficult. Finding the sites which contain the information you need is another challenging task.</a:t>
            </a:r>
          </a:p>
          <a:p>
            <a:pPr eaLnBrk="1" hangingPunct="1">
              <a:lnSpc>
                <a:spcPct val="100000"/>
              </a:lnSpc>
            </a:pPr>
            <a:r>
              <a:rPr lang="en-US" altLang="en-US" sz="2000" dirty="0">
                <a:latin typeface="Times New Roman" panose="02020603050405020304" pitchFamily="18" charset="0"/>
              </a:rPr>
              <a:t>Once we had the filtered promoter buying data and attributes of the company, we needed to decide on the structure of the model. The structure that needed to be created was based on financial theory. We had to decide on questions like what timeframes should be included, Should there be a benchmark rate, and If yes, what should be the benchmark rate for different time periods.</a:t>
            </a:r>
          </a:p>
          <a:p>
            <a:endParaRPr lang="en-IN" dirty="0"/>
          </a:p>
        </p:txBody>
      </p:sp>
    </p:spTree>
    <p:extLst>
      <p:ext uri="{BB962C8B-B14F-4D97-AF65-F5344CB8AC3E}">
        <p14:creationId xmlns:p14="http://schemas.microsoft.com/office/powerpoint/2010/main" val="4281478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561" y="136525"/>
            <a:ext cx="10515600" cy="883383"/>
          </a:xfrm>
        </p:spPr>
        <p:txBody>
          <a:bodyPr/>
          <a:lstStyle/>
          <a:p>
            <a:pPr algn="ctr"/>
            <a:r>
              <a:rPr lang="en-IN" b="1" dirty="0"/>
              <a:t>Research objectives</a:t>
            </a:r>
          </a:p>
        </p:txBody>
      </p:sp>
      <p:sp>
        <p:nvSpPr>
          <p:cNvPr id="3" name="Content Placeholder 2"/>
          <p:cNvSpPr>
            <a:spLocks noGrp="1"/>
          </p:cNvSpPr>
          <p:nvPr>
            <p:ph idx="1"/>
          </p:nvPr>
        </p:nvSpPr>
        <p:spPr>
          <a:xfrm>
            <a:off x="589085" y="1116623"/>
            <a:ext cx="10764715" cy="5060340"/>
          </a:xfrm>
        </p:spPr>
        <p:txBody>
          <a:bodyPr>
            <a:normAutofit/>
          </a:bodyPr>
          <a:lstStyle/>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Stock markets help companies to raise capital.</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helps generate personal wealth.</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Stock markets serve as an indicator of the state of the economy.</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is a widely used source for people to invest money in companies with high growth potential.</a:t>
            </a:r>
          </a:p>
          <a:p>
            <a:endParaRPr lang="en-IN" sz="2400" dirty="0">
              <a:latin typeface="Times New Roman" panose="02020603050405020304" pitchFamily="18" charset="0"/>
              <a:cs typeface="Times New Roman" panose="02020603050405020304" pitchFamily="18" charset="0"/>
            </a:endParaRPr>
          </a:p>
          <a:p>
            <a:endParaRPr lang="en-IN" dirty="0"/>
          </a:p>
        </p:txBody>
      </p:sp>
      <p:sp>
        <p:nvSpPr>
          <p:cNvPr id="4" name="Footer Placeholder 3"/>
          <p:cNvSpPr>
            <a:spLocks noGrp="1"/>
          </p:cNvSpPr>
          <p:nvPr>
            <p:ph type="ftr" sz="quarter" idx="11"/>
          </p:nvPr>
        </p:nvSpPr>
        <p:spPr/>
        <p:txBody>
          <a:bodyPr/>
          <a:lstStyle/>
          <a:p>
            <a:r>
              <a:rPr lang="en-US"/>
              <a:t>School of Computer Science and Engineering           19BCE101</a:t>
            </a:r>
            <a:endParaRPr lang="en-IN"/>
          </a:p>
        </p:txBody>
      </p:sp>
      <p:sp>
        <p:nvSpPr>
          <p:cNvPr id="5" name="Slide Number Placeholder 4"/>
          <p:cNvSpPr>
            <a:spLocks noGrp="1"/>
          </p:cNvSpPr>
          <p:nvPr>
            <p:ph type="sldNum" sz="quarter" idx="12"/>
          </p:nvPr>
        </p:nvSpPr>
        <p:spPr/>
        <p:txBody>
          <a:bodyPr/>
          <a:lstStyle/>
          <a:p>
            <a:fld id="{92607C7E-3A72-4AFC-82D5-1E7B16850C90}" type="slidenum">
              <a:rPr lang="en-IN" smtClean="0"/>
              <a:t>19</a:t>
            </a:fld>
            <a:endParaRPr lang="en-IN"/>
          </a:p>
        </p:txBody>
      </p:sp>
    </p:spTree>
    <p:extLst>
      <p:ext uri="{BB962C8B-B14F-4D97-AF65-F5344CB8AC3E}">
        <p14:creationId xmlns:p14="http://schemas.microsoft.com/office/powerpoint/2010/main" val="861304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Outline</a:t>
            </a:r>
          </a:p>
        </p:txBody>
      </p:sp>
      <p:sp>
        <p:nvSpPr>
          <p:cNvPr id="3" name="Content Placeholder 2"/>
          <p:cNvSpPr>
            <a:spLocks noGrp="1"/>
          </p:cNvSpPr>
          <p:nvPr>
            <p:ph idx="1"/>
          </p:nvPr>
        </p:nvSpPr>
        <p:spPr>
          <a:xfrm>
            <a:off x="838200" y="1708273"/>
            <a:ext cx="10515600" cy="4351338"/>
          </a:xfrm>
        </p:spPr>
        <p:txBody>
          <a:bodyPr>
            <a:normAutofit fontScale="77500" lnSpcReduction="20000"/>
          </a:bodyPr>
          <a:lstStyle/>
          <a:p>
            <a:r>
              <a:rPr lang="en-US" dirty="0"/>
              <a:t>Introduction</a:t>
            </a:r>
          </a:p>
          <a:p>
            <a:r>
              <a:rPr lang="en-US" dirty="0"/>
              <a:t>Abstract</a:t>
            </a:r>
          </a:p>
          <a:p>
            <a:r>
              <a:rPr lang="en-US" dirty="0"/>
              <a:t>Background</a:t>
            </a:r>
          </a:p>
          <a:p>
            <a:r>
              <a:rPr lang="en-US" dirty="0"/>
              <a:t>Literature Review</a:t>
            </a:r>
          </a:p>
          <a:p>
            <a:r>
              <a:rPr lang="en-US" dirty="0"/>
              <a:t>Research Gap -</a:t>
            </a:r>
          </a:p>
          <a:p>
            <a:r>
              <a:rPr lang="en-US" dirty="0"/>
              <a:t>Problem Statement </a:t>
            </a:r>
          </a:p>
          <a:p>
            <a:r>
              <a:rPr lang="en-US" dirty="0"/>
              <a:t>Research Motivation </a:t>
            </a:r>
          </a:p>
          <a:p>
            <a:r>
              <a:rPr lang="en-US" dirty="0"/>
              <a:t> Research Challenges</a:t>
            </a:r>
          </a:p>
          <a:p>
            <a:r>
              <a:rPr lang="en-US" dirty="0"/>
              <a:t>Research Objective  </a:t>
            </a:r>
          </a:p>
          <a:p>
            <a:r>
              <a:rPr lang="en-US" dirty="0"/>
              <a:t>What is to be done next </a:t>
            </a:r>
          </a:p>
          <a:p>
            <a:r>
              <a:rPr lang="en-US" dirty="0"/>
              <a:t>Guide Approval mail snapshot</a:t>
            </a:r>
          </a:p>
          <a:p>
            <a:r>
              <a:rPr lang="en-US" dirty="0"/>
              <a:t>References</a:t>
            </a:r>
            <a:endParaRPr lang="en-IN" dirty="0"/>
          </a:p>
        </p:txBody>
      </p:sp>
      <p:sp>
        <p:nvSpPr>
          <p:cNvPr id="4" name="Footer Placeholder 3"/>
          <p:cNvSpPr>
            <a:spLocks noGrp="1"/>
          </p:cNvSpPr>
          <p:nvPr>
            <p:ph type="ftr" sz="quarter" idx="11"/>
          </p:nvPr>
        </p:nvSpPr>
        <p:spPr>
          <a:xfrm>
            <a:off x="4038600" y="6356350"/>
            <a:ext cx="6483824" cy="365125"/>
          </a:xfrm>
        </p:spPr>
        <p:txBody>
          <a:bodyPr/>
          <a:lstStyle/>
          <a:p>
            <a:r>
              <a:rPr lang="en-US" dirty="0"/>
              <a:t>School of Computer Science and Engineering           19BAI1090</a:t>
            </a:r>
            <a:endParaRPr lang="en-IN" dirty="0"/>
          </a:p>
        </p:txBody>
      </p:sp>
      <p:sp>
        <p:nvSpPr>
          <p:cNvPr id="5" name="Slide Number Placeholder 4"/>
          <p:cNvSpPr>
            <a:spLocks noGrp="1"/>
          </p:cNvSpPr>
          <p:nvPr>
            <p:ph type="sldNum" sz="quarter" idx="12"/>
          </p:nvPr>
        </p:nvSpPr>
        <p:spPr>
          <a:xfrm>
            <a:off x="8449408" y="6356350"/>
            <a:ext cx="2904392" cy="365125"/>
          </a:xfrm>
        </p:spPr>
        <p:txBody>
          <a:bodyPr/>
          <a:lstStyle/>
          <a:p>
            <a:fld id="{92607C7E-3A72-4AFC-82D5-1E7B16850C90}" type="slidenum">
              <a:rPr lang="en-IN" smtClean="0"/>
              <a:t>2</a:t>
            </a:fld>
            <a:endParaRPr lang="en-IN" dirty="0"/>
          </a:p>
        </p:txBody>
      </p:sp>
    </p:spTree>
    <p:extLst>
      <p:ext uri="{BB962C8B-B14F-4D97-AF65-F5344CB8AC3E}">
        <p14:creationId xmlns:p14="http://schemas.microsoft.com/office/powerpoint/2010/main" val="4101734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016" y="136525"/>
            <a:ext cx="10515600" cy="716329"/>
          </a:xfrm>
        </p:spPr>
        <p:txBody>
          <a:bodyPr/>
          <a:lstStyle/>
          <a:p>
            <a:r>
              <a:rPr lang="en-IN" b="1" dirty="0"/>
              <a:t>Work to be Completed</a:t>
            </a:r>
            <a:endParaRPr lang="en-IN" dirty="0">
              <a:solidFill>
                <a:srgbClr val="FF0000"/>
              </a:solidFill>
            </a:endParaRPr>
          </a:p>
        </p:txBody>
      </p:sp>
      <p:sp>
        <p:nvSpPr>
          <p:cNvPr id="3" name="Content Placeholder 2"/>
          <p:cNvSpPr>
            <a:spLocks noGrp="1"/>
          </p:cNvSpPr>
          <p:nvPr>
            <p:ph idx="1"/>
          </p:nvPr>
        </p:nvSpPr>
        <p:spPr>
          <a:xfrm>
            <a:off x="465992" y="852854"/>
            <a:ext cx="10887808" cy="5324109"/>
          </a:xfrm>
        </p:spPr>
        <p:txBody>
          <a:bodyPr/>
          <a:lstStyle/>
          <a:p>
            <a:pPr marL="0" indent="0">
              <a:buNone/>
            </a:pPr>
            <a:r>
              <a:rPr lang="en-IN" sz="1800" b="1" i="0" u="none" strike="noStrike" baseline="0" dirty="0">
                <a:solidFill>
                  <a:srgbClr val="000000"/>
                </a:solidFill>
                <a:latin typeface="Gill Sans MT" panose="020B0502020104020203" pitchFamily="34" charset="0"/>
              </a:rPr>
              <a:t>Construction of analysis material</a:t>
            </a:r>
            <a:endParaRPr lang="en-IN" sz="1800" b="0" i="0" u="none" strike="noStrike" baseline="0" dirty="0">
              <a:solidFill>
                <a:srgbClr val="000000"/>
              </a:solidFill>
              <a:latin typeface="Gill Sans MT" panose="020B0502020104020203" pitchFamily="34" charset="0"/>
            </a:endParaRPr>
          </a:p>
          <a:p>
            <a:r>
              <a:rPr lang="en-IN" sz="1800" b="0" i="0" u="none" strike="noStrike" baseline="0" dirty="0">
                <a:solidFill>
                  <a:srgbClr val="000000"/>
                </a:solidFill>
                <a:latin typeface="Times New Roman" panose="02020603050405020304" pitchFamily="18" charset="0"/>
              </a:rPr>
              <a:t>The information identified in the previous phase is organized. The classification will be made through graphs, figures and tables based on data provided by Scopus.</a:t>
            </a:r>
          </a:p>
          <a:p>
            <a:r>
              <a:rPr lang="en-IN" sz="1800" b="0" i="0" u="none" strike="noStrike" baseline="0" dirty="0">
                <a:solidFill>
                  <a:srgbClr val="000000"/>
                </a:solidFill>
                <a:latin typeface="Times New Roman" panose="02020603050405020304" pitchFamily="18" charset="0"/>
              </a:rPr>
              <a:t>Word Co-occurrence</a:t>
            </a:r>
            <a:endParaRPr lang="en-IN" sz="1800" b="0" i="0" u="none" strike="noStrike" baseline="0" dirty="0">
              <a:solidFill>
                <a:srgbClr val="000000"/>
              </a:solidFill>
              <a:latin typeface="Gill Sans MT" panose="020B0502020104020203" pitchFamily="34" charset="0"/>
            </a:endParaRPr>
          </a:p>
          <a:p>
            <a:r>
              <a:rPr lang="en-US" sz="1800" b="0" i="0" u="none" strike="noStrike" baseline="0" dirty="0">
                <a:solidFill>
                  <a:srgbClr val="000000"/>
                </a:solidFill>
                <a:latin typeface="Times New Roman" panose="02020603050405020304" pitchFamily="18" charset="0"/>
              </a:rPr>
              <a:t>Country of origin of the publication. </a:t>
            </a:r>
            <a:endParaRPr lang="en-US" sz="1800" b="0" i="0" u="none" strike="noStrike" baseline="0" dirty="0">
              <a:solidFill>
                <a:srgbClr val="000000"/>
              </a:solidFill>
              <a:latin typeface="Gill Sans MT" panose="020B0502020104020203" pitchFamily="34" charset="0"/>
            </a:endParaRPr>
          </a:p>
          <a:p>
            <a:r>
              <a:rPr lang="en-IN" sz="1800" b="0" i="0" u="none" strike="noStrike" baseline="0" dirty="0">
                <a:solidFill>
                  <a:srgbClr val="000000"/>
                </a:solidFill>
                <a:latin typeface="Times New Roman" panose="02020603050405020304" pitchFamily="18" charset="0"/>
              </a:rPr>
              <a:t>Area of knowledge. </a:t>
            </a:r>
            <a:endParaRPr lang="en-IN" sz="1800" b="0" i="0" u="none" strike="noStrike" baseline="0" dirty="0">
              <a:solidFill>
                <a:srgbClr val="000000"/>
              </a:solidFill>
              <a:latin typeface="Gill Sans MT" panose="020B0502020104020203" pitchFamily="34" charset="0"/>
            </a:endParaRPr>
          </a:p>
          <a:p>
            <a:pPr marL="0" indent="0">
              <a:buNone/>
            </a:pPr>
            <a:endParaRPr lang="en-IN" sz="1800" b="1" i="0" u="none" strike="noStrike" baseline="0" dirty="0">
              <a:solidFill>
                <a:srgbClr val="000000"/>
              </a:solidFill>
              <a:latin typeface="Gill Sans MT" panose="020B0502020104020203" pitchFamily="34" charset="0"/>
            </a:endParaRPr>
          </a:p>
          <a:p>
            <a:pPr marL="0" indent="0">
              <a:buNone/>
            </a:pPr>
            <a:endParaRPr lang="en-IN" sz="1800" b="1" dirty="0">
              <a:solidFill>
                <a:srgbClr val="000000"/>
              </a:solidFill>
              <a:latin typeface="Gill Sans MT" panose="020B0502020104020203" pitchFamily="34" charset="0"/>
            </a:endParaRPr>
          </a:p>
          <a:p>
            <a:pPr marL="0" indent="0">
              <a:buNone/>
            </a:pPr>
            <a:r>
              <a:rPr lang="en-IN" sz="1800" b="1" i="0" u="none" strike="noStrike" baseline="0" dirty="0">
                <a:solidFill>
                  <a:srgbClr val="000000"/>
                </a:solidFill>
                <a:latin typeface="Gill Sans MT" panose="020B0502020104020203" pitchFamily="34" charset="0"/>
              </a:rPr>
              <a:t>Drafting of conclusions and final document</a:t>
            </a:r>
            <a:endParaRPr lang="en-IN" sz="1800" b="0" i="0" u="none" strike="noStrike" baseline="0" dirty="0">
              <a:solidFill>
                <a:srgbClr val="000000"/>
              </a:solidFill>
              <a:latin typeface="Gill Sans MT" panose="020B0502020104020203" pitchFamily="34" charset="0"/>
            </a:endParaRPr>
          </a:p>
          <a:p>
            <a:r>
              <a:rPr lang="en-US" sz="1800" b="0" i="0" u="none" strike="noStrike" baseline="0" dirty="0">
                <a:solidFill>
                  <a:srgbClr val="000000"/>
                </a:solidFill>
                <a:latin typeface="Times New Roman" panose="02020603050405020304" pitchFamily="18" charset="0"/>
              </a:rPr>
              <a:t>After the analysis carried out in the previous phase, the conclusions are drawn up and the final document is prepared. </a:t>
            </a:r>
            <a:endParaRPr lang="en-US" sz="1800" b="0" i="0" u="none" strike="noStrike" baseline="0" dirty="0">
              <a:solidFill>
                <a:srgbClr val="000000"/>
              </a:solidFill>
              <a:latin typeface="Gill Sans MT" panose="020B0502020104020203" pitchFamily="34" charset="0"/>
            </a:endParaRPr>
          </a:p>
          <a:p>
            <a:endParaRPr lang="en-IN" dirty="0"/>
          </a:p>
        </p:txBody>
      </p:sp>
      <p:sp>
        <p:nvSpPr>
          <p:cNvPr id="4" name="Footer Placeholder 3"/>
          <p:cNvSpPr>
            <a:spLocks noGrp="1"/>
          </p:cNvSpPr>
          <p:nvPr>
            <p:ph type="ftr" sz="quarter" idx="11"/>
          </p:nvPr>
        </p:nvSpPr>
        <p:spPr/>
        <p:txBody>
          <a:bodyPr/>
          <a:lstStyle/>
          <a:p>
            <a:r>
              <a:rPr lang="en-US" dirty="0"/>
              <a:t>School of Computer Science and Engineering           19BAI1090</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20</a:t>
            </a:fld>
            <a:endParaRPr lang="en-IN"/>
          </a:p>
        </p:txBody>
      </p:sp>
    </p:spTree>
    <p:extLst>
      <p:ext uri="{BB962C8B-B14F-4D97-AF65-F5344CB8AC3E}">
        <p14:creationId xmlns:p14="http://schemas.microsoft.com/office/powerpoint/2010/main" val="4267524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751498"/>
          </a:xfrm>
        </p:spPr>
        <p:txBody>
          <a:bodyPr/>
          <a:lstStyle/>
          <a:p>
            <a:r>
              <a:rPr lang="en-IN" b="1" dirty="0"/>
              <a:t>Guide Approval Snapshot</a:t>
            </a:r>
          </a:p>
        </p:txBody>
      </p:sp>
      <p:sp>
        <p:nvSpPr>
          <p:cNvPr id="4" name="Footer Placeholder 3"/>
          <p:cNvSpPr>
            <a:spLocks noGrp="1"/>
          </p:cNvSpPr>
          <p:nvPr>
            <p:ph type="ftr" sz="quarter" idx="11"/>
          </p:nvPr>
        </p:nvSpPr>
        <p:spPr/>
        <p:txBody>
          <a:bodyPr/>
          <a:lstStyle/>
          <a:p>
            <a:r>
              <a:rPr lang="en-US" dirty="0"/>
              <a:t>School of Computer Science and Engineering           19BAI1090</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21</a:t>
            </a:fld>
            <a:endParaRPr lang="en-IN"/>
          </a:p>
        </p:txBody>
      </p:sp>
      <p:pic>
        <p:nvPicPr>
          <p:cNvPr id="7" name="Picture 6">
            <a:extLst>
              <a:ext uri="{FF2B5EF4-FFF2-40B4-BE49-F238E27FC236}">
                <a16:creationId xmlns:a16="http://schemas.microsoft.com/office/drawing/2014/main" id="{983E2C89-FFE0-8D25-288D-C76A6F641295}"/>
              </a:ext>
            </a:extLst>
          </p:cNvPr>
          <p:cNvPicPr>
            <a:picLocks noChangeAspect="1"/>
          </p:cNvPicPr>
          <p:nvPr/>
        </p:nvPicPr>
        <p:blipFill rotWithShape="1">
          <a:blip r:embed="rId2">
            <a:extLst>
              <a:ext uri="{28A0092B-C50C-407E-A947-70E740481C1C}">
                <a14:useLocalDpi xmlns:a14="http://schemas.microsoft.com/office/drawing/2010/main" val="0"/>
              </a:ext>
            </a:extLst>
          </a:blip>
          <a:srcRect l="13287" t="14827" r="29726"/>
          <a:stretch/>
        </p:blipFill>
        <p:spPr>
          <a:xfrm>
            <a:off x="1301262" y="1038721"/>
            <a:ext cx="6145823" cy="5166931"/>
          </a:xfrm>
          <a:prstGeom prst="rect">
            <a:avLst/>
          </a:prstGeom>
        </p:spPr>
      </p:pic>
    </p:spTree>
    <p:extLst>
      <p:ext uri="{BB962C8B-B14F-4D97-AF65-F5344CB8AC3E}">
        <p14:creationId xmlns:p14="http://schemas.microsoft.com/office/powerpoint/2010/main" val="773065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069" y="136526"/>
            <a:ext cx="10515600" cy="544512"/>
          </a:xfrm>
        </p:spPr>
        <p:txBody>
          <a:bodyPr>
            <a:normAutofit fontScale="90000"/>
          </a:bodyPr>
          <a:lstStyle/>
          <a:p>
            <a:r>
              <a:rPr lang="en-IN" b="1" dirty="0"/>
              <a:t>References</a:t>
            </a:r>
            <a:endParaRPr lang="en-IN" b="1" dirty="0">
              <a:solidFill>
                <a:srgbClr val="FF0000"/>
              </a:solidFill>
            </a:endParaRPr>
          </a:p>
        </p:txBody>
      </p:sp>
      <p:sp>
        <p:nvSpPr>
          <p:cNvPr id="3" name="Content Placeholder 2"/>
          <p:cNvSpPr>
            <a:spLocks noGrp="1"/>
          </p:cNvSpPr>
          <p:nvPr>
            <p:ph idx="1"/>
          </p:nvPr>
        </p:nvSpPr>
        <p:spPr>
          <a:xfrm>
            <a:off x="609600" y="752963"/>
            <a:ext cx="10515600" cy="4351338"/>
          </a:xfrm>
        </p:spPr>
        <p:txBody>
          <a:bodyPr>
            <a:noAutofit/>
          </a:bodyPr>
          <a:lstStyle/>
          <a:p>
            <a:pPr marL="342900" marR="1045210" lvl="0" indent="-342900">
              <a:spcAft>
                <a:spcPts val="0"/>
              </a:spcAft>
              <a:buSzPts val="1200"/>
              <a:buFont typeface="Times New Roman" panose="02020603050405020304" pitchFamily="18" charset="0"/>
              <a:buAutoNum type="arabicPeriod"/>
              <a:tabLst>
                <a:tab pos="317500" algn="l"/>
              </a:tabLst>
            </a:pPr>
            <a:r>
              <a:rPr lang="en-US" sz="1600" dirty="0">
                <a:effectLst/>
                <a:latin typeface="Times New Roman" panose="02020603050405020304" pitchFamily="18" charset="0"/>
                <a:ea typeface="Times New Roman" panose="02020603050405020304" pitchFamily="18" charset="0"/>
              </a:rPr>
              <a:t>Naik, N., Mohan, B.R. Intraday Stock Prediction Based on Deep Neural Network. Natl.</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Acad. Sci. Lett. 43, 241–246 (2020).</a:t>
            </a:r>
            <a:endParaRPr lang="en-IN" sz="1600" dirty="0">
              <a:effectLst/>
              <a:latin typeface="Times New Roman" panose="02020603050405020304" pitchFamily="18" charset="0"/>
              <a:ea typeface="Times New Roman" panose="02020603050405020304" pitchFamily="18" charset="0"/>
            </a:endParaRPr>
          </a:p>
          <a:p>
            <a:pPr marL="342900" marR="831850" lvl="0" indent="-342900">
              <a:spcBef>
                <a:spcPts val="300"/>
              </a:spcBef>
              <a:spcAft>
                <a:spcPts val="0"/>
              </a:spcAft>
              <a:buSzPts val="1200"/>
              <a:buFont typeface="Times New Roman" panose="02020603050405020304" pitchFamily="18" charset="0"/>
              <a:buAutoNum type="arabicPeriod"/>
              <a:tabLst>
                <a:tab pos="317500" algn="l"/>
              </a:tabLst>
            </a:pPr>
            <a:r>
              <a:rPr lang="en-US" sz="1600" spc="-10" dirty="0">
                <a:effectLst/>
                <a:latin typeface="Times New Roman" panose="02020603050405020304" pitchFamily="18" charset="0"/>
                <a:ea typeface="Times New Roman" panose="02020603050405020304" pitchFamily="18" charset="0"/>
              </a:rPr>
              <a:t>Pang, X., Zhou, Y., Wang, </a:t>
            </a:r>
            <a:r>
              <a:rPr lang="en-US" sz="1600" spc="-5" dirty="0">
                <a:effectLst/>
                <a:latin typeface="Times New Roman" panose="02020603050405020304" pitchFamily="18" charset="0"/>
                <a:ea typeface="Times New Roman" panose="02020603050405020304" pitchFamily="18" charset="0"/>
              </a:rPr>
              <a:t>P. et al. An innovative neural network approach for stock market</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prediction.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J </a:t>
            </a:r>
            <a:r>
              <a:rPr lang="en-US" sz="1600" dirty="0" err="1">
                <a:effectLst/>
                <a:latin typeface="Times New Roman" panose="02020603050405020304" pitchFamily="18" charset="0"/>
                <a:ea typeface="Times New Roman" panose="02020603050405020304" pitchFamily="18" charset="0"/>
              </a:rPr>
              <a:t>Supercomput</a:t>
            </a:r>
            <a:r>
              <a:rPr lang="en-US" sz="1600" dirty="0">
                <a:effectLst/>
                <a:latin typeface="Times New Roman" panose="02020603050405020304" pitchFamily="18" charset="0"/>
                <a:ea typeface="Times New Roman" panose="02020603050405020304" pitchFamily="18" charset="0"/>
              </a:rPr>
              <a:t> 76, 2098–2118 (2020).</a:t>
            </a:r>
            <a:endParaRPr lang="en-IN" sz="1600" dirty="0">
              <a:effectLst/>
              <a:latin typeface="Times New Roman" panose="02020603050405020304" pitchFamily="18" charset="0"/>
              <a:ea typeface="Times New Roman" panose="02020603050405020304" pitchFamily="18" charset="0"/>
            </a:endParaRPr>
          </a:p>
          <a:p>
            <a:pPr marL="342900" marR="794385" lvl="0" indent="-342900">
              <a:spcBef>
                <a:spcPts val="300"/>
              </a:spcBef>
              <a:spcAft>
                <a:spcPts val="0"/>
              </a:spcAft>
              <a:buSzPts val="1200"/>
              <a:buFont typeface="Times New Roman" panose="02020603050405020304" pitchFamily="18" charset="0"/>
              <a:buAutoNum type="arabicPeriod"/>
              <a:tabLst>
                <a:tab pos="317500" algn="l"/>
              </a:tabLst>
            </a:pPr>
            <a:r>
              <a:rPr lang="en-US" sz="1600" spc="-10" dirty="0">
                <a:effectLst/>
                <a:latin typeface="Times New Roman" panose="02020603050405020304" pitchFamily="18" charset="0"/>
                <a:ea typeface="Times New Roman" panose="02020603050405020304" pitchFamily="18" charset="0"/>
              </a:rPr>
              <a:t>Kohli</a:t>
            </a:r>
            <a:r>
              <a:rPr lang="en-US" sz="1600"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P.P.S.,</a:t>
            </a:r>
            <a:r>
              <a:rPr lang="en-US" sz="1600" dirty="0">
                <a:effectLst/>
                <a:latin typeface="Times New Roman" panose="02020603050405020304" pitchFamily="18" charset="0"/>
                <a:ea typeface="Times New Roman" panose="02020603050405020304" pitchFamily="18" charset="0"/>
              </a:rPr>
              <a:t> </a:t>
            </a:r>
            <a:r>
              <a:rPr lang="en-US" sz="1600" spc="-10" dirty="0" err="1">
                <a:effectLst/>
                <a:latin typeface="Times New Roman" panose="02020603050405020304" pitchFamily="18" charset="0"/>
                <a:ea typeface="Times New Roman" panose="02020603050405020304" pitchFamily="18" charset="0"/>
              </a:rPr>
              <a:t>Zargar</a:t>
            </a:r>
            <a:r>
              <a:rPr lang="en-US" sz="1600"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S.,</a:t>
            </a:r>
            <a:r>
              <a:rPr lang="en-US" sz="1600" spc="-70"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Arora</a:t>
            </a:r>
            <a:r>
              <a:rPr lang="en-US" sz="1600"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S.,</a:t>
            </a:r>
            <a:r>
              <a:rPr lang="en-US" sz="1600"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Gupta</a:t>
            </a:r>
            <a:r>
              <a:rPr lang="en-US" sz="1600"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P.</a:t>
            </a:r>
            <a:r>
              <a:rPr lang="en-US" sz="1600"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(2019)</a:t>
            </a:r>
            <a:r>
              <a:rPr lang="en-US" sz="1600"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Stock</a:t>
            </a:r>
            <a:r>
              <a:rPr lang="en-US" sz="1600"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Prediction</a:t>
            </a:r>
            <a:r>
              <a:rPr lang="en-US" sz="1600"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Using</a:t>
            </a:r>
            <a:r>
              <a:rPr lang="en-US" sz="1600"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Machine</a:t>
            </a:r>
            <a:r>
              <a:rPr lang="en-US" sz="1600"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Learning</a:t>
            </a:r>
            <a:r>
              <a:rPr lang="en-US" sz="1600" spc="-285"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Algorithms. </a:t>
            </a:r>
            <a:r>
              <a:rPr lang="en-US" sz="1600" dirty="0">
                <a:effectLst/>
                <a:latin typeface="Times New Roman" panose="02020603050405020304" pitchFamily="18" charset="0"/>
                <a:ea typeface="Times New Roman" panose="02020603050405020304" pitchFamily="18" charset="0"/>
              </a:rPr>
              <a:t>In: Malik H., Srivastava S., </a:t>
            </a:r>
            <a:r>
              <a:rPr lang="en-US" sz="1600" dirty="0" err="1">
                <a:effectLst/>
                <a:latin typeface="Times New Roman" panose="02020603050405020304" pitchFamily="18" charset="0"/>
                <a:ea typeface="Times New Roman" panose="02020603050405020304" pitchFamily="18" charset="0"/>
              </a:rPr>
              <a:t>Sood</a:t>
            </a:r>
            <a:r>
              <a:rPr lang="en-US" sz="1600" dirty="0">
                <a:effectLst/>
                <a:latin typeface="Times New Roman" panose="02020603050405020304" pitchFamily="18" charset="0"/>
                <a:ea typeface="Times New Roman" panose="02020603050405020304" pitchFamily="18" charset="0"/>
              </a:rPr>
              <a:t> Y., Ahmad A. (eds) Applications of Artificial</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Intelligence Techniques in Engineering. Advances in Intelligent Systems and Computing, vol</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698.</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Springer, Singapore.</a:t>
            </a:r>
            <a:endParaRPr lang="en-IN" sz="1600" dirty="0">
              <a:effectLst/>
              <a:latin typeface="Times New Roman" panose="02020603050405020304" pitchFamily="18" charset="0"/>
              <a:ea typeface="Times New Roman" panose="02020603050405020304" pitchFamily="18" charset="0"/>
            </a:endParaRPr>
          </a:p>
          <a:p>
            <a:pPr marL="342900" marR="765175" lvl="0" indent="-342900">
              <a:spcBef>
                <a:spcPts val="300"/>
              </a:spcBef>
              <a:spcAft>
                <a:spcPts val="0"/>
              </a:spcAft>
              <a:buSzPts val="1200"/>
              <a:buFont typeface="Times New Roman" panose="02020603050405020304" pitchFamily="18" charset="0"/>
              <a:buAutoNum type="arabicPeriod"/>
              <a:tabLst>
                <a:tab pos="311785" algn="l"/>
              </a:tabLst>
            </a:pPr>
            <a:r>
              <a:rPr lang="en-US" sz="1600" dirty="0">
                <a:effectLst/>
                <a:latin typeface="Times New Roman" panose="02020603050405020304" pitchFamily="18" charset="0"/>
                <a:ea typeface="Times New Roman" panose="02020603050405020304" pitchFamily="18" charset="0"/>
              </a:rPr>
              <a:t>Ye,</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Q.</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Wei,</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(2015)</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Prediction</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Stock</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Price</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Based</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on</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Improved</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Wavelet</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Neural</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Network.</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Open Journal of</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Applied Sciences, 5, 115-120.</a:t>
            </a:r>
            <a:endParaRPr lang="en-IN" sz="1600" dirty="0">
              <a:effectLst/>
              <a:latin typeface="Times New Roman" panose="02020603050405020304" pitchFamily="18" charset="0"/>
              <a:ea typeface="Times New Roman" panose="02020603050405020304" pitchFamily="18" charset="0"/>
            </a:endParaRPr>
          </a:p>
          <a:p>
            <a:pPr marL="342900" marR="815975" lvl="0" indent="-342900">
              <a:spcBef>
                <a:spcPts val="300"/>
              </a:spcBef>
              <a:spcAft>
                <a:spcPts val="0"/>
              </a:spcAft>
              <a:buSzPts val="1200"/>
              <a:buFont typeface="Times New Roman" panose="02020603050405020304" pitchFamily="18" charset="0"/>
              <a:buAutoNum type="arabicPeriod"/>
              <a:tabLst>
                <a:tab pos="317500" algn="l"/>
              </a:tabLst>
            </a:pPr>
            <a:r>
              <a:rPr lang="en-US" sz="1600" spc="-5" dirty="0" err="1">
                <a:effectLst/>
                <a:latin typeface="Times New Roman" panose="02020603050405020304" pitchFamily="18" charset="0"/>
                <a:ea typeface="Times New Roman" panose="02020603050405020304" pitchFamily="18" charset="0"/>
              </a:rPr>
              <a:t>Kolasani</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Assaf,</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 (2020)</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Predicting Stock</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Movement</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Using Sentiment</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Analysis of</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Twitter Feed with Neural Networks. Journal of Data Analysis and Information Processing, 8,</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309-319.</a:t>
            </a:r>
            <a:endParaRPr lang="en-IN" sz="1600" dirty="0">
              <a:effectLst/>
              <a:latin typeface="Times New Roman" panose="02020603050405020304" pitchFamily="18" charset="0"/>
              <a:ea typeface="Times New Roman" panose="02020603050405020304" pitchFamily="18" charset="0"/>
            </a:endParaRPr>
          </a:p>
          <a:p>
            <a:pPr marL="342900" marR="815975" lvl="0" indent="-342900">
              <a:spcBef>
                <a:spcPts val="300"/>
              </a:spcBef>
              <a:spcAft>
                <a:spcPts val="0"/>
              </a:spcAft>
              <a:buSzPts val="1200"/>
              <a:buFont typeface="Times New Roman" panose="02020603050405020304" pitchFamily="18" charset="0"/>
              <a:buAutoNum type="arabicPeriod"/>
              <a:tabLst>
                <a:tab pos="317500" algn="l"/>
              </a:tabLst>
            </a:pPr>
            <a:r>
              <a:rPr lang="en-US" sz="16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https://doi.org/10.1186/s40537-020-00333-6</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300"/>
              </a:spcBef>
              <a:spcAft>
                <a:spcPts val="0"/>
              </a:spcAft>
              <a:buSzPts val="1200"/>
              <a:buFont typeface="Times New Roman" panose="02020603050405020304" pitchFamily="18" charset="0"/>
              <a:buAutoNum type="arabicPeriod"/>
              <a:tabLst>
                <a:tab pos="317500" algn="l"/>
              </a:tabLst>
            </a:pPr>
            <a:r>
              <a:rPr lang="en-US" sz="1600" dirty="0" err="1">
                <a:effectLst/>
                <a:latin typeface="Times New Roman" panose="02020603050405020304" pitchFamily="18" charset="0"/>
                <a:ea typeface="Times New Roman" panose="02020603050405020304" pitchFamily="18" charset="0"/>
              </a:rPr>
              <a:t>Keras</a:t>
            </a:r>
            <a:r>
              <a:rPr lang="en-US" sz="1600" dirty="0">
                <a:effectLst/>
                <a:latin typeface="Times New Roman" panose="02020603050405020304" pitchFamily="18" charset="0"/>
                <a:ea typeface="Times New Roman" panose="02020603050405020304" pitchFamily="18" charset="0"/>
              </a:rPr>
              <a:t> URL</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https://keras.io/</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300"/>
              </a:spcBef>
              <a:spcAft>
                <a:spcPts val="0"/>
              </a:spcAft>
              <a:buSzPts val="1200"/>
              <a:buFont typeface="Times New Roman" panose="02020603050405020304" pitchFamily="18" charset="0"/>
              <a:buAutoNum type="arabicPeriod"/>
              <a:tabLst>
                <a:tab pos="314960" algn="l"/>
              </a:tabLst>
            </a:pPr>
            <a:r>
              <a:rPr lang="en-US" sz="1600" spc="-5" dirty="0">
                <a:effectLst/>
                <a:latin typeface="Times New Roman" panose="02020603050405020304" pitchFamily="18" charset="0"/>
                <a:ea typeface="Times New Roman" panose="02020603050405020304" pitchFamily="18" charset="0"/>
              </a:rPr>
              <a:t>TensorFlow</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URL</a:t>
            </a:r>
            <a:r>
              <a:rPr lang="en-US" sz="1600" spc="-50" dirty="0">
                <a:effectLst/>
                <a:latin typeface="Times New Roman" panose="02020603050405020304" pitchFamily="18" charset="0"/>
                <a:ea typeface="Times New Roman" panose="02020603050405020304" pitchFamily="18" charset="0"/>
              </a:rPr>
              <a:t> </a:t>
            </a:r>
            <a:r>
              <a:rPr lang="en-US" sz="1600" u="heavy" dirty="0">
                <a:effectLst/>
                <a:uFill>
                  <a:solidFill>
                    <a:srgbClr val="1154CC"/>
                  </a:solidFill>
                </a:uFill>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https://www.tensorflow.org/tutorials</a:t>
            </a:r>
            <a:endParaRPr lang="en-IN" sz="1600" dirty="0">
              <a:effectLst/>
              <a:latin typeface="Times New Roman" panose="02020603050405020304" pitchFamily="18" charset="0"/>
              <a:ea typeface="Times New Roman" panose="02020603050405020304" pitchFamily="18" charset="0"/>
            </a:endParaRPr>
          </a:p>
          <a:p>
            <a:pPr marL="342900" marR="957580" lvl="0" indent="-342900">
              <a:spcBef>
                <a:spcPts val="300"/>
              </a:spcBef>
              <a:spcAft>
                <a:spcPts val="0"/>
              </a:spcAft>
              <a:buSzPts val="1200"/>
              <a:buFont typeface="Times New Roman" panose="02020603050405020304" pitchFamily="18" charset="0"/>
              <a:buAutoNum type="arabicPeriod"/>
              <a:tabLst>
                <a:tab pos="317500" algn="l"/>
              </a:tabLst>
            </a:pPr>
            <a:r>
              <a:rPr lang="en-US" sz="1600" dirty="0">
                <a:effectLst/>
                <a:latin typeface="Times New Roman" panose="02020603050405020304" pitchFamily="18" charset="0"/>
                <a:ea typeface="Times New Roman" panose="02020603050405020304" pitchFamily="18" charset="0"/>
              </a:rPr>
              <a:t>Safer, A.M., The application of neural networks to predict abnormal stock returns using</a:t>
            </a:r>
            <a:r>
              <a:rPr lang="en-US" sz="1600" spc="5"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insider</a:t>
            </a:r>
            <a:r>
              <a:rPr lang="en-US" sz="1600"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trading</a:t>
            </a:r>
            <a:r>
              <a:rPr lang="en-US" sz="1600"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data.</a:t>
            </a:r>
            <a:r>
              <a:rPr lang="en-US" sz="1600" spc="-70"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Applied</a:t>
            </a:r>
            <a:r>
              <a:rPr lang="en-US" sz="1600" spc="5"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Stochastic</a:t>
            </a:r>
            <a:r>
              <a:rPr lang="en-US" sz="1600" dirty="0">
                <a:effectLst/>
                <a:latin typeface="Times New Roman" panose="02020603050405020304" pitchFamily="18" charset="0"/>
                <a:ea typeface="Times New Roman" panose="02020603050405020304" pitchFamily="18" charset="0"/>
              </a:rPr>
              <a:t> Models in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Business and Industry, 18(4),</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pp.381-389.</a:t>
            </a:r>
            <a:endParaRPr lang="en-IN" sz="1600" dirty="0">
              <a:effectLst/>
              <a:latin typeface="Times New Roman" panose="02020603050405020304" pitchFamily="18" charset="0"/>
              <a:ea typeface="Times New Roman" panose="02020603050405020304" pitchFamily="18" charset="0"/>
            </a:endParaRPr>
          </a:p>
          <a:p>
            <a:pPr marL="342900" marR="900430" lvl="0" indent="-342900">
              <a:spcBef>
                <a:spcPts val="300"/>
              </a:spcBef>
              <a:spcAft>
                <a:spcPts val="0"/>
              </a:spcAft>
              <a:buSzPts val="1200"/>
              <a:buFont typeface="Times New Roman" panose="02020603050405020304" pitchFamily="18" charset="0"/>
              <a:buAutoNum type="arabicPeriod"/>
              <a:tabLst>
                <a:tab pos="317500" algn="l"/>
              </a:tabLst>
            </a:pPr>
            <a:r>
              <a:rPr lang="en-US" sz="1600" dirty="0">
                <a:effectLst/>
                <a:latin typeface="Times New Roman" panose="02020603050405020304" pitchFamily="18" charset="0"/>
                <a:ea typeface="Times New Roman" panose="02020603050405020304" pitchFamily="18" charset="0"/>
              </a:rPr>
              <a:t>Sadia,</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K.H.,</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Sharma,</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Paul,</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a:t>
            </a:r>
            <a:r>
              <a:rPr lang="en-US" sz="1600" spc="-5"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Padhi</a:t>
            </a:r>
            <a:r>
              <a:rPr lang="en-US" sz="1600" dirty="0">
                <a:effectLst/>
                <a:latin typeface="Times New Roman" panose="02020603050405020304" pitchFamily="18" charset="0"/>
                <a:ea typeface="Times New Roman" panose="02020603050405020304" pitchFamily="18" charset="0"/>
              </a:rPr>
              <a:t>,</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Sanyal,</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2019.</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Stock</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market</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prediction</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using</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machine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learning</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algorithms.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Int.</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J.</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Eng.</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Adv.</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Technol,</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8(4),</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pp.25-31.</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300"/>
              </a:spcBef>
              <a:spcAft>
                <a:spcPts val="0"/>
              </a:spcAft>
              <a:buSzPts val="1200"/>
              <a:buFont typeface="Times New Roman" panose="02020603050405020304" pitchFamily="18" charset="0"/>
              <a:buAutoNum type="arabicPeriod"/>
              <a:tabLst>
                <a:tab pos="393700" algn="l"/>
              </a:tabLst>
            </a:pPr>
            <a:r>
              <a:rPr lang="en-US" sz="1600" dirty="0">
                <a:effectLst/>
                <a:latin typeface="Times New Roman" panose="02020603050405020304" pitchFamily="18" charset="0"/>
                <a:ea typeface="Times New Roman" panose="02020603050405020304" pitchFamily="18" charset="0"/>
              </a:rPr>
              <a:t>Deep</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Learning</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URL</a:t>
            </a:r>
            <a:r>
              <a:rPr lang="en-US" sz="1600" spc="-20" dirty="0">
                <a:effectLst/>
                <a:latin typeface="Times New Roman" panose="02020603050405020304" pitchFamily="18" charset="0"/>
                <a:ea typeface="Times New Roman" panose="02020603050405020304" pitchFamily="18" charset="0"/>
              </a:rPr>
              <a:t> </a:t>
            </a:r>
            <a:r>
              <a:rPr lang="en-US" sz="1600" u="heavy" dirty="0">
                <a:effectLst/>
                <a:uFill>
                  <a:solidFill>
                    <a:srgbClr val="1154CC"/>
                  </a:solidFill>
                </a:uFill>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https://www.deeplearning.ai/</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300"/>
              </a:spcBef>
              <a:spcAft>
                <a:spcPts val="0"/>
              </a:spcAft>
              <a:buSzPts val="1200"/>
              <a:buFont typeface="Times New Roman" panose="02020603050405020304" pitchFamily="18" charset="0"/>
              <a:buAutoNum type="arabicPeriod"/>
              <a:tabLst>
                <a:tab pos="387985" algn="l"/>
              </a:tabLst>
            </a:pPr>
            <a:r>
              <a:rPr lang="en-US" sz="1600" spc="-5" dirty="0">
                <a:effectLst/>
                <a:latin typeface="Times New Roman" panose="02020603050405020304" pitchFamily="18" charset="0"/>
                <a:ea typeface="Times New Roman" panose="02020603050405020304" pitchFamily="18" charset="0"/>
              </a:rPr>
              <a:t>Kuhn, </a:t>
            </a:r>
            <a:r>
              <a:rPr lang="en-US" sz="1600" dirty="0">
                <a:effectLst/>
                <a:latin typeface="Times New Roman" panose="02020603050405020304" pitchFamily="18" charset="0"/>
                <a:ea typeface="Times New Roman" panose="02020603050405020304" pitchFamily="18" charset="0"/>
              </a:rPr>
              <a:t>Max</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Johnson,</a:t>
            </a:r>
            <a:r>
              <a:rPr lang="en-US" sz="1600" spc="-5"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Kjell</a:t>
            </a:r>
            <a:r>
              <a:rPr lang="en-US" sz="1600" dirty="0">
                <a:effectLst/>
                <a:latin typeface="Times New Roman" panose="02020603050405020304" pitchFamily="18" charset="0"/>
                <a:ea typeface="Times New Roman" panose="02020603050405020304" pitchFamily="18" charset="0"/>
              </a:rPr>
              <a:t>.</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Applied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Predictive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Modeling. Springer.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2013</a:t>
            </a:r>
            <a:endParaRPr lang="en-IN" sz="1600" dirty="0">
              <a:effectLst/>
              <a:latin typeface="Times New Roman" panose="02020603050405020304" pitchFamily="18" charset="0"/>
              <a:ea typeface="Times New Roman" panose="02020603050405020304" pitchFamily="18" charset="0"/>
            </a:endParaRPr>
          </a:p>
          <a:p>
            <a:pPr marL="342900" marR="1184910" lvl="0" indent="-342900">
              <a:spcBef>
                <a:spcPts val="300"/>
              </a:spcBef>
              <a:spcAft>
                <a:spcPts val="0"/>
              </a:spcAft>
              <a:buSzPts val="1200"/>
              <a:buFont typeface="Times New Roman" panose="02020603050405020304" pitchFamily="18" charset="0"/>
              <a:buAutoNum type="arabicPeriod"/>
              <a:tabLst>
                <a:tab pos="393700" algn="l"/>
              </a:tabLst>
            </a:pPr>
            <a:r>
              <a:rPr lang="en-US" sz="1600" spc="-5" dirty="0" err="1">
                <a:effectLst/>
                <a:latin typeface="Times New Roman" panose="02020603050405020304" pitchFamily="18" charset="0"/>
                <a:ea typeface="Times New Roman" panose="02020603050405020304" pitchFamily="18" charset="0"/>
              </a:rPr>
              <a:t>Lakonishok</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Josef, and </a:t>
            </a:r>
            <a:r>
              <a:rPr lang="en-US" sz="1600" dirty="0" err="1">
                <a:effectLst/>
                <a:latin typeface="Times New Roman" panose="02020603050405020304" pitchFamily="18" charset="0"/>
                <a:ea typeface="Times New Roman" panose="02020603050405020304" pitchFamily="18" charset="0"/>
              </a:rPr>
              <a:t>Inmoo</a:t>
            </a:r>
            <a:r>
              <a:rPr lang="en-US" sz="1600" dirty="0">
                <a:effectLst/>
                <a:latin typeface="Times New Roman" panose="02020603050405020304" pitchFamily="18" charset="0"/>
                <a:ea typeface="Times New Roman" panose="02020603050405020304" pitchFamily="18" charset="0"/>
              </a:rPr>
              <a:t> Lee, 2001, Are insider trades informative? Review of</a:t>
            </a:r>
            <a:r>
              <a:rPr lang="en-US" sz="1600" spc="-29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Financial</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Studies 14, 79-111.</a:t>
            </a:r>
            <a:endParaRPr lang="en-IN" sz="1600" dirty="0">
              <a:effectLst/>
              <a:latin typeface="Times New Roman" panose="02020603050405020304" pitchFamily="18" charset="0"/>
              <a:ea typeface="Times New Roman" panose="02020603050405020304" pitchFamily="18" charset="0"/>
            </a:endParaRPr>
          </a:p>
          <a:p>
            <a:pPr marL="0" indent="0">
              <a:buNone/>
            </a:pPr>
            <a:endParaRPr lang="en-IN" sz="1600" dirty="0"/>
          </a:p>
        </p:txBody>
      </p:sp>
      <p:sp>
        <p:nvSpPr>
          <p:cNvPr id="4" name="Footer Placeholder 3"/>
          <p:cNvSpPr>
            <a:spLocks noGrp="1"/>
          </p:cNvSpPr>
          <p:nvPr>
            <p:ph type="ftr" sz="quarter" idx="11"/>
          </p:nvPr>
        </p:nvSpPr>
        <p:spPr/>
        <p:txBody>
          <a:bodyPr/>
          <a:lstStyle/>
          <a:p>
            <a:r>
              <a:rPr lang="en-US" dirty="0"/>
              <a:t>School of Computer Science and Engineering           19BAI1090</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22</a:t>
            </a:fld>
            <a:endParaRPr lang="en-IN"/>
          </a:p>
        </p:txBody>
      </p:sp>
    </p:spTree>
    <p:extLst>
      <p:ext uri="{BB962C8B-B14F-4D97-AF65-F5344CB8AC3E}">
        <p14:creationId xmlns:p14="http://schemas.microsoft.com/office/powerpoint/2010/main" val="2531819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IN" b="1" dirty="0"/>
              <a:t>Thank You </a:t>
            </a:r>
          </a:p>
        </p:txBody>
      </p:sp>
      <p:sp>
        <p:nvSpPr>
          <p:cNvPr id="4" name="Footer Placeholder 3"/>
          <p:cNvSpPr>
            <a:spLocks noGrp="1"/>
          </p:cNvSpPr>
          <p:nvPr>
            <p:ph type="ftr" sz="quarter" idx="11"/>
          </p:nvPr>
        </p:nvSpPr>
        <p:spPr/>
        <p:txBody>
          <a:bodyPr/>
          <a:lstStyle/>
          <a:p>
            <a:r>
              <a:rPr lang="en-US" dirty="0"/>
              <a:t>School of Computer Science and Engineering           19BAI1090</a:t>
            </a:r>
            <a:endParaRPr lang="en-IN" dirty="0"/>
          </a:p>
        </p:txBody>
      </p:sp>
      <p:sp>
        <p:nvSpPr>
          <p:cNvPr id="2" name="Slide Number Placeholder 1"/>
          <p:cNvSpPr>
            <a:spLocks noGrp="1"/>
          </p:cNvSpPr>
          <p:nvPr>
            <p:ph type="sldNum" sz="quarter" idx="12"/>
          </p:nvPr>
        </p:nvSpPr>
        <p:spPr/>
        <p:txBody>
          <a:bodyPr/>
          <a:lstStyle/>
          <a:p>
            <a:fld id="{92607C7E-3A72-4AFC-82D5-1E7B16850C90}" type="slidenum">
              <a:rPr lang="en-IN" smtClean="0"/>
              <a:t>23</a:t>
            </a:fld>
            <a:endParaRPr lang="en-IN"/>
          </a:p>
        </p:txBody>
      </p:sp>
    </p:spTree>
    <p:extLst>
      <p:ext uri="{BB962C8B-B14F-4D97-AF65-F5344CB8AC3E}">
        <p14:creationId xmlns:p14="http://schemas.microsoft.com/office/powerpoint/2010/main" val="1885494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0FBD7-6327-F096-8054-BB98CD8AD95B}"/>
              </a:ext>
            </a:extLst>
          </p:cNvPr>
          <p:cNvSpPr>
            <a:spLocks noGrp="1"/>
          </p:cNvSpPr>
          <p:nvPr>
            <p:ph type="title"/>
          </p:nvPr>
        </p:nvSpPr>
        <p:spPr>
          <a:xfrm>
            <a:off x="1097280" y="286604"/>
            <a:ext cx="10058400" cy="1265360"/>
          </a:xfrm>
        </p:spPr>
        <p:txBody>
          <a:bodyPr>
            <a:normAutofit fontScale="90000"/>
          </a:bodyPr>
          <a:lstStyle/>
          <a:p>
            <a:r>
              <a:rPr lang="en-US" altLang="en-US" sz="4800" b="1" dirty="0">
                <a:latin typeface="Times New Roman" panose="02020603050405020304" pitchFamily="18" charset="0"/>
              </a:rPr>
              <a:t>INTRODUCTION</a:t>
            </a:r>
            <a:br>
              <a:rPr lang="en-US" altLang="en-US" sz="4800" b="1" dirty="0">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A5C5E09-0E2F-9654-0DEC-161AB7C6511A}"/>
              </a:ext>
            </a:extLst>
          </p:cNvPr>
          <p:cNvSpPr>
            <a:spLocks noGrp="1"/>
          </p:cNvSpPr>
          <p:nvPr>
            <p:ph idx="1"/>
          </p:nvPr>
        </p:nvSpPr>
        <p:spPr>
          <a:xfrm>
            <a:off x="929500" y="1082181"/>
            <a:ext cx="10058400" cy="4966282"/>
          </a:xfrm>
        </p:spPr>
        <p:txBody>
          <a:bodyPr>
            <a:normAutofit fontScale="85000" lnSpcReduction="10000"/>
          </a:bodyPr>
          <a:lstStyle/>
          <a:p>
            <a:pPr eaLnBrk="1" hangingPunct="1">
              <a:lnSpc>
                <a:spcPts val="1413"/>
              </a:lnSpc>
            </a:pPr>
            <a:r>
              <a:rPr lang="en-US" altLang="en-US" sz="2000" dirty="0">
                <a:latin typeface="Times New Roman" panose="02020603050405020304" pitchFamily="18" charset="0"/>
              </a:rPr>
              <a:t>1.1    INTRODUCTION</a:t>
            </a:r>
          </a:p>
          <a:p>
            <a:pPr eaLnBrk="1" hangingPunct="1">
              <a:lnSpc>
                <a:spcPct val="100000"/>
              </a:lnSpc>
            </a:pPr>
            <a:r>
              <a:rPr lang="en-US" altLang="en-US" sz="2000" dirty="0">
                <a:latin typeface="Times New Roman" panose="02020603050405020304" pitchFamily="18" charset="0"/>
              </a:rPr>
              <a:t>This section aims to provide a concise overview of the project, including the project's goals,  challenges encountered, and report structure.</a:t>
            </a:r>
          </a:p>
          <a:p>
            <a:pPr eaLnBrk="1" hangingPunct="1">
              <a:lnSpc>
                <a:spcPts val="1413"/>
              </a:lnSpc>
            </a:pPr>
            <a:endParaRPr lang="en-US" altLang="en-US" sz="2000" dirty="0">
              <a:latin typeface="Times New Roman" panose="02020603050405020304" pitchFamily="18" charset="0"/>
            </a:endParaRPr>
          </a:p>
          <a:p>
            <a:pPr eaLnBrk="1" hangingPunct="1">
              <a:lnSpc>
                <a:spcPts val="1363"/>
              </a:lnSpc>
            </a:pPr>
            <a:r>
              <a:rPr lang="en-US" altLang="en-US" sz="2000" dirty="0">
                <a:latin typeface="Times New Roman" panose="02020603050405020304" pitchFamily="18" charset="0"/>
              </a:rPr>
              <a:t>1.2    PROJECT OVERVIEW</a:t>
            </a:r>
          </a:p>
          <a:p>
            <a:pPr eaLnBrk="1" hangingPunct="1">
              <a:lnSpc>
                <a:spcPct val="100000"/>
              </a:lnSpc>
            </a:pPr>
            <a:r>
              <a:rPr lang="en-US" altLang="en-US" sz="2000" dirty="0">
                <a:latin typeface="Times New Roman" panose="02020603050405020304" pitchFamily="18" charset="0"/>
              </a:rPr>
              <a:t>Investment is a crucial part of finance. People/Companies invest in various assets to generate   returns. Stocks are the most famous asset class for investment purposes. Returns are generated through capital appreciation or dividend payments in the stock market. However, stocks also carry a risk component, the price of the stock can go down resulting in losses. Thus, it is important to correctly select the stock that you will invest in, in order to generate a positive return.</a:t>
            </a:r>
          </a:p>
          <a:p>
            <a:pPr eaLnBrk="1" hangingPunct="1">
              <a:lnSpc>
                <a:spcPct val="100000"/>
              </a:lnSpc>
            </a:pPr>
            <a:r>
              <a:rPr lang="en-US" altLang="en-US" sz="2000" dirty="0">
                <a:latin typeface="Times New Roman" panose="02020603050405020304" pitchFamily="18" charset="0"/>
              </a:rPr>
              <a:t>In order to generate a positive return, one must be able to predict the price security should hold in the future and invest/choose not to invest in it based on its price. Analysts generally use Fundamental and/or Technical analysis to come to an intrinsic value for the stock.</a:t>
            </a:r>
          </a:p>
          <a:p>
            <a:pPr eaLnBrk="1" hangingPunct="1">
              <a:lnSpc>
                <a:spcPct val="100000"/>
              </a:lnSpc>
            </a:pPr>
            <a:r>
              <a:rPr lang="en-US" altLang="en-US" sz="2000" dirty="0">
                <a:latin typeface="Times New Roman" panose="02020603050405020304" pitchFamily="18" charset="0"/>
              </a:rPr>
              <a:t>AI is largely being adopted in the finance space. It is playing a major role in many important decisions making, models, investments, etc. This project aims to build an AI-based model that will help select stocks for investment purposes. We used seven machine learning and four deep learning algorithms. Since, the number of input data will gradually increase with respect to time will increase so neural network algorithms will perform better as accuracy of the neural network model increase with the increase in the input data.</a:t>
            </a:r>
          </a:p>
          <a:p>
            <a:endParaRPr lang="en-IN" sz="2000" dirty="0"/>
          </a:p>
        </p:txBody>
      </p:sp>
    </p:spTree>
    <p:extLst>
      <p:ext uri="{BB962C8B-B14F-4D97-AF65-F5344CB8AC3E}">
        <p14:creationId xmlns:p14="http://schemas.microsoft.com/office/powerpoint/2010/main" val="1659647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317D94-D37D-8838-A3E4-E671405AB2F1}"/>
              </a:ext>
            </a:extLst>
          </p:cNvPr>
          <p:cNvSpPr>
            <a:spLocks noGrp="1"/>
          </p:cNvSpPr>
          <p:nvPr>
            <p:ph idx="1"/>
          </p:nvPr>
        </p:nvSpPr>
        <p:spPr>
          <a:xfrm>
            <a:off x="889233" y="142613"/>
            <a:ext cx="10266447" cy="5726479"/>
          </a:xfrm>
        </p:spPr>
        <p:txBody>
          <a:bodyPr>
            <a:normAutofit fontScale="92500"/>
          </a:bodyPr>
          <a:lstStyle/>
          <a:p>
            <a:pPr algn="just" eaLnBrk="1" hangingPunct="1">
              <a:lnSpc>
                <a:spcPct val="100000"/>
              </a:lnSpc>
            </a:pPr>
            <a:r>
              <a:rPr lang="en-US" altLang="en-US" sz="2000" dirty="0">
                <a:latin typeface="Times New Roman" panose="02020603050405020304" pitchFamily="18" charset="0"/>
              </a:rPr>
              <a:t>The model should be able to predict stocks that are expected to appreciate in the near future. For correct prediction, we will be giving out promoter buying data combined with other attributes of the company. The rationale being a promoter is the best judge of the company and will not buy a substantial amount of stock if he doesn't expect it to do well in the future. The other attributes of the company are fed to increase the accuracy of the model. A corporate promoter is a firm or person who does the preliminary work related to the formation of a company, including its promotion, incorporation, and flotation, and solicits people to invest money in the company, usually when it is being formed. In most cases, the promoter is the founder and operator of the company. Therefore, a promoter is expected to have the best knowledge in terms of both company and the market.</a:t>
            </a:r>
          </a:p>
          <a:p>
            <a:pPr algn="just" eaLnBrk="1" hangingPunct="1">
              <a:lnSpc>
                <a:spcPts val="1363"/>
              </a:lnSpc>
            </a:pPr>
            <a:endParaRPr lang="en-US" altLang="en-US" sz="2000" dirty="0">
              <a:latin typeface="Times New Roman" panose="02020603050405020304" pitchFamily="18" charset="0"/>
            </a:endParaRPr>
          </a:p>
          <a:p>
            <a:pPr algn="just" eaLnBrk="1" hangingPunct="1">
              <a:lnSpc>
                <a:spcPts val="1388"/>
              </a:lnSpc>
              <a:spcBef>
                <a:spcPts val="2100"/>
              </a:spcBef>
            </a:pPr>
            <a:r>
              <a:rPr lang="en-US" altLang="en-US" sz="2400" dirty="0">
                <a:latin typeface="Times New Roman" panose="02020603050405020304" pitchFamily="18" charset="0"/>
              </a:rPr>
              <a:t>1.3 PROJECT GOALS</a:t>
            </a:r>
          </a:p>
          <a:p>
            <a:pPr algn="just" eaLnBrk="1" hangingPunct="1">
              <a:lnSpc>
                <a:spcPts val="1388"/>
              </a:lnSpc>
            </a:pPr>
            <a:r>
              <a:rPr lang="en-US" altLang="en-US" sz="2000" dirty="0">
                <a:latin typeface="Times New Roman" panose="02020603050405020304" pitchFamily="18" charset="0"/>
              </a:rPr>
              <a:t>The finalized project should be able to achieve the following purposes:</a:t>
            </a:r>
          </a:p>
          <a:p>
            <a:pPr algn="just" eaLnBrk="1" hangingPunct="1">
              <a:lnSpc>
                <a:spcPts val="1388"/>
              </a:lnSpc>
            </a:pPr>
            <a:r>
              <a:rPr lang="en-US" altLang="en-US" sz="2000" dirty="0">
                <a:latin typeface="Times New Roman" panose="02020603050405020304" pitchFamily="18" charset="0"/>
              </a:rPr>
              <a:t>•    Check if it is possible to create a successful portfolio with the promoter buying sheet.</a:t>
            </a:r>
          </a:p>
          <a:p>
            <a:pPr algn="just" eaLnBrk="1" hangingPunct="1">
              <a:lnSpc>
                <a:spcPts val="1388"/>
              </a:lnSpc>
            </a:pPr>
            <a:r>
              <a:rPr lang="en-US" altLang="en-US" sz="2000" dirty="0">
                <a:latin typeface="Times New Roman" panose="02020603050405020304" pitchFamily="18" charset="0"/>
              </a:rPr>
              <a:t>•    Create models that give buy/not buy decisions.</a:t>
            </a:r>
          </a:p>
          <a:p>
            <a:pPr algn="just" eaLnBrk="1" hangingPunct="1">
              <a:lnSpc>
                <a:spcPts val="1388"/>
              </a:lnSpc>
            </a:pPr>
            <a:r>
              <a:rPr lang="en-US" altLang="en-US" sz="2000" dirty="0">
                <a:latin typeface="Times New Roman" panose="02020603050405020304" pitchFamily="18" charset="0"/>
              </a:rPr>
              <a:t>•    Check how the model works in different time frames.</a:t>
            </a:r>
          </a:p>
          <a:p>
            <a:pPr algn="just" eaLnBrk="1" hangingPunct="1">
              <a:lnSpc>
                <a:spcPts val="1388"/>
              </a:lnSpc>
            </a:pPr>
            <a:r>
              <a:rPr lang="en-US" altLang="en-US" sz="2000" dirty="0">
                <a:latin typeface="Times New Roman" panose="02020603050405020304" pitchFamily="18" charset="0"/>
              </a:rPr>
              <a:t>•    Check if the portfolio gives alpha during the holding period.</a:t>
            </a:r>
          </a:p>
          <a:p>
            <a:pPr eaLnBrk="1" hangingPunct="1">
              <a:lnSpc>
                <a:spcPts val="1388"/>
              </a:lnSpc>
              <a:spcAft>
                <a:spcPts val="2100"/>
              </a:spcAft>
            </a:pPr>
            <a:r>
              <a:rPr lang="en-US" altLang="en-US" sz="2000" dirty="0">
                <a:latin typeface="Times New Roman" panose="02020603050405020304" pitchFamily="18" charset="0"/>
              </a:rPr>
              <a:t>•    Check the impact of changing the return benchmark from zero on accuracy and portfolio return.</a:t>
            </a:r>
          </a:p>
          <a:p>
            <a:pPr algn="just" eaLnBrk="1" hangingPunct="1">
              <a:lnSpc>
                <a:spcPts val="1363"/>
              </a:lnSpc>
            </a:pPr>
            <a:endParaRPr lang="en-US" altLang="en-US" sz="2000" dirty="0">
              <a:latin typeface="Times New Roman" panose="02020603050405020304" pitchFamily="18" charset="0"/>
            </a:endParaRPr>
          </a:p>
          <a:p>
            <a:endParaRPr lang="en-IN" dirty="0"/>
          </a:p>
        </p:txBody>
      </p:sp>
    </p:spTree>
    <p:extLst>
      <p:ext uri="{BB962C8B-B14F-4D97-AF65-F5344CB8AC3E}">
        <p14:creationId xmlns:p14="http://schemas.microsoft.com/office/powerpoint/2010/main" val="3665401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02330" y="302793"/>
            <a:ext cx="10058400" cy="602816"/>
          </a:xfrm>
        </p:spPr>
        <p:txBody>
          <a:bodyPr anchor="ctr">
            <a:normAutofit fontScale="90000"/>
          </a:bodyPr>
          <a:lstStyle/>
          <a:p>
            <a:r>
              <a:rPr lang="en-US" sz="4800" b="1" u="sng" dirty="0">
                <a:latin typeface="Times New Roman"/>
              </a:rPr>
              <a:t>ABSTRACT</a:t>
            </a:r>
            <a:br>
              <a:rPr lang="en-US" sz="4800" b="1" u="sng" dirty="0">
                <a:latin typeface="Times New Roman"/>
              </a:rPr>
            </a:br>
            <a:endParaRPr lang="en-US" sz="4800" i="1" dirty="0">
              <a:solidFill>
                <a:srgbClr val="FFFFFF"/>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02330" y="604201"/>
            <a:ext cx="10058400" cy="3637928"/>
          </a:xfrm>
        </p:spPr>
        <p:txBody>
          <a:bodyPr>
            <a:normAutofit fontScale="25000" lnSpcReduction="20000"/>
          </a:bodyPr>
          <a:lstStyle/>
          <a:p>
            <a:pPr eaLnBrk="1" hangingPunct="1">
              <a:lnSpc>
                <a:spcPct val="120000"/>
              </a:lnSpc>
              <a:spcBef>
                <a:spcPts val="1475"/>
              </a:spcBef>
              <a:spcAft>
                <a:spcPts val="838"/>
              </a:spcAft>
            </a:pPr>
            <a:r>
              <a:rPr lang="en-US" altLang="en-US" sz="7400" dirty="0">
                <a:latin typeface="Times New Roman" panose="02020603050405020304" pitchFamily="18" charset="0"/>
                <a:cs typeface="Times New Roman" panose="02020603050405020304" pitchFamily="18" charset="0"/>
              </a:rPr>
              <a:t>The financial exchange is one of the basic areas of a nation's economy. It permits financial backers to contribute and acquire profits from their venture. Foreseeing the securities exchange is an extremely difficult errand and has drawn in serious interest from specialists from many fields like measurements, man-made consciousness, financial matters, and money. An exact forecast of the financial exchange decreases speculation risk on the lookout. Various methodologies have been utilized to foresee the securities exchange. The exhibitions of Machine learning (ML) models are commonly better than those of measurable and econometric models. The brain network is one of the smart information mining procedures that has been involved by analysts in different regions for the beyond 10 years. Expectation and examination of financial exchange information play had a significant impact in the present economy. The different calculations utilized for gauging can be sorted into direct (AR, MA, ARIMA, ARMA) and non-straight models (ARCH, GARCH, Neural Network). Yet, this likewise intends that there's all's a ton of information to track down designs in. Thus, monetary investigators, specialists, and information researchers continue to investigate examination procedures to distinguish securities exchange patterns. This led to the idea of algorithmic exchanging, which utilizations computerized, pre-modified exchanging techniques to execute orders. I'll utilize both conventional quantitative money system and AI calculations to foresee stock developments. We'll go through the accompanying points:</a:t>
            </a:r>
          </a:p>
          <a:p>
            <a:pPr eaLnBrk="1" hangingPunct="1">
              <a:lnSpc>
                <a:spcPct val="120000"/>
              </a:lnSpc>
            </a:pPr>
            <a:r>
              <a:rPr lang="en-US" altLang="en-US" sz="7400" dirty="0">
                <a:latin typeface="Times New Roman" panose="02020603050405020304" pitchFamily="18" charset="0"/>
                <a:cs typeface="Times New Roman" panose="02020603050405020304" pitchFamily="18" charset="0"/>
              </a:rPr>
              <a:t>Stock examination: major versus specialized investigation Stock costs as time-series information and related ideas Anticipating stock costs with Moving Average strategies Prologue to LSTMs</a:t>
            </a:r>
          </a:p>
          <a:p>
            <a:pPr eaLnBrk="1" hangingPunct="1">
              <a:lnSpc>
                <a:spcPct val="120000"/>
              </a:lnSpc>
            </a:pPr>
            <a:r>
              <a:rPr lang="en-US" altLang="en-US" sz="7400" dirty="0">
                <a:latin typeface="Times New Roman" panose="02020603050405020304" pitchFamily="18" charset="0"/>
                <a:cs typeface="Times New Roman" panose="02020603050405020304" pitchFamily="18" charset="0"/>
              </a:rPr>
              <a:t>Foreseeing stock costs with a LSTM model Last considerations on new philosophies, like ES.</a:t>
            </a:r>
          </a:p>
          <a:p>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Background Work, Challenges</a:t>
            </a:r>
            <a:endParaRPr lang="en-IN" dirty="0">
              <a:solidFill>
                <a:srgbClr val="FF0000"/>
              </a:solidFill>
            </a:endParaRPr>
          </a:p>
        </p:txBody>
      </p:sp>
      <p:sp>
        <p:nvSpPr>
          <p:cNvPr id="3" name="Content Placeholder 2"/>
          <p:cNvSpPr>
            <a:spLocks noGrp="1"/>
          </p:cNvSpPr>
          <p:nvPr>
            <p:ph idx="1"/>
          </p:nvPr>
        </p:nvSpPr>
        <p:spPr>
          <a:xfrm>
            <a:off x="838200" y="1491517"/>
            <a:ext cx="10515600" cy="4351338"/>
          </a:xfrm>
        </p:spPr>
        <p:txBody>
          <a:bodyPr>
            <a:noAutofit/>
          </a:bodyPr>
          <a:lstStyle/>
          <a:p>
            <a:pPr algn="l"/>
            <a:r>
              <a:rPr lang="en-US" sz="2000" b="0" i="0" u="none" strike="noStrike" baseline="0" dirty="0">
                <a:latin typeface="TimesNewRomanPSMT"/>
              </a:rPr>
              <a:t>This section discusses the project’s design strategies. Deep learning, machine learning, web scraping, and data mining play a big role in this endeavor. The design aspect of the project is essential for retaining potential clients. This segment will explore artifacts as they relate to the technical design of an application and the user analysis of it. Various interactions with stock market specialists and researchers led to the creation of these design artifacts.</a:t>
            </a:r>
          </a:p>
          <a:p>
            <a:pPr marL="0" indent="0" algn="l">
              <a:buNone/>
            </a:pPr>
            <a:endParaRPr lang="en-US" sz="2000" b="0" i="0" u="none" strike="noStrike" baseline="0" dirty="0">
              <a:latin typeface="TimesNewRomanPSMT"/>
            </a:endParaRPr>
          </a:p>
          <a:p>
            <a:pPr algn="l"/>
            <a:r>
              <a:rPr lang="en-US" sz="2000" b="0" i="0" u="none" strike="noStrike" baseline="0" dirty="0">
                <a:latin typeface="TimesNewRomanPSMT"/>
              </a:rPr>
              <a:t>The data for the stock prediction was prepared by downloading datasets from the NSE website as well as scraping data from different websites using python programming. Then the datasets were merged and prepared according to our needs for the project.</a:t>
            </a:r>
          </a:p>
          <a:p>
            <a:pPr marL="0" indent="0" algn="l">
              <a:buNone/>
            </a:pPr>
            <a:endParaRPr lang="en-IN" sz="2000" dirty="0">
              <a:latin typeface="TimesNewRomanPSMT"/>
            </a:endParaRPr>
          </a:p>
          <a:p>
            <a:pPr algn="l"/>
            <a:r>
              <a:rPr lang="en-US" sz="2000" b="0" i="0" u="none" strike="noStrike" baseline="0" dirty="0">
                <a:latin typeface="TimesNewRomanPSMT"/>
              </a:rPr>
              <a:t>The investor provides the information regarding the stock like stock id, the number of shares bought by the promoter, market cap, %age of the market cap, and a few others then the stock predictor analyzes that data on the basis of previous historical data and current stock information. After analyzing the data it predicts whether investing in the stock is going to be a “PROFIT” or </a:t>
            </a:r>
            <a:r>
              <a:rPr lang="en-IN" sz="2000" b="0" i="0" u="none" strike="noStrike" baseline="0" dirty="0">
                <a:latin typeface="TimesNewRomanPSMT"/>
              </a:rPr>
              <a:t>“LOSS” for the investor.</a:t>
            </a:r>
            <a:endParaRPr lang="en-US" sz="2000" dirty="0">
              <a:latin typeface="TimesNewRomanPSMT"/>
            </a:endParaRPr>
          </a:p>
        </p:txBody>
      </p:sp>
      <p:sp>
        <p:nvSpPr>
          <p:cNvPr id="4" name="Footer Placeholder 3"/>
          <p:cNvSpPr>
            <a:spLocks noGrp="1"/>
          </p:cNvSpPr>
          <p:nvPr>
            <p:ph type="ftr" sz="quarter" idx="11"/>
          </p:nvPr>
        </p:nvSpPr>
        <p:spPr>
          <a:xfrm>
            <a:off x="2634018" y="6356350"/>
            <a:ext cx="7765576" cy="365125"/>
          </a:xfrm>
        </p:spPr>
        <p:txBody>
          <a:bodyPr/>
          <a:lstStyle/>
          <a:p>
            <a:r>
              <a:rPr lang="en-US" dirty="0"/>
              <a:t>School of Computer Science and Engineering           19BAI1090</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6</a:t>
            </a:fld>
            <a:endParaRPr lang="en-IN"/>
          </a:p>
        </p:txBody>
      </p:sp>
    </p:spTree>
    <p:extLst>
      <p:ext uri="{BB962C8B-B14F-4D97-AF65-F5344CB8AC3E}">
        <p14:creationId xmlns:p14="http://schemas.microsoft.com/office/powerpoint/2010/main" val="3108949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C76F-5D76-EFFC-0F02-A8B37D4197B4}"/>
              </a:ext>
            </a:extLst>
          </p:cNvPr>
          <p:cNvSpPr>
            <a:spLocks noGrp="1"/>
          </p:cNvSpPr>
          <p:nvPr>
            <p:ph type="title"/>
          </p:nvPr>
        </p:nvSpPr>
        <p:spPr/>
        <p:txBody>
          <a:bodyPr>
            <a:normAutofit/>
          </a:bodyPr>
          <a:lstStyle/>
          <a:p>
            <a:r>
              <a:rPr lang="en-US" sz="3600" b="1" spc="-5" dirty="0">
                <a:effectLst/>
                <a:latin typeface="Times New Roman" panose="02020603050405020304" pitchFamily="18" charset="0"/>
                <a:ea typeface="Times New Roman" panose="02020603050405020304" pitchFamily="18" charset="0"/>
              </a:rPr>
              <a:t>USE-CASE</a:t>
            </a:r>
            <a:r>
              <a:rPr lang="en-US" sz="3600" b="1" spc="-35" dirty="0">
                <a:effectLst/>
                <a:latin typeface="Times New Roman" panose="02020603050405020304" pitchFamily="18" charset="0"/>
                <a:ea typeface="Times New Roman" panose="02020603050405020304" pitchFamily="18" charset="0"/>
              </a:rPr>
              <a:t> </a:t>
            </a:r>
            <a:r>
              <a:rPr lang="en-US" sz="3600" b="1" spc="-5" dirty="0">
                <a:effectLst/>
                <a:latin typeface="Times New Roman" panose="02020603050405020304" pitchFamily="18" charset="0"/>
                <a:ea typeface="Times New Roman" panose="02020603050405020304" pitchFamily="18" charset="0"/>
              </a:rPr>
              <a:t>DIAGRAM</a:t>
            </a:r>
            <a:endParaRPr lang="en-IN" sz="3600" dirty="0"/>
          </a:p>
        </p:txBody>
      </p:sp>
      <p:sp>
        <p:nvSpPr>
          <p:cNvPr id="4" name="Footer Placeholder 3">
            <a:extLst>
              <a:ext uri="{FF2B5EF4-FFF2-40B4-BE49-F238E27FC236}">
                <a16:creationId xmlns:a16="http://schemas.microsoft.com/office/drawing/2014/main" id="{6EB76B5C-00CE-7B99-31D9-0A99A47B34AB}"/>
              </a:ext>
            </a:extLst>
          </p:cNvPr>
          <p:cNvSpPr>
            <a:spLocks noGrp="1"/>
          </p:cNvSpPr>
          <p:nvPr>
            <p:ph type="ftr" sz="quarter" idx="11"/>
          </p:nvPr>
        </p:nvSpPr>
        <p:spPr/>
        <p:txBody>
          <a:bodyPr/>
          <a:lstStyle/>
          <a:p>
            <a:r>
              <a:rPr lang="en-US" dirty="0"/>
              <a:t>School of Computer Science and Engineering           19BAI1090</a:t>
            </a:r>
            <a:endParaRPr lang="en-IN" dirty="0"/>
          </a:p>
        </p:txBody>
      </p:sp>
      <p:sp>
        <p:nvSpPr>
          <p:cNvPr id="5" name="Slide Number Placeholder 4">
            <a:extLst>
              <a:ext uri="{FF2B5EF4-FFF2-40B4-BE49-F238E27FC236}">
                <a16:creationId xmlns:a16="http://schemas.microsoft.com/office/drawing/2014/main" id="{ED1AFE7D-8E0E-7B7D-7CB0-A2E4FFA40EDB}"/>
              </a:ext>
            </a:extLst>
          </p:cNvPr>
          <p:cNvSpPr>
            <a:spLocks noGrp="1"/>
          </p:cNvSpPr>
          <p:nvPr>
            <p:ph type="sldNum" sz="quarter" idx="12"/>
          </p:nvPr>
        </p:nvSpPr>
        <p:spPr/>
        <p:txBody>
          <a:bodyPr/>
          <a:lstStyle/>
          <a:p>
            <a:fld id="{92607C7E-3A72-4AFC-82D5-1E7B16850C90}" type="slidenum">
              <a:rPr lang="en-IN" smtClean="0"/>
              <a:t>7</a:t>
            </a:fld>
            <a:endParaRPr lang="en-IN"/>
          </a:p>
        </p:txBody>
      </p:sp>
      <p:pic>
        <p:nvPicPr>
          <p:cNvPr id="6" name="image6.png">
            <a:extLst>
              <a:ext uri="{FF2B5EF4-FFF2-40B4-BE49-F238E27FC236}">
                <a16:creationId xmlns:a16="http://schemas.microsoft.com/office/drawing/2014/main" id="{A35D54FF-A18F-44E6-4A71-4A7C6C5317E0}"/>
              </a:ext>
            </a:extLst>
          </p:cNvPr>
          <p:cNvPicPr>
            <a:picLocks noChangeAspect="1"/>
          </p:cNvPicPr>
          <p:nvPr/>
        </p:nvPicPr>
        <p:blipFill>
          <a:blip r:embed="rId2" cstate="print"/>
          <a:stretch>
            <a:fillRect/>
          </a:stretch>
        </p:blipFill>
        <p:spPr>
          <a:xfrm>
            <a:off x="2708221" y="2127298"/>
            <a:ext cx="6699548" cy="3942515"/>
          </a:xfrm>
          <a:prstGeom prst="rect">
            <a:avLst/>
          </a:prstGeom>
        </p:spPr>
      </p:pic>
    </p:spTree>
    <p:extLst>
      <p:ext uri="{BB962C8B-B14F-4D97-AF65-F5344CB8AC3E}">
        <p14:creationId xmlns:p14="http://schemas.microsoft.com/office/powerpoint/2010/main" val="361911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8C45-37FD-B1C9-A751-A6F6151AD088}"/>
              </a:ext>
            </a:extLst>
          </p:cNvPr>
          <p:cNvSpPr>
            <a:spLocks noGrp="1"/>
          </p:cNvSpPr>
          <p:nvPr>
            <p:ph type="title"/>
          </p:nvPr>
        </p:nvSpPr>
        <p:spPr>
          <a:xfrm>
            <a:off x="706315" y="136525"/>
            <a:ext cx="10515600" cy="1325563"/>
          </a:xfrm>
        </p:spPr>
        <p:txBody>
          <a:bodyPr>
            <a:normAutofit/>
          </a:bodyPr>
          <a:lstStyle/>
          <a:p>
            <a:r>
              <a:rPr lang="en-US" sz="2800" b="1" spc="-5" dirty="0">
                <a:effectLst/>
                <a:latin typeface="Times New Roman" panose="02020603050405020304" pitchFamily="18" charset="0"/>
                <a:ea typeface="Times New Roman" panose="02020603050405020304" pitchFamily="18" charset="0"/>
              </a:rPr>
              <a:t>ACTIVITY</a:t>
            </a:r>
            <a:r>
              <a:rPr lang="en-US" sz="2800" b="1" spc="-85" dirty="0">
                <a:effectLst/>
                <a:latin typeface="Times New Roman" panose="02020603050405020304" pitchFamily="18" charset="0"/>
                <a:ea typeface="Times New Roman" panose="02020603050405020304" pitchFamily="18" charset="0"/>
              </a:rPr>
              <a:t> </a:t>
            </a:r>
            <a:r>
              <a:rPr lang="en-US" sz="2800" b="1" spc="-5" dirty="0">
                <a:effectLst/>
                <a:latin typeface="Times New Roman" panose="02020603050405020304" pitchFamily="18" charset="0"/>
                <a:ea typeface="Times New Roman" panose="02020603050405020304" pitchFamily="18" charset="0"/>
              </a:rPr>
              <a:t>DIAGRAM</a:t>
            </a:r>
            <a:endParaRPr lang="en-IN" sz="2800" dirty="0"/>
          </a:p>
        </p:txBody>
      </p:sp>
      <p:sp>
        <p:nvSpPr>
          <p:cNvPr id="4" name="Footer Placeholder 3">
            <a:extLst>
              <a:ext uri="{FF2B5EF4-FFF2-40B4-BE49-F238E27FC236}">
                <a16:creationId xmlns:a16="http://schemas.microsoft.com/office/drawing/2014/main" id="{1687F9E9-8E07-58F3-E59F-8E6DB8A09802}"/>
              </a:ext>
            </a:extLst>
          </p:cNvPr>
          <p:cNvSpPr>
            <a:spLocks noGrp="1"/>
          </p:cNvSpPr>
          <p:nvPr>
            <p:ph type="ftr" sz="quarter" idx="11"/>
          </p:nvPr>
        </p:nvSpPr>
        <p:spPr/>
        <p:txBody>
          <a:bodyPr/>
          <a:lstStyle/>
          <a:p>
            <a:r>
              <a:rPr lang="en-US" dirty="0"/>
              <a:t>School of Computer Science and Engineering           19BAI1090</a:t>
            </a:r>
            <a:endParaRPr lang="en-IN" dirty="0"/>
          </a:p>
        </p:txBody>
      </p:sp>
      <p:sp>
        <p:nvSpPr>
          <p:cNvPr id="5" name="Slide Number Placeholder 4">
            <a:extLst>
              <a:ext uri="{FF2B5EF4-FFF2-40B4-BE49-F238E27FC236}">
                <a16:creationId xmlns:a16="http://schemas.microsoft.com/office/drawing/2014/main" id="{05A5B235-F9AC-694D-9D0A-AE85E31F87B4}"/>
              </a:ext>
            </a:extLst>
          </p:cNvPr>
          <p:cNvSpPr>
            <a:spLocks noGrp="1"/>
          </p:cNvSpPr>
          <p:nvPr>
            <p:ph type="sldNum" sz="quarter" idx="12"/>
          </p:nvPr>
        </p:nvSpPr>
        <p:spPr/>
        <p:txBody>
          <a:bodyPr/>
          <a:lstStyle/>
          <a:p>
            <a:fld id="{92607C7E-3A72-4AFC-82D5-1E7B16850C90}" type="slidenum">
              <a:rPr lang="en-IN" smtClean="0"/>
              <a:t>8</a:t>
            </a:fld>
            <a:endParaRPr lang="en-IN"/>
          </a:p>
        </p:txBody>
      </p:sp>
      <p:pic>
        <p:nvPicPr>
          <p:cNvPr id="6" name="image7.png">
            <a:extLst>
              <a:ext uri="{FF2B5EF4-FFF2-40B4-BE49-F238E27FC236}">
                <a16:creationId xmlns:a16="http://schemas.microsoft.com/office/drawing/2014/main" id="{9CE2EA68-FADA-4102-B4B1-4A759D505D00}"/>
              </a:ext>
            </a:extLst>
          </p:cNvPr>
          <p:cNvPicPr>
            <a:picLocks noChangeAspect="1"/>
          </p:cNvPicPr>
          <p:nvPr/>
        </p:nvPicPr>
        <p:blipFill>
          <a:blip r:embed="rId2" cstate="print"/>
          <a:stretch>
            <a:fillRect/>
          </a:stretch>
        </p:blipFill>
        <p:spPr>
          <a:xfrm>
            <a:off x="2768477" y="1394252"/>
            <a:ext cx="5030300" cy="4690280"/>
          </a:xfrm>
          <a:prstGeom prst="rect">
            <a:avLst/>
          </a:prstGeom>
        </p:spPr>
      </p:pic>
    </p:spTree>
    <p:extLst>
      <p:ext uri="{BB962C8B-B14F-4D97-AF65-F5344CB8AC3E}">
        <p14:creationId xmlns:p14="http://schemas.microsoft.com/office/powerpoint/2010/main" val="170050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3A90B-B084-ECEB-B5FF-C28F0E0845B8}"/>
              </a:ext>
            </a:extLst>
          </p:cNvPr>
          <p:cNvSpPr>
            <a:spLocks noGrp="1"/>
          </p:cNvSpPr>
          <p:nvPr>
            <p:ph type="title"/>
          </p:nvPr>
        </p:nvSpPr>
        <p:spPr>
          <a:xfrm>
            <a:off x="1066800" y="628181"/>
            <a:ext cx="10058400" cy="721453"/>
          </a:xfrm>
        </p:spPr>
        <p:txBody>
          <a:bodyPr>
            <a:normAutofit fontScale="90000"/>
          </a:bodyPr>
          <a:lstStyle/>
          <a:p>
            <a:r>
              <a:rPr lang="en-US" altLang="en-US" sz="4800" b="1" dirty="0">
                <a:latin typeface="Times New Roman" panose="02020603050405020304" pitchFamily="18" charset="0"/>
              </a:rPr>
              <a:t>LITERATURE SURVEY</a:t>
            </a:r>
            <a:br>
              <a:rPr lang="en-US" altLang="en-US" sz="4800" b="1" dirty="0">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F68244C-467D-9388-2726-3F9BC53F9794}"/>
              </a:ext>
            </a:extLst>
          </p:cNvPr>
          <p:cNvSpPr>
            <a:spLocks noGrp="1"/>
          </p:cNvSpPr>
          <p:nvPr>
            <p:ph idx="1"/>
          </p:nvPr>
        </p:nvSpPr>
        <p:spPr>
          <a:xfrm>
            <a:off x="791308" y="1424353"/>
            <a:ext cx="10364372" cy="4444739"/>
          </a:xfrm>
        </p:spPr>
        <p:txBody>
          <a:bodyPr/>
          <a:lstStyle/>
          <a:p>
            <a:pPr marL="0" indent="0" algn="just" eaLnBrk="1" hangingPunct="1">
              <a:spcAft>
                <a:spcPts val="213"/>
              </a:spcAft>
              <a:buNone/>
            </a:pPr>
            <a:r>
              <a:rPr lang="en-US" altLang="en-US" sz="2400" dirty="0">
                <a:latin typeface="Times New Roman" panose="02020603050405020304" pitchFamily="18" charset="0"/>
              </a:rPr>
              <a:t>RESEARCH OVERVIEW</a:t>
            </a:r>
          </a:p>
          <a:p>
            <a:pPr eaLnBrk="1" hangingPunct="1">
              <a:lnSpc>
                <a:spcPct val="100000"/>
              </a:lnSpc>
            </a:pPr>
            <a:r>
              <a:rPr lang="en-US" altLang="en-US" sz="2000" dirty="0">
                <a:latin typeface="Times New Roman" panose="02020603050405020304" pitchFamily="18" charset="0"/>
              </a:rPr>
              <a:t>This segment intends to provide information about the undertaken research related to the project. The chapter includes research from various sources about varied topics required to understand the project. This includes knowledge about stock prediction using insider data. This chapter will also talk about the technology used and the data prepared in building the project.</a:t>
            </a:r>
          </a:p>
          <a:p>
            <a:pPr marL="0" indent="0" eaLnBrk="1" hangingPunct="1">
              <a:lnSpc>
                <a:spcPct val="100000"/>
              </a:lnSpc>
              <a:buNone/>
            </a:pPr>
            <a:endParaRPr lang="en-US" altLang="en-US" sz="2000" dirty="0">
              <a:latin typeface="Times New Roman" panose="02020603050405020304" pitchFamily="18" charset="0"/>
            </a:endParaRPr>
          </a:p>
          <a:p>
            <a:pPr marL="0" indent="0" algn="just" eaLnBrk="1" hangingPunct="1">
              <a:spcAft>
                <a:spcPts val="213"/>
              </a:spcAft>
              <a:buNone/>
            </a:pPr>
            <a:r>
              <a:rPr lang="en-US" altLang="en-US" sz="2400" dirty="0">
                <a:latin typeface="Times New Roman" panose="02020603050405020304" pitchFamily="18" charset="0"/>
              </a:rPr>
              <a:t>DATASET RESEARCH</a:t>
            </a:r>
          </a:p>
          <a:p>
            <a:pPr algn="just" eaLnBrk="1" hangingPunct="1">
              <a:lnSpc>
                <a:spcPct val="100000"/>
              </a:lnSpc>
            </a:pPr>
            <a:r>
              <a:rPr lang="en-US" altLang="en-US" sz="2000" dirty="0">
                <a:latin typeface="Times New Roman" panose="02020603050405020304" pitchFamily="18" charset="0"/>
              </a:rPr>
              <a:t>Construction of models of machine learning and deep learning needs a heavy amount of data or datasets to build on efficiently. Before the beginning of any task of the project, the dataset must be thoroughly researched. The first of the tasks was to identify the datasets to further build data on. For the project, the main datasets that have been chosen are the last 6-year promoter buying dataset and then collected information regarding the stocks which will help in better prediction.</a:t>
            </a:r>
          </a:p>
          <a:p>
            <a:endParaRPr lang="en-IN" dirty="0"/>
          </a:p>
        </p:txBody>
      </p:sp>
    </p:spTree>
    <p:extLst>
      <p:ext uri="{BB962C8B-B14F-4D97-AF65-F5344CB8AC3E}">
        <p14:creationId xmlns:p14="http://schemas.microsoft.com/office/powerpoint/2010/main" val="2569870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4697</Words>
  <Application>Microsoft Office PowerPoint</Application>
  <PresentationFormat>Widescreen</PresentationFormat>
  <Paragraphs>160</Paragraphs>
  <Slides>23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Calibri Light</vt:lpstr>
      <vt:lpstr>Gill Sans MT</vt:lpstr>
      <vt:lpstr>Roboto</vt:lpstr>
      <vt:lpstr>Times New Roman</vt:lpstr>
      <vt:lpstr>TimesNewRomanPSMT</vt:lpstr>
      <vt:lpstr>WarnockPro-Regular</vt:lpstr>
      <vt:lpstr>Office Theme</vt:lpstr>
      <vt:lpstr>CAPSTONE PROJECT  REVIEW I STOCK MARKET PREDICTION USING MACHINE LEARNING </vt:lpstr>
      <vt:lpstr>Outline</vt:lpstr>
      <vt:lpstr>INTRODUCTION </vt:lpstr>
      <vt:lpstr>PowerPoint Presentation</vt:lpstr>
      <vt:lpstr>ABSTRACT </vt:lpstr>
      <vt:lpstr>Background Work, Challenges</vt:lpstr>
      <vt:lpstr>USE-CASE DIAGRAM</vt:lpstr>
      <vt:lpstr>ACTIVITY DIAGRAM</vt:lpstr>
      <vt:lpstr>LITERATURE SURVEY </vt:lpstr>
      <vt:lpstr>PowerPoint Presentation</vt:lpstr>
      <vt:lpstr>PowerPoint Presentation</vt:lpstr>
      <vt:lpstr>PowerPoint Presentation</vt:lpstr>
      <vt:lpstr>PowerPoint Presentation</vt:lpstr>
      <vt:lpstr>PowerPoint Presentation</vt:lpstr>
      <vt:lpstr>Research Gap</vt:lpstr>
      <vt:lpstr>PROBLEM STATEMENT </vt:lpstr>
      <vt:lpstr>Research Motivation</vt:lpstr>
      <vt:lpstr>PROJECT CHALLENGES</vt:lpstr>
      <vt:lpstr>Research objectives</vt:lpstr>
      <vt:lpstr>Work to be Completed</vt:lpstr>
      <vt:lpstr>Guide Approval Snapshot</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REVIEW I</dc:title>
  <dc:creator>Dr.R.Priyadarshini</dc:creator>
  <cp:lastModifiedBy>Arnab Karmakar</cp:lastModifiedBy>
  <cp:revision>23</cp:revision>
  <dcterms:created xsi:type="dcterms:W3CDTF">2022-11-10T08:22:53Z</dcterms:created>
  <dcterms:modified xsi:type="dcterms:W3CDTF">2022-11-23T21:06:23Z</dcterms:modified>
</cp:coreProperties>
</file>