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6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80" r:id="rId20"/>
    <p:sldId id="278" r:id="rId21"/>
    <p:sldId id="281" r:id="rId22"/>
    <p:sldId id="268" r:id="rId23"/>
    <p:sldId id="269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19445-24D7-44AE-A149-FBB91747BFA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00170-CDEC-44DF-9B49-ABCF05D3D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17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77D21-F794-4F63-9565-B6BF33373190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66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" TargetMode="External"/><Relationship Id="rId2" Type="http://schemas.openxmlformats.org/officeDocument/2006/relationships/hyperlink" Target="https://doi.org/10.1186/s40537-020-00333-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eplearning.ai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420"/>
              </a:spcAft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</a:t>
            </a:r>
            <a:b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2</a:t>
            </a:r>
            <a:b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MARKET PREDICTION USING MACHINE</a:t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" y="4079708"/>
            <a:ext cx="11628120" cy="2246163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Name : Arnab Karmakar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Register No:19BAI1090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Programme &amp; Specialization : </a:t>
            </a:r>
            <a:r>
              <a:rPr lang="en-IN" dirty="0" err="1">
                <a:solidFill>
                  <a:schemeClr val="tx1"/>
                </a:solidFill>
              </a:rPr>
              <a:t>B.Tech</a:t>
            </a:r>
            <a:r>
              <a:rPr lang="en-IN" dirty="0">
                <a:solidFill>
                  <a:schemeClr val="tx1"/>
                </a:solidFill>
              </a:rPr>
              <a:t> CSE specialisation in AI and ML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Guide Name:</a:t>
            </a:r>
          </a:p>
          <a:p>
            <a:pPr algn="r"/>
            <a:r>
              <a:rPr lang="en-IN" dirty="0">
                <a:solidFill>
                  <a:schemeClr val="tx1"/>
                </a:solidFill>
              </a:rPr>
              <a:t>Dr Anita 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36" y="376738"/>
            <a:ext cx="3840481" cy="134016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58439" y="6448424"/>
            <a:ext cx="6096000" cy="303530"/>
          </a:xfrm>
        </p:spPr>
        <p:txBody>
          <a:bodyPr/>
          <a:lstStyle/>
          <a:p>
            <a:r>
              <a:rPr lang="en-US" dirty="0"/>
              <a:t>School of Computer Science and Engineering           19BAI1090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87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A010-C962-7AD0-AB81-A37EFEA5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</a:rPr>
              <a:t>Proposed System</a:t>
            </a:r>
            <a:br>
              <a:rPr lang="en-US" sz="32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3D733-0977-E928-D627-72BAF586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220" y="396240"/>
            <a:ext cx="7519248" cy="5847588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would need to collect historical data on stock prices, market indicators, and other relevant information in order to make predictions. 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would then need to select the most relevant features for making predictions, such as stock prices, market indicators, and sentiment scores.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would need to train a model on pre-processed data, using supervised or unsupervised learning methods. </a:t>
            </a: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would then need to evaluate the performance of the model using a variety of metrics. </a:t>
            </a: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Finally, the system would need to deploy the model in a production environment to make predictions for real-world stock market scenarios.</a:t>
            </a:r>
          </a:p>
          <a:p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D299-A9D9-8C27-991E-34AB936D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</a:rPr>
              <a:t>Proposed System Diagram  </a:t>
            </a:r>
            <a:br>
              <a:rPr lang="en-US" sz="32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2445-E9D5-7189-4F22-CCBA21341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100" y="323367"/>
            <a:ext cx="5935980" cy="1923288"/>
          </a:xfrm>
        </p:spPr>
        <p:txBody>
          <a:bodyPr>
            <a:normAutofit/>
          </a:bodyPr>
          <a:lstStyle/>
          <a:p>
            <a:r>
              <a:rPr lang="en-US" sz="32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USE-CASE</a:t>
            </a:r>
            <a:r>
              <a:rPr lang="en-US" sz="32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FBB8D3AB-A4EA-ECA2-AC48-32BA7F169AF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0060" y="1722120"/>
            <a:ext cx="7504609" cy="44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8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0DA3-AE03-5992-B742-4464226C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ACTIVITY</a:t>
            </a:r>
            <a:r>
              <a:rPr lang="en-US" sz="3600" b="1" spc="-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id="{99F059F4-E909-ED38-E55B-FACA9D58C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15760" y="1015644"/>
            <a:ext cx="5414980" cy="504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8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35C4-779D-6693-5BB9-53FBE864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2400" b="1" spc="-8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ARCHITECTURE</a:t>
            </a:r>
            <a:br>
              <a:rPr lang="en-IN" sz="24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image8.jpeg">
            <a:extLst>
              <a:ext uri="{FF2B5EF4-FFF2-40B4-BE49-F238E27FC236}">
                <a16:creationId xmlns:a16="http://schemas.microsoft.com/office/drawing/2014/main" id="{198236C2-CF7E-FC82-BEDC-4699697FB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93540" y="1864995"/>
            <a:ext cx="6467475" cy="458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8B6FE4-7E60-768F-6D7D-C7EB08BF6ADB}"/>
              </a:ext>
            </a:extLst>
          </p:cNvPr>
          <p:cNvSpPr txBox="1"/>
          <p:nvPr/>
        </p:nvSpPr>
        <p:spPr>
          <a:xfrm>
            <a:off x="3933825" y="411480"/>
            <a:ext cx="6099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marR="793115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 is collected from various websites as per our project goal in order to get better results,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since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collected was very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raw, thus we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processed it, 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cleaned it.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7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CB1D-2162-CDEF-19B0-5E2F25E0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2800" spc="18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2800" spc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ARCHITECTURE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4" name="image9.jpeg">
            <a:extLst>
              <a:ext uri="{FF2B5EF4-FFF2-40B4-BE49-F238E27FC236}">
                <a16:creationId xmlns:a16="http://schemas.microsoft.com/office/drawing/2014/main" id="{E0A51E99-D110-75C0-35DC-3F5E6E565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68738" y="2184373"/>
            <a:ext cx="7315200" cy="247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9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84E3-8906-EA03-2AF1-1F5B53A7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METHODOLOGY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17471-59F8-48E2-56CC-53F2448AF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project will use the agile methodology to speed up the process and prioritize tasks in order to ensure that the most important goals are met.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This methodology follows four principles: focusing on the needs of the users, working with them closely, responding to changes, and using a fast approach.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0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74C8-A948-0660-3E78-409C1AA6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</a:rPr>
              <a:t>List of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D369-D04A-E998-D32F-D6C96B5B2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SUPERVISED</a:t>
            </a:r>
            <a:r>
              <a:rPr lang="en-US" sz="2000" b="1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UNSUPERVISED</a:t>
            </a:r>
            <a:r>
              <a:rPr lang="en-US" sz="20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endParaRPr lang="en-IN" sz="20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</a:t>
            </a:r>
            <a:r>
              <a:rPr lang="en-US" sz="18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</a:t>
            </a:r>
            <a:endParaRPr lang="en-IN" sz="18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SVM</a:t>
            </a:r>
            <a:r>
              <a:rPr lang="en-US" sz="1800" b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(Support</a:t>
            </a:r>
            <a:r>
              <a:rPr lang="en-US" sz="1800" b="1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Vector</a:t>
            </a:r>
            <a:r>
              <a:rPr lang="en-US" sz="1800" b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Machine)</a:t>
            </a:r>
            <a:endParaRPr lang="en-IN" sz="18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FOREST</a:t>
            </a:r>
            <a:endParaRPr lang="en-IN" sz="18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NEURAL</a:t>
            </a:r>
            <a:r>
              <a:rPr lang="en-US" sz="1800" b="1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endParaRPr lang="en-IN" sz="18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ACTIVATION</a:t>
            </a:r>
            <a:r>
              <a:rPr lang="en-US" sz="1800" b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endParaRPr lang="en-IN" sz="18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LSTM</a:t>
            </a:r>
            <a:endParaRPr lang="en-IN" sz="18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SCRAPING</a:t>
            </a:r>
            <a:endParaRPr lang="en-IN" sz="18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08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B6C2-2D23-9329-FE9C-0CC26F58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Explanation of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76C5-26B9-B02D-A0CA-133DB5E8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0" y="91440"/>
            <a:ext cx="7618308" cy="1557922"/>
          </a:xfrm>
        </p:spPr>
        <p:txBody>
          <a:bodyPr/>
          <a:lstStyle/>
          <a:p>
            <a:pPr marL="914400" lvl="2" indent="0">
              <a:buSzPts val="1400"/>
              <a:buNone/>
              <a:tabLst>
                <a:tab pos="501650" algn="l"/>
              </a:tabLst>
            </a:pPr>
            <a:r>
              <a:rPr lang="en-US" sz="1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SUPERVISED</a:t>
            </a:r>
            <a:r>
              <a:rPr lang="en-US" sz="1400" b="1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machine learning model is supervised, meaning that it is based on a dataset that includes labeled data, which tells the machine what the desired response or target </a:t>
            </a:r>
            <a:r>
              <a:rPr lang="en-US" dirty="0"/>
              <a:t>value is.</a:t>
            </a:r>
            <a:endParaRPr lang="en-IN" dirty="0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47C8A62E-3E84-269E-A00B-39F1E6C79F3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96350" y="1218557"/>
            <a:ext cx="3567113" cy="2168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627A21-55FD-9472-702F-366C749DE111}"/>
              </a:ext>
            </a:extLst>
          </p:cNvPr>
          <p:cNvSpPr txBox="1"/>
          <p:nvPr/>
        </p:nvSpPr>
        <p:spPr>
          <a:xfrm>
            <a:off x="3566160" y="3386578"/>
            <a:ext cx="749046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buSzPts val="1400"/>
              <a:tabLst>
                <a:tab pos="501650" algn="l"/>
              </a:tabLst>
            </a:pPr>
            <a:r>
              <a:rPr lang="en-US" sz="1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UNSUPERVISED</a:t>
            </a:r>
            <a:r>
              <a:rPr lang="en-US" sz="1400" b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endParaRPr lang="en-IN" sz="14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1600" marR="890270"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Unsupervised learning is when a machine uses unlabeled data to learn on its own without any</a:t>
            </a:r>
            <a:r>
              <a:rPr lang="en-US" sz="14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 intervention. The computer looks for patterns in unlabeled data and responds with a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response based on its own pattern finding.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4.png">
            <a:extLst>
              <a:ext uri="{FF2B5EF4-FFF2-40B4-BE49-F238E27FC236}">
                <a16:creationId xmlns:a16="http://schemas.microsoft.com/office/drawing/2014/main" id="{A4D42DD3-BBB9-25E1-7C24-80A26F8A35E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29323" y="4525351"/>
            <a:ext cx="3544734" cy="195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51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D6FC-CAC8-8EC5-F0FE-66601A28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F1153-77FF-8933-0B9D-3243D52A0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SzPts val="1400"/>
              <a:buNone/>
              <a:tabLst>
                <a:tab pos="501650" algn="l"/>
              </a:tabLst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</a:t>
            </a:r>
            <a:r>
              <a:rPr lang="en-US" sz="18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1600" marR="661670">
              <a:spcAft>
                <a:spcPts val="0"/>
              </a:spcAft>
            </a:pPr>
            <a:r>
              <a:rPr lang="en-US" sz="1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A decision tree is a flowchart-like tree structure in which each internal node represents an attribute test, each branch represents the test`s conclusion, and each leaf node stores a class label.</a:t>
            </a:r>
          </a:p>
          <a:p>
            <a:pPr marL="0" marR="661670" indent="0">
              <a:spcAft>
                <a:spcPts val="0"/>
              </a:spcAft>
              <a:buNone/>
            </a:pPr>
            <a:endParaRPr lang="en-US" sz="1400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  <a:p>
            <a:pPr marL="0" marR="661670" indent="0">
              <a:spcAft>
                <a:spcPts val="0"/>
              </a:spcAft>
              <a:buNone/>
            </a:pPr>
            <a:endParaRPr lang="en-US" sz="1400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  <a:p>
            <a:pPr marL="101600" marR="661670">
              <a:spcAft>
                <a:spcPts val="0"/>
              </a:spcAft>
            </a:pP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2" indent="0">
              <a:buSzPts val="1400"/>
              <a:buNone/>
              <a:tabLst>
                <a:tab pos="501650" algn="l"/>
              </a:tabLst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SVM</a:t>
            </a:r>
            <a:r>
              <a:rPr lang="en-US" sz="1800" b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(Support</a:t>
            </a:r>
            <a:r>
              <a:rPr lang="en-US" sz="1800" b="1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Vector</a:t>
            </a:r>
            <a:r>
              <a:rPr lang="en-US" sz="1800" b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Machine)</a:t>
            </a:r>
            <a:endParaRPr lang="en-IN" sz="18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25"/>
              </a:spcBef>
              <a:buNone/>
            </a:pP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The amount of characteristics accessible determines the size of the hyperplane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 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The hyperplane is essentially a line if there are only features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 The hyperplane becomes a two-dimensional plane when the number of features reaches three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9258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B644-CCF2-3008-DCF4-82F4CE79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F53AB-B760-5048-1262-E7010EA5C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120" y="289560"/>
            <a:ext cx="7618308" cy="5984748"/>
          </a:xfrm>
        </p:spPr>
        <p:txBody>
          <a:bodyPr>
            <a:normAutofit/>
          </a:bodyPr>
          <a:lstStyle/>
          <a:p>
            <a:pPr marL="914400" lvl="2" indent="0">
              <a:buSzPts val="1400"/>
              <a:buNone/>
              <a:tabLst>
                <a:tab pos="501650" algn="l"/>
              </a:tabLst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FOREST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fundamental difference between decision trees and random forests is that feature bagging gives a random selection of features, guaranteeing little connection among decision trees.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Because it uses both bagging and feature randomization to produce an uncorrelated forest of decision trees, the random forest methodology is an extension of the bagging method.</a:t>
            </a:r>
          </a:p>
          <a:p>
            <a:pPr marL="457200" lvl="1" indent="0">
              <a:buSzPts val="1400"/>
              <a:buNone/>
              <a:tabLst>
                <a:tab pos="368300" algn="l"/>
              </a:tabLst>
            </a:pPr>
            <a:endParaRPr lang="en-US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SzPts val="1400"/>
              <a:buNone/>
              <a:tabLst>
                <a:tab pos="368300" algn="l"/>
              </a:tabLst>
            </a:pPr>
            <a:endParaRPr lang="en-US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SzPts val="1400"/>
              <a:buNone/>
              <a:tabLst>
                <a:tab pos="368300" algn="l"/>
              </a:tabLst>
            </a:pPr>
            <a:r>
              <a:rPr lang="en-US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NEURAL</a:t>
            </a:r>
            <a:r>
              <a:rPr lang="en-US" b="1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A neural network is a Deep Learning model based on how neurons and brains operate in humans.</a:t>
            </a:r>
          </a:p>
          <a:p>
            <a:pPr marL="457200" lvl="1" indent="0">
              <a:buSzPts val="1400"/>
              <a:buNone/>
              <a:tabLst>
                <a:tab pos="368300" algn="l"/>
              </a:tabLst>
            </a:pP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SzPts val="1400"/>
              <a:buNone/>
              <a:tabLst>
                <a:tab pos="368300" algn="l"/>
              </a:tabLst>
            </a:pP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SzPts val="1400"/>
              <a:buNone/>
              <a:tabLst>
                <a:tab pos="368300" algn="l"/>
              </a:tabLst>
            </a:pPr>
            <a:r>
              <a:rPr lang="en-US" sz="19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LSTM</a:t>
            </a:r>
            <a:endParaRPr lang="en-IN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606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LSTM networks are a sort of recurrent neural network that may learn order dependency in sequence prediction issues.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04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506" y="1461674"/>
            <a:ext cx="6998369" cy="3590228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sz="1800" dirty="0">
                <a:solidFill>
                  <a:schemeClr val="tx1"/>
                </a:solidFill>
              </a:rPr>
              <a:t>Abstract</a:t>
            </a:r>
          </a:p>
          <a:p>
            <a:r>
              <a:rPr lang="en-US" sz="1800" dirty="0">
                <a:solidFill>
                  <a:schemeClr val="tx1"/>
                </a:solidFill>
              </a:rPr>
              <a:t>Problem Statement  </a:t>
            </a:r>
          </a:p>
          <a:p>
            <a:r>
              <a:rPr lang="en-US" sz="1800" dirty="0">
                <a:solidFill>
                  <a:schemeClr val="tx1"/>
                </a:solidFill>
              </a:rPr>
              <a:t> Research Challenges</a:t>
            </a:r>
          </a:p>
          <a:p>
            <a:r>
              <a:rPr lang="en-US" sz="1800" dirty="0">
                <a:solidFill>
                  <a:schemeClr val="tx1"/>
                </a:solidFill>
              </a:rPr>
              <a:t>Research Objective  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</a:rPr>
              <a:t>Proposed System</a:t>
            </a:r>
            <a:endParaRPr lang="en-US" sz="16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</a:rPr>
              <a:t>Proposed System Diagram  </a:t>
            </a:r>
          </a:p>
          <a:p>
            <a:r>
              <a:rPr lang="en-US" sz="1800" dirty="0">
                <a:solidFill>
                  <a:srgbClr val="212121"/>
                </a:solidFill>
                <a:latin typeface="Times New Roman" panose="02020603050405020304" pitchFamily="18" charset="0"/>
              </a:rPr>
              <a:t>Methodology</a:t>
            </a:r>
            <a:endParaRPr lang="en-US" sz="1600" dirty="0"/>
          </a:p>
          <a:p>
            <a:pPr algn="just"/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</a:rPr>
              <a:t>List of modules </a:t>
            </a:r>
            <a:endParaRPr lang="en-US" sz="16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</a:rPr>
              <a:t>Explanation of all the modules one by one which includes the Algorithm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What is to be done next </a:t>
            </a:r>
          </a:p>
          <a:p>
            <a:r>
              <a:rPr lang="en-US" sz="1800" dirty="0">
                <a:solidFill>
                  <a:schemeClr val="tx1"/>
                </a:solidFill>
              </a:rPr>
              <a:t>Research Paper Status</a:t>
            </a:r>
          </a:p>
          <a:p>
            <a:r>
              <a:rPr lang="en-US" sz="1800" dirty="0">
                <a:solidFill>
                  <a:schemeClr val="tx1"/>
                </a:solidFill>
              </a:rPr>
              <a:t>Guide Approval mail snapshot</a:t>
            </a:r>
          </a:p>
          <a:p>
            <a:r>
              <a:rPr lang="en-US" sz="1800" dirty="0">
                <a:solidFill>
                  <a:schemeClr val="tx1"/>
                </a:solidFill>
              </a:rPr>
              <a:t>References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483824" cy="365125"/>
          </a:xfrm>
        </p:spPr>
        <p:txBody>
          <a:bodyPr/>
          <a:lstStyle/>
          <a:p>
            <a:r>
              <a:rPr lang="en-US" dirty="0"/>
              <a:t>School of Computer Science and Engineering           19BAI1090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49408" y="6356350"/>
            <a:ext cx="2904392" cy="365125"/>
          </a:xfrm>
        </p:spPr>
        <p:txBody>
          <a:bodyPr/>
          <a:lstStyle/>
          <a:p>
            <a:fld id="{92607C7E-3A72-4AFC-82D5-1E7B16850C90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734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2748-0E12-6D94-5656-EB79AF89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What is to be done next 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AC0E-7BF5-209C-CDA1-C578CF8E4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1123837"/>
            <a:ext cx="7359228" cy="3992880"/>
          </a:xfrm>
        </p:spPr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1800" b="0" i="0" u="none" strike="noStrike" baseline="0" dirty="0">
              <a:latin typeface="Calibri" panose="020F0502020204030204" pitchFamily="34" charset="0"/>
            </a:endParaRPr>
          </a:p>
          <a:p>
            <a:r>
              <a:rPr lang="en-US" sz="2400" b="0" i="0" u="none" strike="noStrike" baseline="0" dirty="0">
                <a:latin typeface="Calibri" panose="020F0502020204030204" pitchFamily="34" charset="0"/>
              </a:rPr>
              <a:t>Complete some of the implementation of the proposed method.</a:t>
            </a:r>
            <a:endParaRPr lang="en-IN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r>
              <a:rPr lang="en-US" sz="2400" b="0" i="0" u="none" strike="noStrike" baseline="0" dirty="0">
                <a:latin typeface="Calibri" panose="020F0502020204030204" pitchFamily="34" charset="0"/>
              </a:rPr>
              <a:t>Aim to achieve a good accuracy and precision through the dataset provided.</a:t>
            </a:r>
          </a:p>
          <a:p>
            <a:pPr marL="0" indent="0">
              <a:buNone/>
            </a:pPr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243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D134-CDE1-8FAE-8A31-4185F4FB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Research Paper Status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FA5A2-8D9D-F32B-4A26-69F58A4C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5205" y="358781"/>
            <a:ext cx="7315200" cy="4601183"/>
          </a:xfrm>
        </p:spPr>
        <p:txBody>
          <a:bodyPr>
            <a:normAutofit/>
          </a:bodyPr>
          <a:lstStyle/>
          <a:p>
            <a:pPr algn="l"/>
            <a:endParaRPr lang="en-IN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r>
              <a:rPr lang="en-US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Completed the research paper with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Survey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Learning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Design and Methodology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0" i="0" u="none" strike="noStrike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b="0" i="0" u="none" strike="noStrike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a bit of finalising is left with prediction model. </a:t>
            </a:r>
          </a:p>
        </p:txBody>
      </p:sp>
    </p:spTree>
    <p:extLst>
      <p:ext uri="{BB962C8B-B14F-4D97-AF65-F5344CB8AC3E}">
        <p14:creationId xmlns:p14="http://schemas.microsoft.com/office/powerpoint/2010/main" val="541983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2311-8E36-6E91-6083-0A93301C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Guide Approval mail snapshot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C6FA75-D785-501B-CDBC-574EEF133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675" t="23508" r="2009" b="2808"/>
          <a:stretch/>
        </p:blipFill>
        <p:spPr>
          <a:xfrm>
            <a:off x="3705727" y="986589"/>
            <a:ext cx="7812506" cy="4601183"/>
          </a:xfrm>
        </p:spPr>
      </p:pic>
    </p:spTree>
    <p:extLst>
      <p:ext uri="{BB962C8B-B14F-4D97-AF65-F5344CB8AC3E}">
        <p14:creationId xmlns:p14="http://schemas.microsoft.com/office/powerpoint/2010/main" val="2361418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7388" y="1572127"/>
            <a:ext cx="7547811" cy="3532174"/>
          </a:xfrm>
        </p:spPr>
        <p:txBody>
          <a:bodyPr>
            <a:noAutofit/>
          </a:bodyPr>
          <a:lstStyle/>
          <a:p>
            <a:pPr marL="342900" marR="1045210" lvl="0" indent="-342900"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175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Naik, N., Mohan, B.R. Intraday Stock Prediction Based on Deep Neural Network. Natl.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Acad. Sci. Lett. 43, 241–246 (2020).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31850" lvl="0" indent="-3429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17500" algn="l"/>
              </a:tabLst>
            </a:pP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Pang, X., Zhou, Y., Wang,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P. et al. An innovative neural network approach for stock market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prediction.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Supercomput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76, 2098–2118 (2020).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94385" lvl="0" indent="-3429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17500" algn="l"/>
              </a:tabLst>
            </a:pP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Kohli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P.P.S.,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Zargar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S.,</a:t>
            </a:r>
            <a:r>
              <a:rPr lang="en-US" sz="1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Arora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S.,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Gupta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P.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(2019)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Stock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Algorithms.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In: Malik H., Srivastava S.,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Sood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Y., Ahmad A. (eds) Applications of Artificial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Intelligence Techniques in Engineering. Advances in Intelligent Systems and Computing, vol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698.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Springer, Singapore.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65175" lvl="0" indent="-3429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11785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Ye,</a:t>
            </a:r>
            <a:r>
              <a:rPr lang="en-US" sz="1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Q.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Wei,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L.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(2015)</a:t>
            </a:r>
            <a:r>
              <a:rPr lang="en-US" sz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Stock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r>
              <a:rPr lang="en-US" sz="1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Improved</a:t>
            </a:r>
            <a:r>
              <a:rPr lang="en-US" sz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Wavelet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Neural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Network.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Journal of</a:t>
            </a:r>
            <a:r>
              <a:rPr lang="en-US" sz="1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Applied Sciences, 5, 115-120.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15975" lvl="0" indent="-3429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17500" algn="l"/>
              </a:tabLst>
            </a:pPr>
            <a:r>
              <a:rPr lang="en-US" sz="14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Kolasani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Assaf,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 (2020)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Predicting Stock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Movement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Sentiment</a:t>
            </a:r>
            <a:r>
              <a:rPr lang="en-US" sz="14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 of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Twitter Feed with Neural Networks. Journal of Data Analysis and Information Processing, 8,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309-319.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15975" lvl="0" indent="-3429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17500" algn="l"/>
              </a:tabLst>
            </a:pPr>
            <a:r>
              <a:rPr lang="en-US" sz="1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https://doi.org/10.1186/s40537-020-00333-6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17500" algn="l"/>
              </a:tabLs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URL</a:t>
            </a:r>
            <a:r>
              <a:rPr lang="en-US" sz="1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https://keras.io/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14960" algn="l"/>
              </a:tabLst>
            </a:pP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TensorFlow</a:t>
            </a:r>
            <a:r>
              <a:rPr lang="en-US" sz="1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</a:t>
            </a:r>
            <a:r>
              <a:rPr lang="en-US" sz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u="heavy" dirty="0">
                <a:effectLst/>
                <a:uFill>
                  <a:solidFill>
                    <a:srgbClr val="1154CC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https://www.tensorflow.org/tutorials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957580" lvl="0" indent="-3429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175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Safer, A.M., The application of neural networks to predict abnormal stock returns using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insider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trading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</a:t>
            </a:r>
            <a:r>
              <a:rPr lang="en-US" sz="1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Applied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Stochastic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Models in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 and Industry, 18(4),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pp.381-389.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900430" lvl="0" indent="-3429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175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Sadia,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K.H.,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Sharma,</a:t>
            </a:r>
            <a:r>
              <a:rPr lang="en-US" sz="14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A.,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Paul,</a:t>
            </a:r>
            <a:r>
              <a:rPr lang="en-US" sz="14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A.,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Padhi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Sanyal,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S.,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2019.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Stock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algorithms.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Int.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Eng.</a:t>
            </a:r>
            <a:r>
              <a:rPr lang="en-US" sz="14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Adv.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Technol,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8(4),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pp.25-31.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937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u="heavy" dirty="0">
                <a:effectLst/>
                <a:uFill>
                  <a:solidFill>
                    <a:srgbClr val="1154CC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https://www.deeplearning.ai/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87985" algn="l"/>
              </a:tabLst>
            </a:pP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Kuhn,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Johnson,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Kjell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4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Applied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Predictive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Modeling. Springer.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2013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184910" lvl="0" indent="-342900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93700" algn="l"/>
              </a:tabLst>
            </a:pPr>
            <a:r>
              <a:rPr lang="en-US" sz="14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Lakonishok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Josef, and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Inmoo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Lee, 2001, Are insider trades informative? Review of</a:t>
            </a:r>
            <a:r>
              <a:rPr lang="en-US" sz="14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Financial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Studies 14, 79-111.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Computer Science and Engineering           19BAI1090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23</a:t>
            </a:fld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841E606-89B2-35FA-DFDA-C8DE2166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References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819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259D4-A154-08B1-503F-053F75880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094" y="864108"/>
            <a:ext cx="8481373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6600" dirty="0">
                <a:solidFill>
                  <a:srgbClr val="FF0000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3037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4F35-3CA2-8C76-7442-DBC2F5CF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INTRODUCTION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CD50-948F-DE7E-0EBD-1F58BE5D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663" y="810126"/>
            <a:ext cx="7502805" cy="508534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Stocks are the most famous asset class for investment purposes.</a:t>
            </a:r>
          </a:p>
          <a:p>
            <a:pPr marL="0" indent="0"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Returns are generated through capital appreciation or dividend payments in the stock market.</a:t>
            </a:r>
          </a:p>
          <a:p>
            <a:pPr marL="0" indent="0"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It is important to correctly select the stock that you will invest in, in order to generate a positive return.</a:t>
            </a: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 order to generate a positive return, one must be able to predict the price security should hold in the future and invest/choose not to invest in it based on its price.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19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7E0D-9B71-B33B-6C83-F4C1F95CD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8" y="288758"/>
            <a:ext cx="10967900" cy="569599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</a:rPr>
              <a:t>AI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is playing a major role in many important decisions making, models, investments, etc.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This project aims to build an AI-based model that will help select stocks for investment purposes.</a:t>
            </a:r>
          </a:p>
          <a:p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For correct prediction, we will be giving out promoter buying data combined with other attributes of the company.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rationale being a promoter is the best judge of the company and will not buy a substantial amount of stock if he doesn`t expect it to do well in the future.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4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7C96-BDE2-31CE-6E8F-9AF509E3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/>
              </a:rPr>
              <a:t>ABSTRACT</a:t>
            </a:r>
            <a:br>
              <a:rPr lang="en-US" sz="3600" b="1" dirty="0">
                <a:solidFill>
                  <a:schemeClr val="tx1"/>
                </a:solidFill>
                <a:latin typeface="Times New Roman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0F83-D10C-EEC7-07EF-D018B9D0D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financial exchange is one of the basic areas of a nation’s economy.</a:t>
            </a:r>
          </a:p>
          <a:p>
            <a:endParaRPr lang="en-US" dirty="0">
              <a:solidFill>
                <a:srgbClr val="000000"/>
              </a:solidFill>
              <a:latin typeface="Poppins" panose="00000500000000000000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brain network is one of the smart information mining procedures that has been involved by analysts in different regions for the beyond 10 years.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different calculations utilized for gauging can be sorted into direct (AR, MA, ARIMA, ARMA) and non-straight models (ARCH, GARCH, Neural Network).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0" indent="0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35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FF25-54A2-44C1-ADA2-6FF0DF9A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737" y="272717"/>
            <a:ext cx="10903731" cy="571203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Yet, this likewise intends that there’s a ton of information to track down designs in.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Thus, monetary investigators, specialists, and information researchers continue to investigate examination procedures to distinguish securities exchange patterns.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This led to the idea of algorithmic exchanging, which utilizations computerized, pre-modified exchanging techniques to execute orders.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I’ll utilize both conventional quantitative money system and AI calculations to foresee stock developments.</a:t>
            </a:r>
          </a:p>
          <a:p>
            <a:br>
              <a:rPr lang="en-US" sz="2000" dirty="0"/>
            </a:b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9F33-2337-F6F2-AF16-FA89C723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PROBLEM STATEMENT</a:t>
            </a:r>
            <a:br>
              <a:rPr lang="en-US" altLang="en-US" sz="36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26ABF-C52E-B058-56E9-EB8FD5F1D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21" y="184484"/>
            <a:ext cx="7518847" cy="5800264"/>
          </a:xfrm>
        </p:spPr>
        <p:txBody>
          <a:bodyPr>
            <a:noAutofit/>
          </a:bodyPr>
          <a:lstStyle/>
          <a:p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most significant obstacle was removing and handling authentic information from insider trading.</a:t>
            </a:r>
          </a:p>
          <a:p>
            <a:pPr marL="0" indent="0">
              <a:buNone/>
            </a:pP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in like manner expected to eliminate the genuine characteristics of associations that were relevant at the hour of buying.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was difficult to scrap data through different regions especially stock-related objections as there is a great deal of worthless information open, picking the one you truly need is really irksome.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 the regions which contain the information you need is another troublesome task.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development that ought to have been made relied upon money related speculation.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expected to choose questions like what time spans should be consolidated, should there be a benchmark rate, and if for sure, what should be the benchmark rate for different periods of time?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6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D6A8-98D1-CEC8-F205-9780A5BF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RESEARCH CHALLENGES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75C86-6440-AF8B-3727-C5970F2B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642" y="288758"/>
            <a:ext cx="7510826" cy="56959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 the data included filtering the data to only include relevant data, and amalgamating the various transactions company-wise in the monthly time frame to make the data fit for training.</a:t>
            </a:r>
          </a:p>
          <a:p>
            <a:pPr eaLnBrk="1" hangingPunct="1">
              <a:lnSpc>
                <a:spcPct val="100000"/>
              </a:lnSpc>
            </a:pP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also had to extract the historical attributes of companies that were relevant at the time of buying.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was difficult to scrap data through different sites especially stock-related sites as there is too much useless information available, picking the one you need is really difficult.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 the sites which contain the information you need is another challenging task.</a:t>
            </a: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we had the filtered promoter buying data and attributes of the company, we needed to decide on the structure of the model.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1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BD3C-AD5A-3229-7F82-C375AC05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Research Objective  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FA230-CD87-B61D-D180-A3C95E49C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ommissioner"/>
              </a:rPr>
              <a:t>The goal of using machine learning for stock market prediction is to create a model that can predict future stock prices or market trends using historical data and machine learning algorithms.</a:t>
            </a: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improve the accuracy of predictions and help investors make more informed investment decisions.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Keep in mind that stock market predictions are not guaranteed and to consider external factors such as the economy, industry trends, and geopolitical events while investing.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636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651</TotalTime>
  <Words>1722</Words>
  <Application>Microsoft Office PowerPoint</Application>
  <PresentationFormat>Widescreen</PresentationFormat>
  <Paragraphs>171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Arial Black</vt:lpstr>
      <vt:lpstr>Calibri</vt:lpstr>
      <vt:lpstr>Commissioner</vt:lpstr>
      <vt:lpstr>Corbel</vt:lpstr>
      <vt:lpstr>Helvetica Neue</vt:lpstr>
      <vt:lpstr>Poppins</vt:lpstr>
      <vt:lpstr>Raleway</vt:lpstr>
      <vt:lpstr>Roboto</vt:lpstr>
      <vt:lpstr>Söhne</vt:lpstr>
      <vt:lpstr>Times New Roman</vt:lpstr>
      <vt:lpstr>Wingdings 2</vt:lpstr>
      <vt:lpstr>Frame</vt:lpstr>
      <vt:lpstr>CAPSTONE PROJECT  REVIEW 2 STOCK MARKET PREDICTION USING MACHINE LEARNING </vt:lpstr>
      <vt:lpstr>Outline</vt:lpstr>
      <vt:lpstr>INTRODUCTION</vt:lpstr>
      <vt:lpstr>PowerPoint Presentation</vt:lpstr>
      <vt:lpstr>ABSTRACT </vt:lpstr>
      <vt:lpstr>PowerPoint Presentation</vt:lpstr>
      <vt:lpstr>PROBLEM STATEMENT </vt:lpstr>
      <vt:lpstr>RESEARCH CHALLENGES</vt:lpstr>
      <vt:lpstr>Research Objective   </vt:lpstr>
      <vt:lpstr>Proposed System </vt:lpstr>
      <vt:lpstr>Proposed System Diagram   </vt:lpstr>
      <vt:lpstr>ACTIVITY DIAGRAM</vt:lpstr>
      <vt:lpstr>SYSTEM ARCHITECTURE </vt:lpstr>
      <vt:lpstr>MODEL DEVELOPMENT ARCHITECTURE</vt:lpstr>
      <vt:lpstr>METHODOLOGY</vt:lpstr>
      <vt:lpstr>List of Modules</vt:lpstr>
      <vt:lpstr>Explanation of Modules</vt:lpstr>
      <vt:lpstr>Contd.</vt:lpstr>
      <vt:lpstr>Contd.</vt:lpstr>
      <vt:lpstr>What is to be done next  </vt:lpstr>
      <vt:lpstr>Research Paper Status </vt:lpstr>
      <vt:lpstr>Guide Approval mail snapshot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REVIEW 2 STOCK MARKET PREDICTION USING MACHINE LEARNING </dc:title>
  <dc:creator>Arnab Karmakar</dc:creator>
  <cp:lastModifiedBy>Arnab Karmakar</cp:lastModifiedBy>
  <cp:revision>23</cp:revision>
  <dcterms:created xsi:type="dcterms:W3CDTF">2023-01-25T18:18:17Z</dcterms:created>
  <dcterms:modified xsi:type="dcterms:W3CDTF">2023-02-01T07:57:14Z</dcterms:modified>
</cp:coreProperties>
</file>