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3" r:id="rId21"/>
    <p:sldId id="284" r:id="rId22"/>
    <p:sldId id="286" r:id="rId23"/>
    <p:sldId id="287" r:id="rId24"/>
    <p:sldId id="289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298" r:id="rId37"/>
    <p:sldId id="278" r:id="rId38"/>
    <p:sldId id="281" r:id="rId39"/>
    <p:sldId id="268" r:id="rId40"/>
    <p:sldId id="269" r:id="rId41"/>
    <p:sldId id="28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E78C-DFD6-4F50-AFAC-47F3AABDF55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5A0C-AADA-425A-A9EC-D9D9B614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9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7D21-F794-4F63-9565-B6BF33373190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hyperlink" Target="https://doi.org/10.1186/s40537-020-0033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42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3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 USING MACHINE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4079708"/>
            <a:ext cx="11628120" cy="224616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Name : Arnab Karmakar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Register No:19BAI1090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Programme &amp; Specialization : </a:t>
            </a:r>
            <a:r>
              <a:rPr lang="en-IN" dirty="0" err="1">
                <a:solidFill>
                  <a:schemeClr val="tx1"/>
                </a:solidFill>
              </a:rPr>
              <a:t>B.Tech</a:t>
            </a:r>
            <a:r>
              <a:rPr lang="en-IN" dirty="0">
                <a:solidFill>
                  <a:schemeClr val="tx1"/>
                </a:solidFill>
              </a:rPr>
              <a:t> CSE specialisation in AI and ML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Guide Name: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Dr Anita 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6" y="376738"/>
            <a:ext cx="3840481" cy="13401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8439" y="6448424"/>
            <a:ext cx="6096000" cy="303530"/>
          </a:xfrm>
        </p:spPr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A010-C962-7AD0-AB81-A37EFEA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</a:t>
            </a:r>
            <a:br>
              <a:rPr lang="en-US" sz="3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D733-0977-E928-D627-72BAF586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220" y="396240"/>
            <a:ext cx="7519248" cy="584758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need to collect historical data on stock prices, market indicators, and other relevant information in order to make predictions.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would then need to select the most relevant features for making predictions, such as stock prices, market indicators, and sentiment scores.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need to train a model on pre-processed data, using supervised or unsupervised learning methods. 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then need to evaluate the performance of the model using a variety of metrics. 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the system would need to deploy the model in a production environment to make predictions for real-world stock market scenarios.</a:t>
            </a:r>
          </a:p>
          <a:p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D299-A9D9-8C27-991E-34AB936D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 Diagram  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2445-E9D5-7189-4F22-CCBA2134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0" y="323367"/>
            <a:ext cx="5935980" cy="1923288"/>
          </a:xfrm>
        </p:spPr>
        <p:txBody>
          <a:bodyPr>
            <a:normAutofit/>
          </a:bodyPr>
          <a:lstStyle/>
          <a:p>
            <a:r>
              <a:rPr lang="en-US" sz="3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USE-CASE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FBB8D3AB-A4EA-ECA2-AC48-32BA7F169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0060" y="1722120"/>
            <a:ext cx="7504609" cy="44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0DA3-AE03-5992-B742-4464226C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z="3600" b="1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99F059F4-E909-ED38-E55B-FACA9D58C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15760" y="1015644"/>
            <a:ext cx="5414980" cy="50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35C4-779D-6693-5BB9-53FBE864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b="1" spc="-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br>
              <a:rPr lang="en-IN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198236C2-CF7E-FC82-BEDC-4699697F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3540" y="1864995"/>
            <a:ext cx="646747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B6FE4-7E60-768F-6D7D-C7EB08BF6ADB}"/>
              </a:ext>
            </a:extLst>
          </p:cNvPr>
          <p:cNvSpPr txBox="1"/>
          <p:nvPr/>
        </p:nvSpPr>
        <p:spPr>
          <a:xfrm>
            <a:off x="3933825" y="411480"/>
            <a:ext cx="6099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79311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is collected from various websites as per our project goal in order to get better results,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 was very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raw, thus we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 it, 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7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CB1D-2162-CDEF-19B0-5E2F25E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800" spc="1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2800" spc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E0A51E99-D110-75C0-35DC-3F5E6E56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738" y="2184373"/>
            <a:ext cx="7315200" cy="24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84E3-8906-EA03-2AF1-1F5B53A7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471-59F8-48E2-56CC-53F2448A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project will use the agile methodology to speed up the process and prioritize tasks in order to ensure that the most important goals are met.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methodology follows four principles: focusing on the needs of the users, working with them closely, responding to changes, and using a fast approach.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0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4C8-A948-0660-3E78-409C1AA6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D369-D04A-E998-D32F-D6C96B5B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20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20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(Support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Machine)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8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ACTIVATION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08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B6C2-2D23-9329-FE9C-0CC26F5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Explanation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76C5-26B9-B02D-A0CA-133DB5E8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0" y="91440"/>
            <a:ext cx="7618308" cy="1557922"/>
          </a:xfrm>
        </p:spPr>
        <p:txBody>
          <a:bodyPr/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4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machine learning model is supervised, meaning that it is based on a dataset that includes labeled data, which tells the machine what the desired response or target </a:t>
            </a:r>
            <a:r>
              <a:rPr lang="en-US" dirty="0"/>
              <a:t>value is.</a:t>
            </a:r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7C8A62E-3E84-269E-A00B-39F1E6C79F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6350" y="1218557"/>
            <a:ext cx="3567113" cy="2168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27A21-55FD-9472-702F-366C749DE111}"/>
              </a:ext>
            </a:extLst>
          </p:cNvPr>
          <p:cNvSpPr txBox="1"/>
          <p:nvPr/>
        </p:nvSpPr>
        <p:spPr>
          <a:xfrm>
            <a:off x="3566160" y="3386578"/>
            <a:ext cx="74904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SzPts val="1400"/>
              <a:tabLst>
                <a:tab pos="501650" algn="l"/>
              </a:tabLst>
            </a:pP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</a:t>
            </a:r>
            <a:r>
              <a:rPr lang="en-US" sz="1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1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890270"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 learning is when a machine uses unlabeled data to learn on its own without any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 intervention. The computer looks for patterns in unlabeled data and responds with a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based on its own pattern finding.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A4D42DD3-BBB9-25E1-7C24-80A26F8A35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323" y="4525351"/>
            <a:ext cx="3544734" cy="19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D6FC-CAC8-8EC5-F0FE-66601A2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1153-77FF-8933-0B9D-3243D52A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661670">
              <a:spcAft>
                <a:spcPts val="0"/>
              </a:spcAft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 decision tree is a flowchart-like tree structure in which each internal node represents an attribute test, each branch represents the test`s conclusion, and each leaf node stores a class label.</a:t>
            </a:r>
          </a:p>
          <a:p>
            <a:pPr marL="0" marR="661670" indent="0">
              <a:spcAft>
                <a:spcPts val="0"/>
              </a:spcAft>
              <a:buNone/>
            </a:pPr>
            <a:endParaRPr lang="en-US" sz="1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marL="0" marR="661670" indent="0">
              <a:spcAft>
                <a:spcPts val="0"/>
              </a:spcAft>
              <a:buNone/>
            </a:pPr>
            <a:endParaRPr lang="en-US" sz="1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marL="101600" marR="661670">
              <a:spcAft>
                <a:spcPts val="0"/>
              </a:spcAf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(Support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Machine)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amount of characteristics accessible determines the size of the hyperplane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hyperplane is essentially a line if there are only features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 The hyperplane becomes a two-dimensional plane when the number of features reaches three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258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B644-CCF2-3008-DCF4-82F4CE7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53AB-B760-5048-1262-E7010EA5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0" y="289560"/>
            <a:ext cx="7618308" cy="5984748"/>
          </a:xfrm>
        </p:spPr>
        <p:txBody>
          <a:bodyPr>
            <a:normAutofit/>
          </a:bodyPr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fundamental difference between decision trees and random forests is that feature bagging gives a random selection of features, guaranteeing little connection among decision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it uses both bagging and feature randomization to produce an uncorrelated forest of decision trees, the random forest methodology is an extension of the bagging method.</a:t>
            </a: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US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US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neural network is a Deep Learning model based on how neurons and brains operate in humans.</a:t>
            </a: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networks are a sort of recurrent neural network that may learn order dependency in sequence prediction issues.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6" y="1461674"/>
            <a:ext cx="6998369" cy="359022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Abstract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Problem Statement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Research Challenges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Research Objective 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</a:t>
            </a:r>
            <a:endParaRPr lang="en-US" sz="16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 Diagram  </a:t>
            </a:r>
          </a:p>
          <a:p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</a:rPr>
              <a:t>Methodology</a:t>
            </a:r>
            <a:endParaRPr lang="en-US" sz="1600" dirty="0"/>
          </a:p>
          <a:p>
            <a:pPr algn="just"/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List of modules </a:t>
            </a:r>
            <a:endParaRPr lang="en-US" sz="16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Explanation of all the modules one by one which includes the Algorithm</a:t>
            </a:r>
          </a:p>
          <a:p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</a:rPr>
              <a:t>Implementations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What is to be done next 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Research Paper Status</a:t>
            </a:r>
          </a:p>
          <a:p>
            <a:r>
              <a:rPr lang="en-US" sz="1800" dirty="0">
                <a:solidFill>
                  <a:schemeClr val="tx1"/>
                </a:solidFill>
              </a:rPr>
              <a:t>Guide Approval mail snapshot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References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83824" cy="365125"/>
          </a:xfrm>
        </p:spPr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9408" y="6356350"/>
            <a:ext cx="2904392" cy="365125"/>
          </a:xfrm>
        </p:spPr>
        <p:txBody>
          <a:bodyPr/>
          <a:lstStyle/>
          <a:p>
            <a:fld id="{92607C7E-3A72-4AFC-82D5-1E7B16850C9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50C-E01E-CF4D-D7A5-2BC11BB0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Implementation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2AC0-AE35-5F74-6AAE-D86F5D86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163" y="294613"/>
            <a:ext cx="7315200" cy="29458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Web scraping was used to collect data, including unique stock codes or tokens, from various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The collected data was matched with stock names to create a comprehensive dataset for stock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Knowing the industry type is crucial for making accurate predictions, as different industries are affected differently by market disturbances.</a:t>
            </a:r>
          </a:p>
          <a:p>
            <a:pPr marL="0" indent="0">
              <a:buNone/>
            </a:pP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85692DA7-429D-F6B2-EB86-8AA5101FFD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6082"/>
          <a:stretch/>
        </p:blipFill>
        <p:spPr bwMode="auto">
          <a:xfrm>
            <a:off x="3756527" y="2860725"/>
            <a:ext cx="6299200" cy="2548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14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5B56-D04B-D594-C1FB-B1E25654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6463"/>
            <a:ext cx="11301662" cy="571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</a:t>
            </a:r>
            <a:r>
              <a:rPr lang="en-US" sz="2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</a:p>
          <a:p>
            <a:pPr marL="0" indent="0">
              <a:buNone/>
            </a:pPr>
            <a:r>
              <a:rPr lang="en-US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Symbol',axis</a:t>
            </a: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=1,inplace=True)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c={'SmallCap':0,'MidCap':1,'LargeCap':2}</a:t>
            </a:r>
          </a:p>
          <a:p>
            <a:pPr marL="0" indent="0">
              <a:buNone/>
            </a:pP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['Cap']=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['Cap'].map(c)</a:t>
            </a:r>
          </a:p>
          <a:p>
            <a:pPr marL="0" indent="0">
              <a:buNone/>
            </a:pP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={}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count=0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_ in 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['Industry']: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_ not in i: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[_]=count</a:t>
            </a:r>
          </a:p>
          <a:p>
            <a:pPr marL="0" indent="0">
              <a:buNone/>
            </a:pP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count+=1</a:t>
            </a:r>
          </a:p>
          <a:p>
            <a:pPr marL="0" indent="0">
              <a:buNone/>
            </a:pP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['Industry']=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['Industry'].map(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r={'PROFIT':1,'LOSS':0}</a:t>
            </a:r>
          </a:p>
          <a:p>
            <a:pPr marL="0" indent="0">
              <a:buNone/>
            </a:pP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['Result15']=</a:t>
            </a:r>
            <a:r>
              <a:rPr lang="en-IN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['Result15'].map(r)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F6BB32C2-BB6A-41F9-2231-0B916AA00A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6779" y="1068828"/>
            <a:ext cx="6701302" cy="4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513-2B2D-427F-9A6F-905C4C2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spc="-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764E-B239-0CB0-2F32-FFA4E8EE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0" y="556942"/>
            <a:ext cx="7446657" cy="5744116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insider trading data was extracted from the NSE website and filtered to remove irrelevant transactions using Excel.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transactions of the same company in the same month were amalgamated and net selling positions were removed.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Google finance function and web scraping were used to extract other attributes of the stock, which were placed correctly using various Excel functions.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Various machine learning algorithms used in the project are logistic regression, decision tree, support vector machine, random boost classifier, k-Neighbor classifier, perceptron,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SGDclassifier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algorithms were applied to different time frames (2 months, 6 months, 9 months, and 12 months) and with alpha return Benchmarks of 5%, 10%, 13%, and 15%.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 "max" dataset was created to avoid biased training of the model caused by entries that were profitable in some time frames but marked as losses in others.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0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9DD2-9F97-A3A3-7240-5B38B8D5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400" b="1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br>
              <a:rPr lang="en-IN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image19.jpeg">
            <a:extLst>
              <a:ext uri="{FF2B5EF4-FFF2-40B4-BE49-F238E27FC236}">
                <a16:creationId xmlns:a16="http://schemas.microsoft.com/office/drawing/2014/main" id="{978345C5-B229-9DDA-8767-B65F61F9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8101" y="544000"/>
            <a:ext cx="7573963" cy="2747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0694E-EE0F-02FA-EAC3-BD685A3E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t="22511" r="70172" b="38910"/>
          <a:stretch/>
        </p:blipFill>
        <p:spPr>
          <a:xfrm>
            <a:off x="4443662" y="3429000"/>
            <a:ext cx="3529263" cy="29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0.jpeg">
            <a:extLst>
              <a:ext uri="{FF2B5EF4-FFF2-40B4-BE49-F238E27FC236}">
                <a16:creationId xmlns:a16="http://schemas.microsoft.com/office/drawing/2014/main" id="{99888171-246C-6989-EE7F-7B1082C49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772" y="254535"/>
            <a:ext cx="7315200" cy="2601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4F1A6-CDEB-5B54-8A1F-739B03F50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1" t="31110" r="66547" b="31860"/>
          <a:stretch/>
        </p:blipFill>
        <p:spPr>
          <a:xfrm>
            <a:off x="5566611" y="3125438"/>
            <a:ext cx="4612106" cy="33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1.jpeg">
            <a:extLst>
              <a:ext uri="{FF2B5EF4-FFF2-40B4-BE49-F238E27FC236}">
                <a16:creationId xmlns:a16="http://schemas.microsoft.com/office/drawing/2014/main" id="{D4F18384-F314-52EA-1409-4B0E8B7E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547" y="265836"/>
            <a:ext cx="6589404" cy="248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299AC-CC8B-AFFE-D592-F2F542D11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" t="47389" r="65968" b="16222"/>
          <a:stretch/>
        </p:blipFill>
        <p:spPr>
          <a:xfrm>
            <a:off x="6201190" y="2911644"/>
            <a:ext cx="4571083" cy="30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4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2.jpeg">
            <a:extLst>
              <a:ext uri="{FF2B5EF4-FFF2-40B4-BE49-F238E27FC236}">
                <a16:creationId xmlns:a16="http://schemas.microsoft.com/office/drawing/2014/main" id="{29AB8B2D-B911-C90E-B8CC-4F24293B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7265"/>
          <a:stretch/>
        </p:blipFill>
        <p:spPr bwMode="auto">
          <a:xfrm>
            <a:off x="322137" y="270710"/>
            <a:ext cx="65151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3B3A8-3324-8A22-6FCE-B520B8D241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54017"/>
          <a:stretch/>
        </p:blipFill>
        <p:spPr bwMode="auto">
          <a:xfrm>
            <a:off x="322137" y="2175710"/>
            <a:ext cx="65151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3E749-6526-A38B-B4D3-879172E40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1" t="57427" r="68399" b="5146"/>
          <a:stretch/>
        </p:blipFill>
        <p:spPr>
          <a:xfrm>
            <a:off x="7106556" y="3023937"/>
            <a:ext cx="4379592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20D7-99CB-578D-BB69-B6DB8F69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n-US" sz="2000" b="1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MACHINE LEARNING</a:t>
            </a:r>
            <a:r>
              <a:rPr lang="en-US" sz="2000" b="1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br>
              <a:rPr lang="en-IN" sz="20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AB2F6-FA78-BDC0-AAB8-0E6DFA6EE9AF}"/>
              </a:ext>
            </a:extLst>
          </p:cNvPr>
          <p:cNvSpPr txBox="1"/>
          <p:nvPr/>
        </p:nvSpPr>
        <p:spPr>
          <a:xfrm>
            <a:off x="3296653" y="141783"/>
            <a:ext cx="8799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91630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most important aspect of prediction is accuracy i.e., how much accuracy the algorithm is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giving. On the basis of that decision-making of investing in the stocks will take place.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74E5C1-3BD0-8075-C61A-FE9BB020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09074"/>
              </p:ext>
            </p:extLst>
          </p:nvPr>
        </p:nvGraphicFramePr>
        <p:xfrm>
          <a:off x="3920875" y="1631833"/>
          <a:ext cx="6923588" cy="36781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64043">
                  <a:extLst>
                    <a:ext uri="{9D8B030D-6E8A-4147-A177-3AD203B41FA5}">
                      <a16:colId xmlns:a16="http://schemas.microsoft.com/office/drawing/2014/main" val="2990689727"/>
                    </a:ext>
                  </a:extLst>
                </a:gridCol>
                <a:gridCol w="2426215">
                  <a:extLst>
                    <a:ext uri="{9D8B030D-6E8A-4147-A177-3AD203B41FA5}">
                      <a16:colId xmlns:a16="http://schemas.microsoft.com/office/drawing/2014/main" val="2474454832"/>
                    </a:ext>
                  </a:extLst>
                </a:gridCol>
                <a:gridCol w="2633330">
                  <a:extLst>
                    <a:ext uri="{9D8B030D-6E8A-4147-A177-3AD203B41FA5}">
                      <a16:colId xmlns:a16="http://schemas.microsoft.com/office/drawing/2014/main" val="2895558078"/>
                    </a:ext>
                  </a:extLst>
                </a:gridCol>
              </a:tblGrid>
              <a:tr h="684797"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>
                          <a:effectLst/>
                        </a:rPr>
                        <a:t>Algorithms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200785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 spc="-5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with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the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Benchmark</a:t>
                      </a:r>
                      <a:r>
                        <a:rPr lang="en-US" sz="1400" spc="-3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(Accuracy)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9227161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Logistic</a:t>
                      </a:r>
                      <a:r>
                        <a:rPr lang="en-US" sz="1400" spc="-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54.65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237451"/>
                  </a:ext>
                </a:extLst>
              </a:tr>
              <a:tr h="419954"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Decision</a:t>
                      </a:r>
                      <a:r>
                        <a:rPr lang="en-US" sz="1400" spc="-7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62.77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63.21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5619570"/>
                  </a:ext>
                </a:extLst>
              </a:tr>
              <a:tr h="420779"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56.30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58.77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6944326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56515">
                        <a:spcBef>
                          <a:spcPts val="555"/>
                        </a:spcBef>
                      </a:pPr>
                      <a:r>
                        <a:rPr lang="en-US" sz="1400">
                          <a:effectLst/>
                        </a:rPr>
                        <a:t>Random</a:t>
                      </a:r>
                      <a:r>
                        <a:rPr lang="en-US" sz="1400" spc="-2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Boost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5"/>
                        </a:spcBef>
                      </a:pPr>
                      <a:r>
                        <a:rPr lang="en-US" sz="1400">
                          <a:effectLst/>
                        </a:rPr>
                        <a:t>63.60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3844130"/>
                  </a:ext>
                </a:extLst>
              </a:tr>
              <a:tr h="420779"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>
                          <a:effectLst/>
                        </a:rPr>
                        <a:t>K-Neighbor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 dirty="0">
                          <a:effectLst/>
                        </a:rPr>
                        <a:t>52.88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56.41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8900203"/>
                  </a:ext>
                </a:extLst>
              </a:tr>
              <a:tr h="419954">
                <a:tc>
                  <a:txBody>
                    <a:bodyPr/>
                    <a:lstStyle/>
                    <a:p>
                      <a:pPr marL="56515">
                        <a:spcBef>
                          <a:spcPts val="525"/>
                        </a:spcBef>
                      </a:pPr>
                      <a:r>
                        <a:rPr lang="en-US" sz="1400">
                          <a:effectLst/>
                        </a:rPr>
                        <a:t>Perceptron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5"/>
                        </a:spcBef>
                      </a:pPr>
                      <a:r>
                        <a:rPr lang="en-US" sz="1400">
                          <a:effectLst/>
                        </a:rPr>
                        <a:t>56.41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41.22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8735546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56515">
                        <a:spcBef>
                          <a:spcPts val="560"/>
                        </a:spcBef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60"/>
                        </a:spcBef>
                      </a:pPr>
                      <a:r>
                        <a:rPr lang="en-US" sz="1400">
                          <a:effectLst/>
                        </a:rPr>
                        <a:t>56.85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58.30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206105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AF4FBE0-C0CD-E590-93FE-3F209E12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22" y="5385993"/>
            <a:ext cx="65546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 Machine Learning Algorithm 2 months holding period accuracy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2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049145-5921-79A8-CE6E-DCB92523D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410290"/>
              </p:ext>
            </p:extLst>
          </p:nvPr>
        </p:nvGraphicFramePr>
        <p:xfrm>
          <a:off x="4150184" y="828257"/>
          <a:ext cx="6686257" cy="5397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00146">
                  <a:extLst>
                    <a:ext uri="{9D8B030D-6E8A-4147-A177-3AD203B41FA5}">
                      <a16:colId xmlns:a16="http://schemas.microsoft.com/office/drawing/2014/main" val="3227749907"/>
                    </a:ext>
                  </a:extLst>
                </a:gridCol>
                <a:gridCol w="2343047">
                  <a:extLst>
                    <a:ext uri="{9D8B030D-6E8A-4147-A177-3AD203B41FA5}">
                      <a16:colId xmlns:a16="http://schemas.microsoft.com/office/drawing/2014/main" val="3877757223"/>
                    </a:ext>
                  </a:extLst>
                </a:gridCol>
                <a:gridCol w="2543064">
                  <a:extLst>
                    <a:ext uri="{9D8B030D-6E8A-4147-A177-3AD203B41FA5}">
                      <a16:colId xmlns:a16="http://schemas.microsoft.com/office/drawing/2014/main" val="401317678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Algorithms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200785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 spc="-5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with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the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Benchmark</a:t>
                      </a:r>
                      <a:r>
                        <a:rPr lang="en-US" sz="1400" spc="-3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(Accuracy)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0583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39CDA-EB50-9E50-60A9-F98B3E72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83076"/>
              </p:ext>
            </p:extLst>
          </p:nvPr>
        </p:nvGraphicFramePr>
        <p:xfrm>
          <a:off x="4150185" y="1368006"/>
          <a:ext cx="6686257" cy="44392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00146">
                  <a:extLst>
                    <a:ext uri="{9D8B030D-6E8A-4147-A177-3AD203B41FA5}">
                      <a16:colId xmlns:a16="http://schemas.microsoft.com/office/drawing/2014/main" val="383749797"/>
                    </a:ext>
                  </a:extLst>
                </a:gridCol>
                <a:gridCol w="2343047">
                  <a:extLst>
                    <a:ext uri="{9D8B030D-6E8A-4147-A177-3AD203B41FA5}">
                      <a16:colId xmlns:a16="http://schemas.microsoft.com/office/drawing/2014/main" val="1667169076"/>
                    </a:ext>
                  </a:extLst>
                </a:gridCol>
                <a:gridCol w="2543064">
                  <a:extLst>
                    <a:ext uri="{9D8B030D-6E8A-4147-A177-3AD203B41FA5}">
                      <a16:colId xmlns:a16="http://schemas.microsoft.com/office/drawing/2014/main" val="543608170"/>
                    </a:ext>
                  </a:extLst>
                </a:gridCol>
              </a:tblGrid>
              <a:tr h="807133"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Logistic</a:t>
                      </a:r>
                      <a:r>
                        <a:rPr lang="en-US" sz="1400" spc="-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53.07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58.4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5756775"/>
                  </a:ext>
                </a:extLst>
              </a:tr>
              <a:tr h="807133"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Decision</a:t>
                      </a:r>
                      <a:r>
                        <a:rPr lang="en-US" sz="1400" spc="-7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70.27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6345477"/>
                  </a:ext>
                </a:extLst>
              </a:tr>
              <a:tr h="403567"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53.85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58.72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400648"/>
                  </a:ext>
                </a:extLst>
              </a:tr>
              <a:tr h="807133"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</a:pPr>
                      <a:r>
                        <a:rPr lang="en-US" sz="1400">
                          <a:effectLst/>
                        </a:rPr>
                        <a:t>Random</a:t>
                      </a:r>
                      <a:r>
                        <a:rPr lang="en-US" sz="1400" spc="-2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Boost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</a:pPr>
                      <a:r>
                        <a:rPr lang="en-US" sz="1400">
                          <a:effectLst/>
                        </a:rPr>
                        <a:t>66.95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76.65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8623803"/>
                  </a:ext>
                </a:extLst>
              </a:tr>
              <a:tr h="403567">
                <a:tc>
                  <a:txBody>
                    <a:bodyPr/>
                    <a:lstStyle/>
                    <a:p>
                      <a:pPr marL="56515">
                        <a:spcBef>
                          <a:spcPts val="515"/>
                        </a:spcBef>
                      </a:pPr>
                      <a:r>
                        <a:rPr lang="en-US" sz="1400">
                          <a:effectLst/>
                        </a:rPr>
                        <a:t>K-Neighbor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15"/>
                        </a:spcBef>
                      </a:pPr>
                      <a:r>
                        <a:rPr lang="en-US" sz="1400">
                          <a:effectLst/>
                        </a:rPr>
                        <a:t>53.45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55.89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4471588"/>
                  </a:ext>
                </a:extLst>
              </a:tr>
              <a:tr h="403567"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Perceptron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53.68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53.31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6670904"/>
                  </a:ext>
                </a:extLst>
              </a:tr>
              <a:tr h="807133"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46.92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49.78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67143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9DD63C2-3B01-968E-0C6C-8A705FFF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007" y="5499463"/>
            <a:ext cx="513489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2 Machine Learning Algorithm 6 months holding period accuracy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9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6AD13F-A0D2-D273-3F9A-B39F13858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61081"/>
              </p:ext>
            </p:extLst>
          </p:nvPr>
        </p:nvGraphicFramePr>
        <p:xfrm>
          <a:off x="3746834" y="998210"/>
          <a:ext cx="7346282" cy="41192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7845">
                  <a:extLst>
                    <a:ext uri="{9D8B030D-6E8A-4147-A177-3AD203B41FA5}">
                      <a16:colId xmlns:a16="http://schemas.microsoft.com/office/drawing/2014/main" val="2962235213"/>
                    </a:ext>
                  </a:extLst>
                </a:gridCol>
                <a:gridCol w="2574338">
                  <a:extLst>
                    <a:ext uri="{9D8B030D-6E8A-4147-A177-3AD203B41FA5}">
                      <a16:colId xmlns:a16="http://schemas.microsoft.com/office/drawing/2014/main" val="2929205470"/>
                    </a:ext>
                  </a:extLst>
                </a:gridCol>
                <a:gridCol w="2794099">
                  <a:extLst>
                    <a:ext uri="{9D8B030D-6E8A-4147-A177-3AD203B41FA5}">
                      <a16:colId xmlns:a16="http://schemas.microsoft.com/office/drawing/2014/main" val="569369127"/>
                    </a:ext>
                  </a:extLst>
                </a:gridCol>
              </a:tblGrid>
              <a:tr h="766001"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>
                          <a:effectLst/>
                        </a:rPr>
                        <a:t>Algorithms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200785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 spc="-5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-3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with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the</a:t>
                      </a:r>
                      <a:r>
                        <a:rPr lang="en-US" sz="1400" spc="-3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Benchmark</a:t>
                      </a:r>
                      <a:r>
                        <a:rPr lang="en-US" sz="1400" spc="-33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3108934"/>
                  </a:ext>
                </a:extLst>
              </a:tr>
              <a:tr h="471243">
                <a:tc>
                  <a:txBody>
                    <a:bodyPr/>
                    <a:lstStyle/>
                    <a:p>
                      <a:pPr marL="56515">
                        <a:spcBef>
                          <a:spcPts val="535"/>
                        </a:spcBef>
                      </a:pPr>
                      <a:r>
                        <a:rPr lang="en-US" sz="1400">
                          <a:effectLst/>
                        </a:rPr>
                        <a:t>Logistic</a:t>
                      </a:r>
                      <a:r>
                        <a:rPr lang="en-US" sz="1400" spc="-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35"/>
                        </a:spcBef>
                      </a:pPr>
                      <a:r>
                        <a:rPr lang="en-US" sz="1400">
                          <a:effectLst/>
                        </a:rPr>
                        <a:t>55.34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54.83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1617507"/>
                  </a:ext>
                </a:extLst>
              </a:tr>
              <a:tr h="489723"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Decision</a:t>
                      </a:r>
                      <a:r>
                        <a:rPr lang="en-US" sz="1400" spc="-7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75.31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77.48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2134224"/>
                  </a:ext>
                </a:extLst>
              </a:tr>
              <a:tr h="471243"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>
                          <a:effectLst/>
                        </a:rPr>
                        <a:t>55.34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55.21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1539151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56515">
                        <a:spcBef>
                          <a:spcPts val="540"/>
                        </a:spcBef>
                      </a:pPr>
                      <a:r>
                        <a:rPr lang="en-US" sz="1400">
                          <a:effectLst/>
                        </a:rPr>
                        <a:t>Random</a:t>
                      </a:r>
                      <a:r>
                        <a:rPr lang="en-US" sz="1400" spc="-2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Boost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40"/>
                        </a:spcBef>
                      </a:pPr>
                      <a:r>
                        <a:rPr lang="en-US" sz="1400">
                          <a:effectLst/>
                        </a:rPr>
                        <a:t>79.26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80.66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4469074"/>
                  </a:ext>
                </a:extLst>
              </a:tr>
              <a:tr h="471243"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K-Neighbor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57.76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55.72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3990899"/>
                  </a:ext>
                </a:extLst>
              </a:tr>
              <a:tr h="471243"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Perceptron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44.65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47.54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8101528"/>
                  </a:ext>
                </a:extLst>
              </a:tr>
              <a:tr h="489723"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55.85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55.47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75640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17B971D-A6C1-BFFD-8BBC-9B9C1008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463" y="5117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3 Machine Learning Algorithm 9 months holding period accuracy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4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F35-3CA2-8C76-7442-DBC2F5C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CD50-948F-DE7E-0EBD-1F58BE5D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663" y="810126"/>
            <a:ext cx="7502805" cy="50853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Stocks are the most famous asset class for investment purposes.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Returns are generated through capital appreciation or dividend payments in the stock market.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important to correctly select the stock that you will invest in, in order to generate a positive return.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 order to generate a positive return, one must be able to predict the price security should hold in the future and invest/choose not to invest in it based on its price.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19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2B1AF8-8601-3792-9D02-9A1531092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66538"/>
              </p:ext>
            </p:extLst>
          </p:nvPr>
        </p:nvGraphicFramePr>
        <p:xfrm>
          <a:off x="3726698" y="912611"/>
          <a:ext cx="6804943" cy="3581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15199">
                  <a:extLst>
                    <a:ext uri="{9D8B030D-6E8A-4147-A177-3AD203B41FA5}">
                      <a16:colId xmlns:a16="http://schemas.microsoft.com/office/drawing/2014/main" val="1030513035"/>
                    </a:ext>
                  </a:extLst>
                </a:gridCol>
                <a:gridCol w="2389744">
                  <a:extLst>
                    <a:ext uri="{9D8B030D-6E8A-4147-A177-3AD203B41FA5}">
                      <a16:colId xmlns:a16="http://schemas.microsoft.com/office/drawing/2014/main" val="1213241857"/>
                    </a:ext>
                  </a:extLst>
                </a:gridCol>
              </a:tblGrid>
              <a:tr h="876285"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Algorithms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808990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 with 15%</a:t>
                      </a:r>
                      <a:r>
                        <a:rPr lang="en-US" sz="1400" spc="-3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Benchmark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1466876"/>
                  </a:ext>
                </a:extLst>
              </a:tr>
              <a:tr h="382297"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Logistic</a:t>
                      </a:r>
                      <a:r>
                        <a:rPr lang="en-US" sz="1400" spc="-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75"/>
                        </a:spcBef>
                      </a:pPr>
                      <a:r>
                        <a:rPr lang="en-US" sz="1400">
                          <a:effectLst/>
                        </a:rPr>
                        <a:t>53.32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3254084"/>
                  </a:ext>
                </a:extLst>
              </a:tr>
              <a:tr h="382297"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Decision</a:t>
                      </a:r>
                      <a:r>
                        <a:rPr lang="en-US" sz="1400" spc="-7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10"/>
                        </a:spcBef>
                      </a:pPr>
                      <a:r>
                        <a:rPr lang="en-US" sz="1400">
                          <a:effectLst/>
                        </a:rPr>
                        <a:t>75.20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3513559"/>
                  </a:ext>
                </a:extLst>
              </a:tr>
              <a:tr h="396540"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45"/>
                        </a:spcBef>
                      </a:pPr>
                      <a:r>
                        <a:rPr lang="en-US" sz="1400">
                          <a:effectLst/>
                        </a:rPr>
                        <a:t>52.99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2559214"/>
                  </a:ext>
                </a:extLst>
              </a:tr>
              <a:tr h="382297"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</a:pPr>
                      <a:r>
                        <a:rPr lang="en-US" sz="1400">
                          <a:effectLst/>
                        </a:rPr>
                        <a:t>Random</a:t>
                      </a:r>
                      <a:r>
                        <a:rPr lang="en-US" sz="1400" spc="-2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Boost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</a:pPr>
                      <a:r>
                        <a:rPr lang="en-US" sz="1400">
                          <a:effectLst/>
                        </a:rPr>
                        <a:t>78.93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6624775"/>
                  </a:ext>
                </a:extLst>
              </a:tr>
              <a:tr h="382297">
                <a:tc>
                  <a:txBody>
                    <a:bodyPr/>
                    <a:lstStyle/>
                    <a:p>
                      <a:pPr marL="56515">
                        <a:spcBef>
                          <a:spcPts val="515"/>
                        </a:spcBef>
                      </a:pPr>
                      <a:r>
                        <a:rPr lang="en-US" sz="1400">
                          <a:effectLst/>
                        </a:rPr>
                        <a:t>K-Neighbor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15"/>
                        </a:spcBef>
                      </a:pPr>
                      <a:r>
                        <a:rPr lang="en-US" sz="1400">
                          <a:effectLst/>
                        </a:rPr>
                        <a:t>53.64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5545354"/>
                  </a:ext>
                </a:extLst>
              </a:tr>
              <a:tr h="397289"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Perceptron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0"/>
                        </a:spcBef>
                      </a:pPr>
                      <a:r>
                        <a:rPr lang="en-US" sz="1400">
                          <a:effectLst/>
                        </a:rPr>
                        <a:t>47.32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4245304"/>
                  </a:ext>
                </a:extLst>
              </a:tr>
              <a:tr h="382297"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 dirty="0">
                          <a:effectLst/>
                        </a:rPr>
                        <a:t>52.99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258920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F50EB4B-0CCA-C10D-1C8C-D1A058B1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1906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62A18-1A14-71F6-304F-A80945FC4A9A}"/>
              </a:ext>
            </a:extLst>
          </p:cNvPr>
          <p:cNvSpPr txBox="1"/>
          <p:nvPr/>
        </p:nvSpPr>
        <p:spPr>
          <a:xfrm>
            <a:off x="3338763" y="4615934"/>
            <a:ext cx="837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0465">
              <a:spcBef>
                <a:spcPts val="32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 (dataset)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9B26-C301-E976-DC85-AD14387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2800" b="1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800" b="1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br>
              <a:rPr lang="en-IN" sz="2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2E8FCC-3458-820C-6EC2-29FF754C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6" y="6876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1970" tIns="914112" rIns="253920" bIns="63480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26.jpeg">
            <a:extLst>
              <a:ext uri="{FF2B5EF4-FFF2-40B4-BE49-F238E27FC236}">
                <a16:creationId xmlns:a16="http://schemas.microsoft.com/office/drawing/2014/main" id="{7362DC4F-A6FC-FFC3-2249-0589D96B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4" y="999540"/>
            <a:ext cx="64849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57EE8D7-724C-D5DF-C921-8D53AFE0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376" y="33025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1482F-DE31-A499-8C31-BFB0E71D8DA4}"/>
              </a:ext>
            </a:extLst>
          </p:cNvPr>
          <p:cNvSpPr txBox="1"/>
          <p:nvPr/>
        </p:nvSpPr>
        <p:spPr>
          <a:xfrm>
            <a:off x="2719137" y="3439611"/>
            <a:ext cx="675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SzPts val="1400"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CNN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image27.jpeg">
            <a:extLst>
              <a:ext uri="{FF2B5EF4-FFF2-40B4-BE49-F238E27FC236}">
                <a16:creationId xmlns:a16="http://schemas.microsoft.com/office/drawing/2014/main" id="{637BA831-2E64-5486-7BA2-D115A3D10C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376" y="3946045"/>
            <a:ext cx="6081395" cy="2483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281840-C744-D0C1-0850-B45BD078A39E}"/>
              </a:ext>
            </a:extLst>
          </p:cNvPr>
          <p:cNvSpPr txBox="1"/>
          <p:nvPr/>
        </p:nvSpPr>
        <p:spPr>
          <a:xfrm>
            <a:off x="4443663" y="145654"/>
            <a:ext cx="7299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 has input, hidden, and output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passed through the input layer, processed through the hidden layer, and the output is obtained from the output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 can be trained using historical stock data</a:t>
            </a:r>
          </a:p>
        </p:txBody>
      </p:sp>
    </p:spTree>
    <p:extLst>
      <p:ext uri="{BB962C8B-B14F-4D97-AF65-F5344CB8AC3E}">
        <p14:creationId xmlns:p14="http://schemas.microsoft.com/office/powerpoint/2010/main" val="15163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28.jpeg">
            <a:extLst>
              <a:ext uri="{FF2B5EF4-FFF2-40B4-BE49-F238E27FC236}">
                <a16:creationId xmlns:a16="http://schemas.microsoft.com/office/drawing/2014/main" id="{1FB7344E-783B-6891-8789-CDF0492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9" y="468835"/>
            <a:ext cx="8637566" cy="26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29.jpeg">
            <a:extLst>
              <a:ext uri="{FF2B5EF4-FFF2-40B4-BE49-F238E27FC236}">
                <a16:creationId xmlns:a16="http://schemas.microsoft.com/office/drawing/2014/main" id="{CAD25662-0953-7815-13C7-CA5EAE674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40" y="3555567"/>
            <a:ext cx="8271502" cy="30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45F621-00FC-4A73-C059-BEF697EA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6417" y="0"/>
            <a:ext cx="9684510" cy="92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1492" tIns="134895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LSTM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8E007-F609-D1FA-D3AE-B6597FA9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1" y="3247790"/>
            <a:ext cx="968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14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FULLY CONNECTED 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08C24-D423-89CC-DE23-E64335D6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4498"/>
            <a:ext cx="96845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3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F77-7549-DC8E-62DB-E8930DD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83405"/>
          </a:xfrm>
        </p:spPr>
        <p:txBody>
          <a:bodyPr/>
          <a:lstStyle/>
          <a:p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n-US" sz="1800" b="1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DEEP</a:t>
            </a:r>
            <a:r>
              <a:rPr lang="en-US" sz="1800" b="1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b="1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br>
              <a:rPr lang="en-IN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41A9B-8A1B-6B8C-7D96-3C49F50D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05111"/>
              </p:ext>
            </p:extLst>
          </p:nvPr>
        </p:nvGraphicFramePr>
        <p:xfrm>
          <a:off x="3697705" y="569494"/>
          <a:ext cx="6978315" cy="26723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2724360836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3852556128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3391511229"/>
                    </a:ext>
                  </a:extLst>
                </a:gridCol>
              </a:tblGrid>
              <a:tr h="648332"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 dirty="0">
                          <a:effectLst/>
                        </a:rPr>
                        <a:t>Months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(Holding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Period)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099185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 spc="-5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44780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 with Benchmarks</a:t>
                      </a:r>
                      <a:r>
                        <a:rPr lang="en-US" sz="1400" spc="-34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(Accuracy)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4211414"/>
                  </a:ext>
                </a:extLst>
              </a:tr>
              <a:tr h="413712">
                <a:tc>
                  <a:txBody>
                    <a:bodyPr/>
                    <a:lstStyle/>
                    <a:p>
                      <a:pPr marL="56515">
                        <a:spcBef>
                          <a:spcPts val="565"/>
                        </a:spcBef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65"/>
                        </a:spcBef>
                      </a:pPr>
                      <a:r>
                        <a:rPr lang="en-US" sz="1400">
                          <a:effectLst/>
                        </a:rPr>
                        <a:t>70.20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65"/>
                        </a:spcBef>
                      </a:pPr>
                      <a:r>
                        <a:rPr lang="en-US" sz="1400">
                          <a:effectLst/>
                        </a:rPr>
                        <a:t>68.56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1171577"/>
                  </a:ext>
                </a:extLst>
              </a:tr>
              <a:tr h="398853">
                <a:tc>
                  <a:txBody>
                    <a:bodyPr/>
                    <a:lstStyle/>
                    <a:p>
                      <a:pPr marL="56515">
                        <a:spcBef>
                          <a:spcPts val="500"/>
                        </a:spcBef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00"/>
                        </a:spcBef>
                      </a:pPr>
                      <a:r>
                        <a:rPr lang="en-US" sz="1400">
                          <a:effectLst/>
                        </a:rPr>
                        <a:t>75.42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00"/>
                        </a:spcBef>
                      </a:pPr>
                      <a:r>
                        <a:rPr lang="en-US" sz="1400">
                          <a:effectLst/>
                        </a:rPr>
                        <a:t>75.45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1165824"/>
                  </a:ext>
                </a:extLst>
              </a:tr>
              <a:tr h="398853">
                <a:tc>
                  <a:txBody>
                    <a:bodyPr/>
                    <a:lstStyle/>
                    <a:p>
                      <a:pPr marL="56515">
                        <a:spcBef>
                          <a:spcPts val="535"/>
                        </a:spcBef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35"/>
                        </a:spcBef>
                      </a:pPr>
                      <a:r>
                        <a:rPr lang="en-US" sz="1400">
                          <a:effectLst/>
                        </a:rPr>
                        <a:t>76.08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35"/>
                        </a:spcBef>
                      </a:pPr>
                      <a:r>
                        <a:rPr lang="en-US" sz="1400">
                          <a:effectLst/>
                        </a:rPr>
                        <a:t>78.62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8019119"/>
                  </a:ext>
                </a:extLst>
              </a:tr>
              <a:tr h="413712"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78.49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</a:pPr>
                      <a:r>
                        <a:rPr lang="en-US" sz="1400">
                          <a:effectLst/>
                        </a:rPr>
                        <a:t>78.29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7912190"/>
                  </a:ext>
                </a:extLst>
              </a:tr>
              <a:tr h="398853"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>
                          <a:effectLst/>
                        </a:rPr>
                        <a:t>78.44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(15%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Benchmark)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05"/>
                        </a:spcBef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45642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4755CB-B8E2-5B33-D242-420600304BB0}"/>
              </a:ext>
            </a:extLst>
          </p:cNvPr>
          <p:cNvSpPr txBox="1"/>
          <p:nvPr/>
        </p:nvSpPr>
        <p:spPr>
          <a:xfrm>
            <a:off x="1205163" y="98593"/>
            <a:ext cx="61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40171F-AEB4-A2CE-5D3C-370C896F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72876"/>
              </p:ext>
            </p:extLst>
          </p:nvPr>
        </p:nvGraphicFramePr>
        <p:xfrm>
          <a:off x="3697705" y="4034589"/>
          <a:ext cx="6716835" cy="25927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8945">
                  <a:extLst>
                    <a:ext uri="{9D8B030D-6E8A-4147-A177-3AD203B41FA5}">
                      <a16:colId xmlns:a16="http://schemas.microsoft.com/office/drawing/2014/main" val="2307903350"/>
                    </a:ext>
                  </a:extLst>
                </a:gridCol>
                <a:gridCol w="2238945">
                  <a:extLst>
                    <a:ext uri="{9D8B030D-6E8A-4147-A177-3AD203B41FA5}">
                      <a16:colId xmlns:a16="http://schemas.microsoft.com/office/drawing/2014/main" val="1185022606"/>
                    </a:ext>
                  </a:extLst>
                </a:gridCol>
                <a:gridCol w="2238945">
                  <a:extLst>
                    <a:ext uri="{9D8B030D-6E8A-4147-A177-3AD203B41FA5}">
                      <a16:colId xmlns:a16="http://schemas.microsoft.com/office/drawing/2014/main" val="2518763023"/>
                    </a:ext>
                  </a:extLst>
                </a:gridCol>
              </a:tblGrid>
              <a:tr h="644582">
                <a:tc>
                  <a:txBody>
                    <a:bodyPr/>
                    <a:lstStyle/>
                    <a:p>
                      <a:pPr marL="56515">
                        <a:spcBef>
                          <a:spcPts val="540"/>
                        </a:spcBef>
                      </a:pPr>
                      <a:r>
                        <a:rPr lang="en-US" sz="1400" dirty="0">
                          <a:effectLst/>
                        </a:rPr>
                        <a:t>Months</a:t>
                      </a:r>
                      <a:r>
                        <a:rPr lang="en-US" sz="1400" spc="-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(Holding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Period)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099185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r>
                        <a:rPr lang="en-US" sz="1400" spc="5">
                          <a:effectLst/>
                        </a:rPr>
                        <a:t> </a:t>
                      </a:r>
                      <a:r>
                        <a:rPr lang="en-US" sz="1400" spc="-5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marR="14478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 with Benchmarks</a:t>
                      </a:r>
                      <a:r>
                        <a:rPr lang="en-US" sz="1400" spc="-34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(Accuracy)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999471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67.61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85"/>
                        </a:spcBef>
                      </a:pPr>
                      <a:r>
                        <a:rPr lang="en-US" sz="1400">
                          <a:effectLst/>
                        </a:rPr>
                        <a:t>68.90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928745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72.48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0"/>
                        </a:spcBef>
                      </a:pPr>
                      <a:r>
                        <a:rPr lang="en-US" sz="1400">
                          <a:effectLst/>
                        </a:rPr>
                        <a:t>75.18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9220424"/>
                  </a:ext>
                </a:extLst>
              </a:tr>
              <a:tr h="401158">
                <a:tc>
                  <a:txBody>
                    <a:bodyPr/>
                    <a:lstStyle/>
                    <a:p>
                      <a:pPr marL="56515">
                        <a:spcBef>
                          <a:spcPts val="555"/>
                        </a:spcBef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5"/>
                        </a:spcBef>
                      </a:pPr>
                      <a:r>
                        <a:rPr lang="en-US" sz="1400">
                          <a:effectLst/>
                        </a:rPr>
                        <a:t>78.24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55"/>
                        </a:spcBef>
                      </a:pPr>
                      <a:r>
                        <a:rPr lang="en-US" sz="1400">
                          <a:effectLst/>
                        </a:rPr>
                        <a:t>80.03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6095088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months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 dirty="0">
                          <a:effectLst/>
                        </a:rPr>
                        <a:t>77.50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</a:pPr>
                      <a:r>
                        <a:rPr lang="en-US" sz="1400">
                          <a:effectLst/>
                        </a:rPr>
                        <a:t>76.01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2535953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pPr marL="56515">
                        <a:spcBef>
                          <a:spcPts val="525"/>
                        </a:spcBef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5"/>
                        </a:spcBef>
                      </a:pPr>
                      <a:r>
                        <a:rPr lang="en-US" sz="1400" dirty="0">
                          <a:effectLst/>
                        </a:rPr>
                        <a:t>78.44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(15%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Benchmark)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525"/>
                        </a:spcBef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80657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A73CE5-1085-7312-FF15-385E1547D606}"/>
              </a:ext>
            </a:extLst>
          </p:cNvPr>
          <p:cNvSpPr txBox="1"/>
          <p:nvPr/>
        </p:nvSpPr>
        <p:spPr>
          <a:xfrm>
            <a:off x="3587415" y="3616192"/>
            <a:ext cx="6100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22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F7A-F390-2FC1-6E6B-97EB729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DFF2F-59AF-7979-0665-741848F90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 t="13058" r="50012" b="1968"/>
          <a:stretch/>
        </p:blipFill>
        <p:spPr>
          <a:xfrm>
            <a:off x="5557401" y="1702397"/>
            <a:ext cx="4693502" cy="483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DF7DB-2959-8ED9-A5A6-7F01A17B1ABC}"/>
              </a:ext>
            </a:extLst>
          </p:cNvPr>
          <p:cNvSpPr txBox="1"/>
          <p:nvPr/>
        </p:nvSpPr>
        <p:spPr>
          <a:xfrm>
            <a:off x="3675647" y="81352"/>
            <a:ext cx="6100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confusion matrix is a tool used to evaluate the performance of a machine learning model.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provides information about the true positive, true negative, false positive, and false negative rates of the model's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0791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DB7A0-475D-BE73-4995-3498C658967E}"/>
              </a:ext>
            </a:extLst>
          </p:cNvPr>
          <p:cNvSpPr txBox="1"/>
          <p:nvPr/>
        </p:nvSpPr>
        <p:spPr>
          <a:xfrm>
            <a:off x="194511" y="-119719"/>
            <a:ext cx="6100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stock market prediction, the confusion matrix can be used to determine how well the model is performing in terms of predicting profitable and unprofitable trades.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true positive rate indicates the percentage of profitable trades that the model correctly predicted, while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3A751-C59C-EA2D-2BEA-F44A1973E5CC}"/>
              </a:ext>
            </a:extLst>
          </p:cNvPr>
          <p:cNvSpPr txBox="1"/>
          <p:nvPr/>
        </p:nvSpPr>
        <p:spPr>
          <a:xfrm>
            <a:off x="411078" y="4149188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sklearn.metrics</a:t>
            </a:r>
            <a:r>
              <a:rPr lang="en-IN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confusion_matrix</a:t>
            </a:r>
            <a:r>
              <a:rPr lang="en-IN" b="0" dirty="0">
                <a:effectLst/>
                <a:latin typeface="Consolas" panose="020B0609020204030204" pitchFamily="49" charset="0"/>
              </a:rPr>
              <a:t> 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classification_report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print(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classification_report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y_test,y_pred</a:t>
            </a:r>
            <a:r>
              <a:rPr lang="en-IN" b="0" dirty="0"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D7099A8-4BA4-9B67-90D4-58823C2C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63" t="33644" r="54531" b="13725"/>
          <a:stretch/>
        </p:blipFill>
        <p:spPr>
          <a:xfrm>
            <a:off x="6633411" y="1986576"/>
            <a:ext cx="4819908" cy="3686613"/>
          </a:xfrm>
        </p:spPr>
      </p:pic>
    </p:spTree>
    <p:extLst>
      <p:ext uri="{BB962C8B-B14F-4D97-AF65-F5344CB8AC3E}">
        <p14:creationId xmlns:p14="http://schemas.microsoft.com/office/powerpoint/2010/main" val="3631179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02D5-44A4-91DA-3E72-3F7A7B2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br>
              <a:rPr lang="en-IN" sz="32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1913-9CE6-FA17-85DE-1763AE498F96}"/>
              </a:ext>
            </a:extLst>
          </p:cNvPr>
          <p:cNvSpPr txBox="1"/>
          <p:nvPr/>
        </p:nvSpPr>
        <p:spPr>
          <a:xfrm>
            <a:off x="3820026" y="766880"/>
            <a:ext cx="61000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achieved its goals by creating machine learning and deep learning models to aid investment decisions.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accurately predicted which stocks to buy with varying accuracy levels.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Promoter buying data helped create successful portfolio.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Benchmarks positively impacted portfolio return.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algorithms performed well, with FULLY CONNECTED LAYER performing the best</a:t>
            </a:r>
          </a:p>
        </p:txBody>
      </p:sp>
    </p:spTree>
    <p:extLst>
      <p:ext uri="{BB962C8B-B14F-4D97-AF65-F5344CB8AC3E}">
        <p14:creationId xmlns:p14="http://schemas.microsoft.com/office/powerpoint/2010/main" val="43644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2748-0E12-6D94-5656-EB79AF8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What is to be done next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AC0E-7BF5-209C-CDA1-C578CF8E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123837"/>
            <a:ext cx="7359228" cy="399288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Complete some of the implementation of the proposed method.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Aim to achieve a good accuracy and precision through the dataset provided.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43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134-CDE1-8FAE-8A31-4185F4FB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Research Paper Status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A5A2-8D9D-F32B-4A26-69F58A4C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205" y="358781"/>
            <a:ext cx="7315200" cy="4601183"/>
          </a:xfrm>
        </p:spPr>
        <p:txBody>
          <a:bodyPr>
            <a:norm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the research paper with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Methodology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 bit of finalising is left with prediction model. </a:t>
            </a:r>
          </a:p>
        </p:txBody>
      </p:sp>
    </p:spTree>
    <p:extLst>
      <p:ext uri="{BB962C8B-B14F-4D97-AF65-F5344CB8AC3E}">
        <p14:creationId xmlns:p14="http://schemas.microsoft.com/office/powerpoint/2010/main" val="541983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311-8E36-6E91-6083-0A93301C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Guide Approval mail snapshot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818856-DC01-90D4-293C-5B7EA8B7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5" t="23508" r="2009" b="2808"/>
          <a:stretch/>
        </p:blipFill>
        <p:spPr>
          <a:xfrm>
            <a:off x="3689685" y="986589"/>
            <a:ext cx="7812506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1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7E0D-9B71-B33B-6C83-F4C1F95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288758"/>
            <a:ext cx="10967900" cy="56959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AI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is playing a major role in many important decisions making, models, investments, etc.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project aims to build an AI-based model that will help select stocks for investment purposes.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For correct prediction, we will be giving out promoter buying data combined with other attributes of the company.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rationale being a promoter is the best judge of the company and will not buy a substantial amount of stock if he doesn`t expect it to do well in the future.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42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8" y="1572127"/>
            <a:ext cx="7547811" cy="3532174"/>
          </a:xfrm>
        </p:spPr>
        <p:txBody>
          <a:bodyPr>
            <a:noAutofit/>
          </a:bodyPr>
          <a:lstStyle/>
          <a:p>
            <a:pPr marL="342900" marR="1045210" lvl="0" indent="-342900"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Naik, N., Mohan, B.R. Intraday Stock Prediction Based on Deep Neural Network. Natl.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Acad. Sci. Lett. 43, 241–246 (2020).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185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Pang, X., Zhou, Y., Wang,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et al. An innovative neural network approach for stock market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Supercomput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76, 2098–2118 (2020).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9438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P.P.S.,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Zargar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In: Malik H., Srivastava S.,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Sood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Y., Ahmad A. (eds) Applications of Artificial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 Techniques in Engineering. Advances in Intelligent Systems and Computing, vol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698.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Springer, Singapore.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651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178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Ye,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Wei,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(2015)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Wavelet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Journal of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Sciences, 5, 115-120.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59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Kolasani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Assaf,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(2020)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Stock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Sentiment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 Feed with Neural Networks. Journal of Data Analysis and Information Processing, 8,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309-319.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59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https://doi.org/10.1186/s40537-020-00333-6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URL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https://keras.io/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4960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1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heavy" dirty="0">
                <a:effectLst/>
                <a:uFill>
                  <a:solidFill>
                    <a:srgbClr val="1154CC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758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Safer, A.M., The application of neural networks to predict abnormal stock returns using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Stochastic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Models in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and Industry, 18(4),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pp.381-389.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0043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Sadia,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K.H.,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Paul,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Sanyal,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Eng.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8(4),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pp.25-31.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937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heavy" dirty="0">
                <a:effectLst/>
                <a:uFill>
                  <a:solidFill>
                    <a:srgbClr val="1154CC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https://www.deeplearning.ai/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87985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Kuhn,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Kjell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Modeling. Springer.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2013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8491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93700" algn="l"/>
              </a:tabLst>
            </a:pPr>
            <a:r>
              <a:rPr lang="en-US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Lakonishok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Josef, and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Inmoo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Lee, 2001, Are insider trades informative? Review of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 14, 79-111.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40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41E606-89B2-35FA-DFDA-C8DE216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19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59D4-A154-08B1-503F-053F7588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094" y="864108"/>
            <a:ext cx="848137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03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C96-BDE2-31CE-6E8F-9AF509E3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</a:rPr>
              <a:t>ABSTRACT</a:t>
            </a:r>
            <a:br>
              <a:rPr lang="en-US" sz="3600" b="1" dirty="0">
                <a:solidFill>
                  <a:schemeClr val="tx1"/>
                </a:solidFill>
                <a:latin typeface="Times New Roman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0F83-D10C-EEC7-07EF-D018B9D0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financial exchange is one of the basic areas of a nation’s economy.</a:t>
            </a:r>
          </a:p>
          <a:p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brain network is one of the smart information mining procedures that has been involved by analysts in different regions for the beyond 10 years.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different calculations utilized for gauging can be sorted into direct (AR, MA, ARIMA, ARMA) and non-straight models (ARCH, GARCH, Neural Network).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FF25-54A2-44C1-ADA2-6FF0DF9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272717"/>
            <a:ext cx="10903731" cy="57120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Yet, this likewise intends that there’s a ton of information to track down designs 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Thus, monetary investigators, specialists, and information researchers continue to investigate examination procedures to distinguish securities exchange patterns.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led to the idea of algorithmic exchanging, which utilizations computerized, pre-modified exchanging techniques to execute orders.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I’ll utilize both conventional quantitative money system and AI calculations to foresee stock developments.</a:t>
            </a:r>
          </a:p>
          <a:p>
            <a:br>
              <a:rPr lang="en-US" sz="2000" dirty="0"/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9F33-2337-F6F2-AF16-FA89C72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PROBLEM STATEMENT</a:t>
            </a:r>
            <a:b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6ABF-C52E-B058-56E9-EB8FD5F1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21" y="184484"/>
            <a:ext cx="7518847" cy="5800264"/>
          </a:xfrm>
        </p:spPr>
        <p:txBody>
          <a:bodyPr>
            <a:noAutofit/>
          </a:bodyPr>
          <a:lstStyle/>
          <a:p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significant obstacle was removing and handling authentic information from insider trading.</a:t>
            </a:r>
          </a:p>
          <a:p>
            <a:pPr marL="0" indent="0">
              <a:buNone/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in like manner expected to eliminate the genuine characteristics of associations that were relevant at the hour of buying.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difficult to scrap data through different regions especially stock-related objections as there is a great deal of worthless information open, picking the one you truly need is really irksome.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regions which contain the information you need is another troublesome task.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that ought to have been made relied upon money related speculation.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expected to choose questions like what time spans should be consolidated, should there be a benchmark rate, and if for sure, what should be the benchmark rate for different periods of time?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6A8-98D1-CEC8-F205-9780A5B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 CHALLENGES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5C86-6440-AF8B-3727-C5970F2B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642" y="288758"/>
            <a:ext cx="7510826" cy="56959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the data included filtering the data to only include relevant data, and amalgamating the various transactions company-wise in the monthly time frame to make the data fit for training.</a:t>
            </a:r>
          </a:p>
          <a:p>
            <a:pPr eaLnBrk="1" hangingPunct="1">
              <a:lnSpc>
                <a:spcPct val="100000"/>
              </a:lnSpc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also had to extract the historical attributes of companies that were relevant at the time of buying.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difficult to scrap data through different sites especially stock-related sites as there is too much useless information available, picking the one you need is really difficult.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sites which contain the information you need is another challenging task.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we had the filtered promoter buying data and attributes of the company, we needed to decide on the structure of the model.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D3C-AD5A-3229-7F82-C375AC05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Research Objective 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A230-CD87-B61D-D180-A3C95E49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mmissioner"/>
              </a:rPr>
              <a:t>The goal of using machine learning for stock market prediction is to create a model that can predict future stock prices or market trends using historical data and machine learning algorithms.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improve the accuracy of predictions and help investors make more informed investment decisions.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Keep in mind that stock market predictions are not guaranteed and to consider external factors such as the economy, industry trends, and geopolitical events while investing.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36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247</TotalTime>
  <Words>2596</Words>
  <Application>Microsoft Office PowerPoint</Application>
  <PresentationFormat>Widescreen</PresentationFormat>
  <Paragraphs>372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Arial Black</vt:lpstr>
      <vt:lpstr>Calibri</vt:lpstr>
      <vt:lpstr>Commissioner</vt:lpstr>
      <vt:lpstr>Consolas</vt:lpstr>
      <vt:lpstr>Corbel</vt:lpstr>
      <vt:lpstr>Helvetica Neue</vt:lpstr>
      <vt:lpstr>Poppins</vt:lpstr>
      <vt:lpstr>Raleway</vt:lpstr>
      <vt:lpstr>Roboto</vt:lpstr>
      <vt:lpstr>Söhne</vt:lpstr>
      <vt:lpstr>Times New Roman</vt:lpstr>
      <vt:lpstr>Wingdings 2</vt:lpstr>
      <vt:lpstr>Frame</vt:lpstr>
      <vt:lpstr>CAPSTONE PROJECT  REVIEW 3 STOCK MARKET PREDICTION USING MACHINE LEARNING </vt:lpstr>
      <vt:lpstr>Outline</vt:lpstr>
      <vt:lpstr>INTRODUCTION</vt:lpstr>
      <vt:lpstr>PowerPoint Presentation</vt:lpstr>
      <vt:lpstr>ABSTRACT </vt:lpstr>
      <vt:lpstr>PowerPoint Presentation</vt:lpstr>
      <vt:lpstr>PROBLEM STATEMENT </vt:lpstr>
      <vt:lpstr>RESEARCH CHALLENGES</vt:lpstr>
      <vt:lpstr>Research Objective   </vt:lpstr>
      <vt:lpstr>Proposed System </vt:lpstr>
      <vt:lpstr>Proposed System Diagram   </vt:lpstr>
      <vt:lpstr>ACTIVITY DIAGRAM</vt:lpstr>
      <vt:lpstr>SYSTEM ARCHITECTURE </vt:lpstr>
      <vt:lpstr>MODEL DEVELOPMENT ARCHITECTURE</vt:lpstr>
      <vt:lpstr>METHODOLOGY</vt:lpstr>
      <vt:lpstr>List of Modules</vt:lpstr>
      <vt:lpstr>Explanation of Modules</vt:lpstr>
      <vt:lpstr>Contd.</vt:lpstr>
      <vt:lpstr>Contd.</vt:lpstr>
      <vt:lpstr>Implementation &amp; Results</vt:lpstr>
      <vt:lpstr>PowerPoint Presentation</vt:lpstr>
      <vt:lpstr>DATA PREPARATION</vt:lpstr>
      <vt:lpstr>Usage Of MACHINE LEARNING </vt:lpstr>
      <vt:lpstr>PowerPoint Presentation</vt:lpstr>
      <vt:lpstr>PowerPoint Presentation</vt:lpstr>
      <vt:lpstr>PowerPoint Presentation</vt:lpstr>
      <vt:lpstr>ACCURACY OF MACHINE LEARNING ALGORITHMS </vt:lpstr>
      <vt:lpstr>PowerPoint Presentation</vt:lpstr>
      <vt:lpstr>PowerPoint Presentation</vt:lpstr>
      <vt:lpstr>PowerPoint Presentation</vt:lpstr>
      <vt:lpstr>DEEP LEARNING ALGORITHMS </vt:lpstr>
      <vt:lpstr>PowerPoint Presentation</vt:lpstr>
      <vt:lpstr>ACCURACY OF DEEP LEARNING ALGORITHMS </vt:lpstr>
      <vt:lpstr>Confusion Matrix</vt:lpstr>
      <vt:lpstr>PowerPoint Presentation</vt:lpstr>
      <vt:lpstr>RESULTS </vt:lpstr>
      <vt:lpstr>What is to be done next  </vt:lpstr>
      <vt:lpstr>Research Paper Status </vt:lpstr>
      <vt:lpstr>Guide Approval mail snapshot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REVIEW 3 STOCK MARKET PREDICTION USING MACHINE LEARNING </dc:title>
  <dc:creator>Arnab Karmakar</dc:creator>
  <cp:lastModifiedBy>Arnab Karmakar</cp:lastModifiedBy>
  <cp:revision>8</cp:revision>
  <dcterms:created xsi:type="dcterms:W3CDTF">2023-03-08T19:03:16Z</dcterms:created>
  <dcterms:modified xsi:type="dcterms:W3CDTF">2023-03-14T12:53:09Z</dcterms:modified>
</cp:coreProperties>
</file>