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4" r:id="rId2"/>
    <p:sldId id="413" r:id="rId3"/>
    <p:sldId id="417" r:id="rId4"/>
    <p:sldId id="414" r:id="rId5"/>
    <p:sldId id="416" r:id="rId6"/>
    <p:sldId id="415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4" r:id="rId21"/>
    <p:sldId id="432" r:id="rId22"/>
    <p:sldId id="431" r:id="rId23"/>
    <p:sldId id="433" r:id="rId24"/>
  </p:sldIdLst>
  <p:sldSz cx="1079976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FFFF"/>
    <a:srgbClr val="66FFFF"/>
    <a:srgbClr val="FFFF66"/>
    <a:srgbClr val="FFFF00"/>
    <a:srgbClr val="FFFFCC"/>
    <a:srgbClr val="FF99FF"/>
    <a:srgbClr val="993300"/>
    <a:srgbClr val="FFFF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8" autoAdjust="0"/>
    <p:restoredTop sz="94660" autoAdjust="0"/>
  </p:normalViewPr>
  <p:slideViewPr>
    <p:cSldViewPr>
      <p:cViewPr>
        <p:scale>
          <a:sx n="66" d="100"/>
          <a:sy n="66" d="100"/>
        </p:scale>
        <p:origin x="-1164" y="-294"/>
      </p:cViewPr>
      <p:guideLst>
        <p:guide orient="horz" pos="2160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28"/>
    </p:cViewPr>
  </p:sorterViewPr>
  <p:notesViewPr>
    <p:cSldViewPr>
      <p:cViewPr varScale="1">
        <p:scale>
          <a:sx n="53" d="100"/>
          <a:sy n="53" d="100"/>
        </p:scale>
        <p:origin x="-122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9E7B17-C078-4C50-9935-3DE50FC9DB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063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685800"/>
            <a:ext cx="5397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E4430F-96D5-4F5E-AF15-BF5EB88FA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02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0250" y="685800"/>
            <a:ext cx="5397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41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8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5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9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130426"/>
            <a:ext cx="9179799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886200"/>
            <a:ext cx="7559834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smtClean="0"/>
              <a:t>23-08-2017</a:t>
            </a:fld>
            <a:endParaRPr lang="en-IN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1600201"/>
            <a:ext cx="9719787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 smtClean="0"/>
              <a:t>School of</a:t>
            </a:r>
            <a:r>
              <a:rPr lang="en-US" sz="1200" baseline="0" dirty="0" smtClean="0"/>
              <a:t> Information Sciences</a:t>
            </a:r>
            <a:r>
              <a:rPr lang="en-US" sz="1200" dirty="0" smtClean="0"/>
              <a:t>, </a:t>
            </a:r>
            <a:r>
              <a:rPr lang="en-US" sz="1100" dirty="0" smtClean="0"/>
              <a:t>MANIPAL UNIVERSITY,</a:t>
            </a:r>
            <a:r>
              <a:rPr lang="en-US" sz="1100" baseline="0" dirty="0" smtClean="0"/>
              <a:t> </a:t>
            </a:r>
            <a:r>
              <a:rPr lang="en-US" sz="1200" dirty="0" smtClean="0"/>
              <a:t>Manipal</a:t>
            </a:r>
            <a:endParaRPr lang="en-US" sz="12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smtClean="0"/>
              <a:t>23-08-2017</a:t>
            </a:fld>
            <a:endParaRPr lang="en-IN" sz="1400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Seminar </a:t>
            </a:r>
            <a:fld id="{2B6BCCB2-68F9-4474-BBCE-CCA9053E752F}" type="slidenum">
              <a:rPr lang="en-IN" sz="1400" smtClean="0"/>
              <a:pPr/>
              <a:t>‹#›</a:t>
            </a:fld>
            <a:endParaRPr lang="en-IN" sz="1400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1" y="141091"/>
            <a:ext cx="1591904" cy="41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28" y="274639"/>
            <a:ext cx="2429947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74639"/>
            <a:ext cx="7109844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 smtClean="0"/>
              <a:t>School of</a:t>
            </a:r>
            <a:r>
              <a:rPr lang="en-US" sz="1200" baseline="0" dirty="0" smtClean="0"/>
              <a:t> Information Sciences</a:t>
            </a:r>
            <a:r>
              <a:rPr lang="en-US" sz="1200" dirty="0" smtClean="0"/>
              <a:t>, </a:t>
            </a:r>
            <a:r>
              <a:rPr lang="en-US" sz="1100" dirty="0" smtClean="0"/>
              <a:t>MANIPAL UNIVERSITY,</a:t>
            </a:r>
            <a:r>
              <a:rPr lang="en-US" sz="1100" baseline="0" dirty="0" smtClean="0"/>
              <a:t> </a:t>
            </a:r>
            <a:r>
              <a:rPr lang="en-US" sz="1200" dirty="0" smtClean="0"/>
              <a:t>Manipal</a:t>
            </a:r>
            <a:endParaRPr lang="en-US" sz="12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smtClean="0"/>
              <a:t>23-08-2017</a:t>
            </a:fld>
            <a:endParaRPr lang="en-IN" sz="1400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Seminar </a:t>
            </a:r>
            <a:fld id="{2B6BCCB2-68F9-4474-BBCE-CCA9053E752F}" type="slidenum">
              <a:rPr lang="en-IN" sz="1400" smtClean="0"/>
              <a:pPr/>
              <a:t>‹#›</a:t>
            </a:fld>
            <a:endParaRPr lang="en-IN" sz="1400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1" y="141091"/>
            <a:ext cx="1591904" cy="41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9988" y="274639"/>
            <a:ext cx="9719787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15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 smtClean="0"/>
              <a:t>School of</a:t>
            </a:r>
            <a:r>
              <a:rPr lang="en-US" sz="1200" baseline="0" dirty="0" smtClean="0"/>
              <a:t> Information Sciences</a:t>
            </a:r>
            <a:r>
              <a:rPr lang="en-US" sz="1200" dirty="0" smtClean="0"/>
              <a:t>, </a:t>
            </a:r>
            <a:r>
              <a:rPr lang="en-US" sz="1100" dirty="0" smtClean="0"/>
              <a:t>MANIPAL UNIVERSITY,</a:t>
            </a:r>
            <a:r>
              <a:rPr lang="en-US" sz="1100" baseline="0" dirty="0" smtClean="0"/>
              <a:t> </a:t>
            </a:r>
            <a:r>
              <a:rPr lang="en-US" sz="1200" dirty="0" smtClean="0"/>
              <a:t>Manipal</a:t>
            </a:r>
            <a:endParaRPr lang="en-US" sz="1200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smtClean="0"/>
              <a:t>23-08-2017</a:t>
            </a:fld>
            <a:endParaRPr lang="en-IN" sz="14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Seminar </a:t>
            </a:r>
            <a:fld id="{2B6BCCB2-68F9-4474-BBCE-CCA9053E752F}" type="slidenum">
              <a:rPr lang="en-IN" sz="1400" smtClean="0"/>
              <a:pPr/>
              <a:t>‹#›</a:t>
            </a:fld>
            <a:endParaRPr lang="en-IN" sz="1400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1" y="141091"/>
            <a:ext cx="1591904" cy="41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88" y="1600201"/>
            <a:ext cx="971978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smtClean="0"/>
              <a:t>23-08-2017</a:t>
            </a:fld>
            <a:endParaRPr lang="en-IN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4406901"/>
            <a:ext cx="917979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2906713"/>
            <a:ext cx="917979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smtClean="0"/>
              <a:t>23-08-2017</a:t>
            </a:fld>
            <a:endParaRPr lang="en-IN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88" y="1600201"/>
            <a:ext cx="476989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0" y="1600201"/>
            <a:ext cx="476989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smtClean="0"/>
              <a:t>23-08-2017</a:t>
            </a:fld>
            <a:endParaRPr lang="en-IN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535113"/>
            <a:ext cx="477177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2174875"/>
            <a:ext cx="477177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0" y="1535113"/>
            <a:ext cx="477364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0" y="2174875"/>
            <a:ext cx="477364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smtClean="0"/>
              <a:t>23-08-2017</a:t>
            </a:fld>
            <a:endParaRPr lang="en-IN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smtClean="0"/>
              <a:t>23-08-2017</a:t>
            </a:fld>
            <a:endParaRPr lang="en-IN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13149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 smtClean="0"/>
              <a:t>School of</a:t>
            </a:r>
            <a:r>
              <a:rPr lang="en-US" sz="1200" baseline="0" dirty="0" smtClean="0"/>
              <a:t> Information Sciences</a:t>
            </a:r>
            <a:r>
              <a:rPr lang="en-US" sz="1200" dirty="0" smtClean="0"/>
              <a:t>, </a:t>
            </a:r>
            <a:r>
              <a:rPr lang="en-US" sz="1100" dirty="0" smtClean="0"/>
              <a:t>MANIPAL UNIVERSITY,</a:t>
            </a:r>
            <a:r>
              <a:rPr lang="en-US" sz="1100" baseline="0" dirty="0" smtClean="0"/>
              <a:t> </a:t>
            </a:r>
            <a:r>
              <a:rPr lang="en-US" sz="1200" dirty="0" smtClean="0"/>
              <a:t>Manipal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smtClean="0"/>
              <a:t>23-08-2017</a:t>
            </a:fld>
            <a:endParaRPr lang="en-IN" sz="1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Seminar </a:t>
            </a:r>
            <a:fld id="{2B6BCCB2-68F9-4474-BBCE-CCA9053E752F}" type="slidenum">
              <a:rPr lang="en-IN" sz="1400" smtClean="0"/>
              <a:pPr/>
              <a:t>‹#›</a:t>
            </a:fld>
            <a:endParaRPr lang="en-IN" sz="140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1" y="141091"/>
            <a:ext cx="1591904" cy="41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73050"/>
            <a:ext cx="355304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73051"/>
            <a:ext cx="603736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435101"/>
            <a:ext cx="355304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 smtClean="0"/>
              <a:t>School of</a:t>
            </a:r>
            <a:r>
              <a:rPr lang="en-US" sz="1200" baseline="0" dirty="0" smtClean="0"/>
              <a:t> Information Sciences</a:t>
            </a:r>
            <a:r>
              <a:rPr lang="en-US" sz="1200" dirty="0" smtClean="0"/>
              <a:t>, </a:t>
            </a:r>
            <a:r>
              <a:rPr lang="en-US" sz="1100" dirty="0" smtClean="0"/>
              <a:t>MANIPAL UNIVERSITY,</a:t>
            </a:r>
            <a:r>
              <a:rPr lang="en-US" sz="1100" baseline="0" dirty="0" smtClean="0"/>
              <a:t> </a:t>
            </a:r>
            <a:r>
              <a:rPr lang="en-US" sz="1200" dirty="0" smtClean="0"/>
              <a:t>Manipal</a:t>
            </a:r>
            <a:endParaRPr lang="en-US" sz="12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smtClean="0"/>
              <a:t>23-08-2017</a:t>
            </a:fld>
            <a:endParaRPr lang="en-IN" sz="1400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Seminar </a:t>
            </a:r>
            <a:fld id="{2B6BCCB2-68F9-4474-BBCE-CCA9053E752F}" type="slidenum">
              <a:rPr lang="en-IN" sz="1400" smtClean="0"/>
              <a:pPr/>
              <a:t>‹#›</a:t>
            </a:fld>
            <a:endParaRPr lang="en-IN" sz="1400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1" y="141091"/>
            <a:ext cx="1591904" cy="41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0" y="6583364"/>
            <a:ext cx="10799763" cy="274637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4800600"/>
            <a:ext cx="647985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612775"/>
            <a:ext cx="647985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5367338"/>
            <a:ext cx="647985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17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 smtClean="0"/>
              <a:t>School of</a:t>
            </a:r>
            <a:r>
              <a:rPr lang="en-US" sz="1200" baseline="0" dirty="0" smtClean="0"/>
              <a:t> Information Sciences</a:t>
            </a:r>
            <a:r>
              <a:rPr lang="en-US" sz="1200" dirty="0" smtClean="0"/>
              <a:t>, </a:t>
            </a:r>
            <a:r>
              <a:rPr lang="en-US" sz="1100" dirty="0" smtClean="0"/>
              <a:t>MANIPAL UNIVERSITY,</a:t>
            </a:r>
            <a:r>
              <a:rPr lang="en-US" sz="1100" baseline="0" dirty="0" smtClean="0"/>
              <a:t> </a:t>
            </a:r>
            <a:r>
              <a:rPr lang="en-US" sz="1200" dirty="0" smtClean="0"/>
              <a:t>Manipal</a:t>
            </a:r>
            <a:endParaRPr lang="en-US" sz="1200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smtClean="0"/>
              <a:t>23-08-2017</a:t>
            </a:fld>
            <a:endParaRPr lang="en-IN" sz="1400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Seminar </a:t>
            </a:r>
            <a:fld id="{2B6BCCB2-68F9-4474-BBCE-CCA9053E752F}" type="slidenum">
              <a:rPr lang="en-IN" sz="1400" smtClean="0"/>
              <a:pPr/>
              <a:t>‹#›</a:t>
            </a:fld>
            <a:endParaRPr lang="en-IN" sz="14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1" y="141091"/>
            <a:ext cx="1591904" cy="41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1" y="141091"/>
            <a:ext cx="1591904" cy="419100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 dirty="0"/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dirty="0" smtClean="0"/>
              <a:t>School of</a:t>
            </a:r>
            <a:r>
              <a:rPr lang="en-US" sz="1200" baseline="0" dirty="0" smtClean="0"/>
              <a:t> Information Sciences</a:t>
            </a:r>
            <a:r>
              <a:rPr lang="en-US" sz="1200" dirty="0" smtClean="0"/>
              <a:t>, </a:t>
            </a:r>
            <a:r>
              <a:rPr lang="en-US" sz="1100" dirty="0" smtClean="0"/>
              <a:t>MANIPAL UNIVERSITY,</a:t>
            </a:r>
            <a:r>
              <a:rPr lang="en-US" sz="1100" baseline="0" dirty="0" smtClean="0"/>
              <a:t> </a:t>
            </a:r>
            <a:r>
              <a:rPr lang="en-US" sz="1200" dirty="0" smtClean="0"/>
              <a:t>Manipal</a:t>
            </a:r>
            <a:endParaRPr lang="en-US" sz="12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smtClean="0"/>
              <a:t>23-08-2017</a:t>
            </a:fld>
            <a:endParaRPr lang="en-IN" sz="14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Seminar </a:t>
            </a:r>
            <a:fld id="{2B6BCCB2-68F9-4474-BBCE-CCA9053E752F}" type="slidenum">
              <a:rPr lang="en-IN" sz="1400" smtClean="0"/>
              <a:pPr/>
              <a:t>‹#›</a:t>
            </a:fld>
            <a:r>
              <a:rPr lang="en-IN" sz="1400" dirty="0" smtClean="0"/>
              <a:t>r</a:t>
            </a:r>
            <a:endParaRPr lang="en-IN" sz="14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4"/>
          <p:cNvSpPr txBox="1">
            <a:spLocks noChangeArrowheads="1"/>
          </p:cNvSpPr>
          <p:nvPr/>
        </p:nvSpPr>
        <p:spPr bwMode="auto">
          <a:xfrm>
            <a:off x="2504281" y="176213"/>
            <a:ext cx="7315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i="1" dirty="0" smtClean="0">
                <a:solidFill>
                  <a:srgbClr val="CC6600"/>
                </a:solidFill>
              </a:rPr>
              <a:t>SEMINAR</a:t>
            </a:r>
            <a:endParaRPr lang="en-US" sz="2400" b="1" i="1" dirty="0">
              <a:solidFill>
                <a:srgbClr val="CC66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279330"/>
              </p:ext>
            </p:extLst>
          </p:nvPr>
        </p:nvGraphicFramePr>
        <p:xfrm>
          <a:off x="1208881" y="990600"/>
          <a:ext cx="8534400" cy="3216134"/>
        </p:xfrm>
        <a:graphic>
          <a:graphicData uri="http://schemas.openxmlformats.org/drawingml/2006/table">
            <a:tbl>
              <a:tblPr/>
              <a:tblGrid>
                <a:gridCol w="28662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81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18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0" dirty="0">
                          <a:effectLst/>
                          <a:latin typeface="Times New Roman"/>
                        </a:rPr>
                        <a:t>Name</a:t>
                      </a:r>
                      <a:endParaRPr lang="en-US" sz="1800" b="0" i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1" dirty="0" smtClean="0">
                          <a:effectLst/>
                          <a:latin typeface="Times New Roman"/>
                        </a:rPr>
                        <a:t>Anand D R </a:t>
                      </a:r>
                      <a:endParaRPr lang="en-US" sz="1800" b="0" i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18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0" dirty="0" smtClean="0">
                          <a:effectLst/>
                          <a:latin typeface="Times New Roman"/>
                        </a:rPr>
                        <a:t>Branch</a:t>
                      </a:r>
                      <a:endParaRPr lang="en-US" sz="1800" b="0" i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0" dirty="0" smtClean="0">
                          <a:effectLst/>
                          <a:latin typeface="Times New Roman"/>
                        </a:rPr>
                        <a:t>Computing technologies</a:t>
                      </a:r>
                      <a:r>
                        <a:rPr lang="en-US" sz="1800" b="0" i="0" baseline="0" dirty="0" smtClean="0">
                          <a:effectLst/>
                          <a:latin typeface="Times New Roman"/>
                        </a:rPr>
                        <a:t> and Virtualization.</a:t>
                      </a:r>
                      <a:endParaRPr lang="en-US" sz="1800" b="0" i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4036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0" dirty="0" smtClean="0">
                          <a:effectLst/>
                          <a:latin typeface="Times New Roman"/>
                        </a:rPr>
                        <a:t>Registration </a:t>
                      </a:r>
                      <a:r>
                        <a:rPr lang="en-US" sz="1800" b="0" i="0" dirty="0">
                          <a:effectLst/>
                          <a:latin typeface="Times New Roman"/>
                        </a:rPr>
                        <a:t>Number</a:t>
                      </a:r>
                      <a:endParaRPr lang="en-US" sz="1800" b="0" i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0" dirty="0" smtClean="0">
                          <a:effectLst/>
                          <a:latin typeface="Times New Roman"/>
                        </a:rPr>
                        <a:t> 171041004</a:t>
                      </a:r>
                      <a:endParaRPr lang="en-US" sz="1800" b="0" i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1055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0" dirty="0" smtClean="0">
                          <a:effectLst/>
                          <a:latin typeface="Times New Roman"/>
                        </a:rPr>
                        <a:t>Topic</a:t>
                      </a:r>
                      <a:endParaRPr lang="en-US" sz="1800" b="0" i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1" dirty="0" smtClean="0">
                          <a:effectLst/>
                          <a:latin typeface="Times New Roman"/>
                        </a:rPr>
                        <a:t>Docker</a:t>
                      </a:r>
                      <a:r>
                        <a:rPr lang="en-US" sz="1800" b="0" i="1" baseline="0" dirty="0" smtClean="0">
                          <a:effectLst/>
                          <a:latin typeface="Times New Roman"/>
                        </a:rPr>
                        <a:t>s and Containers</a:t>
                      </a:r>
                      <a:endParaRPr lang="en-US" sz="1800" b="0" i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18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0" dirty="0" smtClean="0">
                          <a:effectLst/>
                          <a:latin typeface="Times New Roman"/>
                        </a:rPr>
                        <a:t>Panel Members</a:t>
                      </a:r>
                      <a:endParaRPr lang="en-US" sz="1800" b="0" i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0" dirty="0" smtClean="0">
                          <a:effectLst/>
                          <a:latin typeface="Times New Roman"/>
                        </a:rPr>
                        <a:t> Prof. Sathyanarayana</a:t>
                      </a:r>
                      <a:r>
                        <a:rPr lang="en-US" sz="1800" b="0" i="0" baseline="0" dirty="0" smtClean="0"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1800" b="0" i="0" dirty="0" smtClean="0">
                          <a:effectLst/>
                          <a:latin typeface="Times New Roman"/>
                        </a:rPr>
                        <a:t>Shenoy.</a:t>
                      </a:r>
                    </a:p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0" dirty="0" smtClean="0">
                          <a:effectLst/>
                          <a:latin typeface="Times New Roman"/>
                        </a:rPr>
                        <a:t> Prof. Mohan Kumar J.</a:t>
                      </a:r>
                      <a:endParaRPr lang="en-US" sz="1800" b="0" i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681" y="1066800"/>
            <a:ext cx="967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Docker daemon</a:t>
            </a:r>
            <a:r>
              <a:rPr lang="en-US" dirty="0" smtClean="0"/>
              <a:t> </a:t>
            </a:r>
            <a:r>
              <a:rPr lang="en-US" b="1" dirty="0" smtClean="0"/>
              <a:t>: </a:t>
            </a:r>
            <a:r>
              <a:rPr lang="en-US" dirty="0" smtClean="0"/>
              <a:t>It listens to API request and manages Docker objects such as images, containers, networks and volumes. These daemons can communicate with other daemons to manage docker services.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Docker Client : </a:t>
            </a:r>
            <a:r>
              <a:rPr lang="en-US" dirty="0" smtClean="0"/>
              <a:t>Docker users uses these clients to interact with </a:t>
            </a:r>
            <a:r>
              <a:rPr lang="en-US" dirty="0"/>
              <a:t>D</a:t>
            </a:r>
            <a:r>
              <a:rPr lang="en-US" dirty="0" smtClean="0"/>
              <a:t>ocker.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Docker registers : </a:t>
            </a:r>
            <a:r>
              <a:rPr lang="en-US" dirty="0" smtClean="0"/>
              <a:t>These stores Docker images. Docker hub and Docker cloud are two public registers. Docker is configured to look into Docker hub for images by default.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Docker pull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Docker run </a:t>
            </a:r>
            <a:r>
              <a:rPr lang="en-US" dirty="0" smtClean="0"/>
              <a:t>commands checks for images in the registries. When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Docker push </a:t>
            </a:r>
            <a:r>
              <a:rPr lang="en-US" dirty="0" smtClean="0"/>
              <a:t>command is executed the image is pushed into your configured registry.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681" y="1143000"/>
            <a:ext cx="98298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                    DOCKER OBJECTS</a:t>
            </a:r>
          </a:p>
          <a:p>
            <a:endParaRPr lang="en-US" sz="3200" b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Images : </a:t>
            </a:r>
            <a:r>
              <a:rPr lang="en-US" dirty="0" smtClean="0"/>
              <a:t>These are read only contents for creating docker containers. We can build these images by using Dockerfiles. Each instruction in the Dockerfile creates a layer in the image.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Containers : </a:t>
            </a:r>
            <a:r>
              <a:rPr lang="en-US" dirty="0" smtClean="0"/>
              <a:t>This is a runnable instance of a image. We can run, stop, move and delete a container using Docker API or CLI.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Services : </a:t>
            </a:r>
            <a:r>
              <a:rPr lang="en-US" dirty="0" smtClean="0"/>
              <a:t>These allow you to scale containers across  multiple daemons, which all work together as a swarm with multiple managers and workers. Each member is a docker daemon and all communicate with the help of docker API. </a:t>
            </a:r>
            <a:r>
              <a:rPr lang="en-US" b="1" dirty="0" smtClean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082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481" y="1066800"/>
            <a:ext cx="9906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                   </a:t>
            </a:r>
            <a:r>
              <a:rPr lang="en-US" sz="2800" b="1" dirty="0" smtClean="0"/>
              <a:t>UNDERLYING TECHNOLOGY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Namespaces : </a:t>
            </a:r>
            <a:r>
              <a:rPr lang="en-US" dirty="0" smtClean="0"/>
              <a:t>Docker 	uses a technology called namespaces to provide isolated workspaces called the container. When a container is powered on, Docker creates  a set of namespaces for that containers.</a:t>
            </a:r>
          </a:p>
          <a:p>
            <a:pPr marL="742950" lvl="1" indent="-285750" algn="just">
              <a:buFont typeface="Courier New" pitchFamily="49" charset="0"/>
              <a:buChar char="o"/>
            </a:pPr>
            <a:r>
              <a:rPr lang="en-US" b="1" dirty="0" smtClean="0"/>
              <a:t>pid namespace : </a:t>
            </a:r>
            <a:r>
              <a:rPr lang="en-US" dirty="0" smtClean="0"/>
              <a:t>Process isolation.</a:t>
            </a:r>
          </a:p>
          <a:p>
            <a:pPr marL="742950" lvl="1" indent="-285750" algn="just">
              <a:buFont typeface="Courier New" pitchFamily="49" charset="0"/>
              <a:buChar char="o"/>
            </a:pPr>
            <a:r>
              <a:rPr lang="en-US" b="1" dirty="0"/>
              <a:t>n</a:t>
            </a:r>
            <a:r>
              <a:rPr lang="en-US" b="1" dirty="0" smtClean="0"/>
              <a:t>et namespace : </a:t>
            </a:r>
            <a:r>
              <a:rPr lang="en-US" dirty="0" smtClean="0"/>
              <a:t>Managing network interfaces.</a:t>
            </a:r>
          </a:p>
          <a:p>
            <a:pPr marL="742950" lvl="1" indent="-285750" algn="just">
              <a:buFont typeface="Courier New" pitchFamily="49" charset="0"/>
              <a:buChar char="o"/>
            </a:pPr>
            <a:r>
              <a:rPr lang="en-US" b="1" dirty="0"/>
              <a:t>i</a:t>
            </a:r>
            <a:r>
              <a:rPr lang="en-US" b="1" dirty="0" smtClean="0"/>
              <a:t>pc namespace :</a:t>
            </a:r>
            <a:r>
              <a:rPr lang="en-US" dirty="0"/>
              <a:t> </a:t>
            </a:r>
            <a:r>
              <a:rPr lang="en-US" dirty="0" smtClean="0"/>
              <a:t>Managing access to IPC resources.</a:t>
            </a:r>
          </a:p>
          <a:p>
            <a:pPr lvl="1" algn="just"/>
            <a:r>
              <a:rPr lang="en-US" b="1" dirty="0" smtClean="0"/>
              <a:t>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Control groups  : </a:t>
            </a:r>
            <a:r>
              <a:rPr lang="en-US" dirty="0" smtClean="0"/>
              <a:t>Docker engine also relies on another technology called control groups. This cgroup limits an application to a specific set of resources. These allow to share hardware resources as well as impose limits and constraints.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Union file system :</a:t>
            </a:r>
            <a:r>
              <a:rPr lang="en-US" dirty="0" smtClean="0"/>
              <a:t> These operate by  creating layers, making them very lightweight and fast.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Container  format: </a:t>
            </a:r>
            <a:r>
              <a:rPr lang="en-US" dirty="0" smtClean="0"/>
              <a:t>Docker engine combines namespaces, control groups and UnionFs into a wrapper called container format. Default format is libcontainer.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520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481" y="990600"/>
            <a:ext cx="6858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                                           </a:t>
            </a:r>
            <a:r>
              <a:rPr lang="en-US" sz="2800" b="1" dirty="0" smtClean="0"/>
              <a:t>EXAMPLE</a:t>
            </a:r>
            <a:r>
              <a:rPr lang="en-US" sz="2800" b="1" dirty="0" smtClean="0"/>
              <a:t>S</a:t>
            </a:r>
            <a:endParaRPr lang="en-US" sz="2800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/>
              <a:t>Creating a network container</a:t>
            </a:r>
          </a:p>
          <a:p>
            <a:pPr algn="just"/>
            <a:r>
              <a:rPr lang="en-US" b="1" dirty="0" smtClean="0"/>
              <a:t>	</a:t>
            </a:r>
            <a:r>
              <a:rPr lang="en-US" dirty="0" smtClean="0"/>
              <a:t>Docker provides two networks drivers for hosting the 	containers or for connecting the containers to 	outside world.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/>
              <a:t>		1)Bridge driver </a:t>
            </a:r>
          </a:p>
          <a:p>
            <a:pPr algn="just"/>
            <a:r>
              <a:rPr lang="en-US" b="1" dirty="0" smtClean="0"/>
              <a:t>		2)Overlay driver.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	Docker by default launches containers in bridge network.</a:t>
            </a:r>
          </a:p>
          <a:p>
            <a:pPr algn="just"/>
            <a:r>
              <a:rPr lang="en-US" dirty="0"/>
              <a:t>	</a:t>
            </a:r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en-US" dirty="0" smtClean="0"/>
              <a:t>$docker  run –itd</a:t>
            </a:r>
            <a:r>
              <a:rPr lang="en-US" dirty="0"/>
              <a:t> </a:t>
            </a:r>
            <a:r>
              <a:rPr lang="en-US" dirty="0" smtClean="0"/>
              <a:t>--name=networktest ubuntu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	</a:t>
            </a:r>
            <a:r>
              <a:rPr lang="en-US" dirty="0" smtClean="0"/>
              <a:t>The container is hosted in bridge network. Which can be 	determined by running the 	command 	</a:t>
            </a:r>
          </a:p>
          <a:p>
            <a:pPr algn="just"/>
            <a:r>
              <a:rPr lang="en-US" dirty="0"/>
              <a:t>	</a:t>
            </a:r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en-US" dirty="0" smtClean="0"/>
              <a:t>$docker network inspect bridge.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281" y="2042834"/>
            <a:ext cx="2859088" cy="349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78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281" y="1066800"/>
            <a:ext cx="9372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We can create our own bridge network</a:t>
            </a:r>
          </a:p>
          <a:p>
            <a:pPr algn="just"/>
            <a:r>
              <a:rPr lang="en-US" dirty="0"/>
              <a:t>	</a:t>
            </a:r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en-US" dirty="0" smtClean="0"/>
              <a:t>$docker network create –d bridge my_bridge.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Adding containers to network can be done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	$docker run –d --net=my_bridge --name  db training/postgres.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	$docker run –d --name web training/webapp python app.py</a:t>
            </a:r>
          </a:p>
          <a:p>
            <a:pPr algn="just"/>
            <a:r>
              <a:rPr lang="en-US" dirty="0" smtClean="0"/>
              <a:t>	</a:t>
            </a:r>
          </a:p>
          <a:p>
            <a:pPr algn="just"/>
            <a:r>
              <a:rPr lang="en-US" dirty="0"/>
              <a:t>	</a:t>
            </a:r>
            <a:r>
              <a:rPr lang="en-US" dirty="0" smtClean="0"/>
              <a:t>Since both the containers are in different networks and not connected with each 	other, they cant communicate.</a:t>
            </a:r>
          </a:p>
          <a:p>
            <a:pPr algn="just"/>
            <a:r>
              <a:rPr lang="en-US" dirty="0"/>
              <a:t>	</a:t>
            </a:r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en-US" dirty="0" smtClean="0"/>
              <a:t>$docker exec –it db bash ,command fails.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	Both the containers needs to be connected to communicate.</a:t>
            </a:r>
          </a:p>
          <a:p>
            <a:pPr algn="just"/>
            <a:r>
              <a:rPr lang="en-US" dirty="0"/>
              <a:t>	</a:t>
            </a:r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en-US" dirty="0" smtClean="0"/>
              <a:t>$docker network connect my_bridge web.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34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881" y="990600"/>
            <a:ext cx="975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Containers can be created by using Containerfiles.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8" t="27068" r="25122" b="18964"/>
          <a:stretch/>
        </p:blipFill>
        <p:spPr bwMode="auto">
          <a:xfrm>
            <a:off x="1642778" y="1466779"/>
            <a:ext cx="7361805" cy="4860219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31718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281" y="990600"/>
            <a:ext cx="95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app.py</a:t>
            </a:r>
            <a:r>
              <a:rPr lang="en-US" sz="2800" b="1" dirty="0" smtClean="0"/>
              <a:t>						         </a:t>
            </a:r>
            <a:r>
              <a:rPr lang="en-US" sz="2800" b="1" dirty="0" smtClean="0"/>
              <a:t>      </a:t>
            </a:r>
            <a:r>
              <a:rPr lang="en-US" sz="2000" b="1" dirty="0" smtClean="0"/>
              <a:t>Reguirements.txt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09681" y="1734902"/>
            <a:ext cx="225277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Flask</a:t>
            </a:r>
          </a:p>
          <a:p>
            <a:r>
              <a:rPr lang="en-US" dirty="0" smtClean="0"/>
              <a:t>Redis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t="8597" r="27822" b="36141"/>
          <a:stretch/>
        </p:blipFill>
        <p:spPr bwMode="auto">
          <a:xfrm>
            <a:off x="251506" y="1731051"/>
            <a:ext cx="7010399" cy="391885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42916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281" y="1219200"/>
            <a:ext cx="9753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Building a app from docker file.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$docker build –t </a:t>
            </a:r>
            <a:r>
              <a:rPr lang="en-US" dirty="0" err="1" smtClean="0"/>
              <a:t>my_docker</a:t>
            </a:r>
            <a:r>
              <a:rPr lang="en-US" dirty="0" smtClean="0"/>
              <a:t> </a:t>
            </a:r>
            <a:r>
              <a:rPr lang="en-US" b="1" dirty="0"/>
              <a:t>.</a:t>
            </a:r>
            <a:endParaRPr lang="en-US" b="1" dirty="0" smtClean="0"/>
          </a:p>
          <a:p>
            <a:pPr algn="just"/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Running the app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$docker  run –p 4000:80  my_docker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Login in-to Docker Hub	</a:t>
            </a:r>
          </a:p>
          <a:p>
            <a:pPr algn="just"/>
            <a:r>
              <a:rPr lang="en-US" dirty="0" smtClean="0"/>
              <a:t>$ docker login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Publish the image</a:t>
            </a:r>
          </a:p>
          <a:p>
            <a:pPr algn="just"/>
            <a:r>
              <a:rPr lang="en-US" dirty="0" smtClean="0"/>
              <a:t>$docker push username/repository.tag</a:t>
            </a:r>
            <a:endParaRPr lang="en-US" dirty="0"/>
          </a:p>
          <a:p>
            <a:pPr algn="just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22" t="43933" r="25903" b="20154"/>
          <a:stretch/>
        </p:blipFill>
        <p:spPr bwMode="auto">
          <a:xfrm>
            <a:off x="4671670" y="2444813"/>
            <a:ext cx="5747658" cy="262708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520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681" y="1066800"/>
            <a:ext cx="990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Services</a:t>
            </a:r>
          </a:p>
          <a:p>
            <a:endParaRPr lang="en-US" sz="3200" b="1" dirty="0"/>
          </a:p>
          <a:p>
            <a:r>
              <a:rPr lang="en-US" dirty="0" smtClean="0"/>
              <a:t>Docker services are running instance of the containers.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42881" y="1522697"/>
            <a:ext cx="3733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The service file tells docker to do the things.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 smtClean="0"/>
              <a:t>Pull the image from the registry.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 smtClean="0"/>
              <a:t>Run 5 instances of image as service called web.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 smtClean="0"/>
              <a:t>Immediately restart containers if one </a:t>
            </a:r>
            <a:r>
              <a:rPr lang="en-US" dirty="0" smtClean="0"/>
              <a:t>falls</a:t>
            </a:r>
            <a:r>
              <a:rPr lang="en-US" dirty="0" smtClean="0"/>
              <a:t>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 smtClean="0"/>
              <a:t>Map port 80 on the host to web’s port 80.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 smtClean="0"/>
              <a:t>Instruct web’s containers to share port 80 via a load-balanced network called webnet.</a:t>
            </a:r>
          </a:p>
          <a:p>
            <a:pPr marL="742950" lvl="1" indent="-285750" algn="just">
              <a:buFont typeface="Arial" pitchFamily="34" charset="0"/>
              <a:buChar char="•"/>
            </a:pPr>
            <a:r>
              <a:rPr lang="en-US" dirty="0" smtClean="0"/>
              <a:t>Define the webnet network with default settings.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1" t="9012" r="52118" b="47337"/>
          <a:stretch/>
        </p:blipFill>
        <p:spPr bwMode="auto">
          <a:xfrm>
            <a:off x="599281" y="2594429"/>
            <a:ext cx="5617029" cy="319314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7449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481" y="1066800"/>
            <a:ext cx="99060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/>
              <a:t>		            </a:t>
            </a:r>
            <a:r>
              <a:rPr lang="en-US" sz="2400" b="1" dirty="0" smtClean="0"/>
              <a:t>RUN LOAD-BALANCED APP</a:t>
            </a:r>
          </a:p>
          <a:p>
            <a:pPr algn="just"/>
            <a:endParaRPr lang="en-US" sz="3200" b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Before deploying the container we need to run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	$docker swarm init.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Deploying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	$docker stack deploy –c docker-compose.yml getstartedlab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Take down app and the swarm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	$docker stack rm getstartedlab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89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504281" y="176213"/>
            <a:ext cx="7315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i="1" dirty="0">
                <a:solidFill>
                  <a:srgbClr val="CC6600"/>
                </a:solidFill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1509" y="1143001"/>
            <a:ext cx="88392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ocker or container invention.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in general(Basic architecture).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Dockers and containers.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Engine.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architecture.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objects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 technologies.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examples..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Dockers.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7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0281" y="990600"/>
            <a:ext cx="8915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		DISADVATAGES  OF DOCKERS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Dockers are good but cannot completely replace virtual machines. There are some applications that cannot be perfectly deployed in containers. Docker is good for micro-services.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Tools to manage and monitor containers are limited as of now.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6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281" y="1066800"/>
            <a:ext cx="96012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/>
              <a:t>			</a:t>
            </a:r>
            <a:endParaRPr lang="en-US" b="1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DockerHub </a:t>
            </a:r>
            <a:r>
              <a:rPr lang="en-US" dirty="0"/>
              <a:t>which provides many pre-build images. It is very positive that most third party developers share </a:t>
            </a:r>
            <a:r>
              <a:rPr lang="en-US" dirty="0" smtClean="0"/>
              <a:t>dockers </a:t>
            </a:r>
            <a:r>
              <a:rPr lang="en-US" dirty="0"/>
              <a:t>idea of openness and provide pluggable modules that can be </a:t>
            </a:r>
            <a:r>
              <a:rPr lang="en-US" dirty="0" smtClean="0"/>
              <a:t>combined.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Containerization gains more and more attention since companies may develop application faster, cheaper and better. It’s a great tool and supports continuous </a:t>
            </a:r>
            <a:r>
              <a:rPr lang="en-US" dirty="0" smtClean="0"/>
              <a:t>deployment.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It can be integrated in existing configuration management tool. Since its ecosystem is big and still growing it offers many use cases.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04281" y="176213"/>
            <a:ext cx="7315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i="1" dirty="0" smtClean="0">
                <a:solidFill>
                  <a:srgbClr val="CC6600"/>
                </a:solidFill>
              </a:rPr>
              <a:t>CONCLUSION</a:t>
            </a:r>
            <a:endParaRPr lang="en-US" sz="2400" b="1" i="1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35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881" y="1066800"/>
            <a:ext cx="9982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200" b="1" dirty="0"/>
          </a:p>
          <a:p>
            <a:pPr algn="just"/>
            <a:r>
              <a:rPr lang="en-US" dirty="0"/>
              <a:t>[1]. C. Anderson, "Docker [Software engineering]," in IEEE Software, May-June 2015, vol. 32, no. 3, pp. 102-c3.</a:t>
            </a:r>
          </a:p>
          <a:p>
            <a:pPr algn="just"/>
            <a:r>
              <a:rPr lang="en-US" dirty="0"/>
              <a:t> </a:t>
            </a:r>
          </a:p>
          <a:p>
            <a:pPr algn="just"/>
            <a:r>
              <a:rPr lang="en-US" dirty="0"/>
              <a:t>[2]. T. Inagaki, Y. Ueda and M. Ohara, "Container management as emerging workload for operating systems," 2016 IEEE International Symposium on Workload Characterization (IISWC), Providence, RI, 2016, pp. 1-10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[3] https://docs.docker.com/</a:t>
            </a:r>
          </a:p>
          <a:p>
            <a:pPr algn="just"/>
            <a:endParaRPr lang="en-US" dirty="0" smtClean="0"/>
          </a:p>
          <a:p>
            <a:pPr algn="just"/>
            <a:endParaRPr lang="en-US" sz="4000" dirty="0"/>
          </a:p>
          <a:p>
            <a:pPr algn="just"/>
            <a:endParaRPr lang="en-US" sz="3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4281" y="176213"/>
            <a:ext cx="7315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i="1" dirty="0" smtClean="0">
                <a:solidFill>
                  <a:srgbClr val="CC6600"/>
                </a:solidFill>
              </a:rPr>
              <a:t>REFERENCES</a:t>
            </a:r>
            <a:endParaRPr lang="en-US" sz="2400" b="1" i="1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31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3681" y="1905000"/>
            <a:ext cx="723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			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	  Thank You…!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766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681" y="914400"/>
            <a:ext cx="102870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/>
              <a:t>Docker is a software whose first release was on 13</a:t>
            </a:r>
            <a:r>
              <a:rPr lang="en-US" baseline="30000" dirty="0" smtClean="0"/>
              <a:t>th</a:t>
            </a:r>
            <a:r>
              <a:rPr lang="en-US" dirty="0" smtClean="0"/>
              <a:t> march 2013.It is developed in Go language.</a:t>
            </a:r>
            <a:endParaRPr lang="en-US" dirty="0"/>
          </a:p>
          <a:p>
            <a:pPr marL="457200" indent="-457200" algn="just">
              <a:buFont typeface="Arial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 smtClean="0"/>
              <a:t>falls under  computer virtualization technology, its also called  light weight virtual machine.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dirty="0" smtClean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/>
              <a:t>Its an open source which is widely used for developing, shipping and running applications.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/>
              <a:t>It is used to separate applications from infrastructure so that it can be delivered easily and quickly.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/>
              <a:t>These dockers can also be loaded into virtual machines.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/>
              <a:t>These are  lightweight and does not require extra load of  hypervisor as in virtual machines.</a:t>
            </a:r>
          </a:p>
          <a:p>
            <a:pPr marL="457200" indent="-457200" algn="just">
              <a:buFont typeface="Arial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/>
              <a:t>These Dockers fall under OS-level virtualization in which host operating system will be at the base and virtualization layers are on top of it and run as an application within the operating system.</a:t>
            </a:r>
          </a:p>
          <a:p>
            <a:endParaRPr lang="en-US" dirty="0"/>
          </a:p>
          <a:p>
            <a:endParaRPr lang="en-US" sz="3200" b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515733" y="176213"/>
            <a:ext cx="7315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i="1" dirty="0" smtClean="0">
                <a:solidFill>
                  <a:srgbClr val="CC6600"/>
                </a:solidFill>
              </a:rPr>
              <a:t>INTRODUCTION</a:t>
            </a:r>
            <a:endParaRPr lang="en-US" sz="2400" b="1" i="1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24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081" y="990600"/>
            <a:ext cx="9982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                        Virtual Machines</a:t>
            </a:r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361281" y="5204344"/>
            <a:ext cx="8305800" cy="757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Hardware </a:t>
            </a:r>
            <a:r>
              <a:rPr lang="en-US" sz="3200" dirty="0" smtClean="0">
                <a:solidFill>
                  <a:schemeClr val="tx1"/>
                </a:solidFill>
              </a:rPr>
              <a:t>(</a:t>
            </a:r>
            <a:r>
              <a:rPr lang="en-US" sz="3200" dirty="0" smtClean="0">
                <a:solidFill>
                  <a:schemeClr val="tx1"/>
                </a:solidFill>
              </a:rPr>
              <a:t>CPU,RAM,etc)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61281" y="4191000"/>
            <a:ext cx="83058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Host Operating System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23681" y="3333466"/>
            <a:ext cx="4343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Hypervisor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61281" y="3333466"/>
            <a:ext cx="3810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Host Applications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23681" y="1913930"/>
            <a:ext cx="1143000" cy="128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VM1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Guest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19081" y="1913930"/>
            <a:ext cx="1066800" cy="128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VM2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Guest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24081" y="1913930"/>
            <a:ext cx="1066800" cy="1286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VMn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Guest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6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681" y="990600"/>
            <a:ext cx="9982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		           DISADVANTAGES OF VIRTUAL MACHINES</a:t>
            </a:r>
          </a:p>
          <a:p>
            <a:endParaRPr lang="en-US" sz="20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b="1" dirty="0" smtClean="0"/>
              <a:t>Management- </a:t>
            </a:r>
            <a:r>
              <a:rPr lang="en-US" dirty="0" smtClean="0"/>
              <a:t>Virtual environments  needs to be instantiated, monitored, configured and saved.</a:t>
            </a:r>
          </a:p>
          <a:p>
            <a:pPr algn="just"/>
            <a:endParaRPr lang="en-US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Difficulty</a:t>
            </a:r>
            <a:r>
              <a:rPr lang="en-US" b="1" dirty="0" smtClean="0"/>
              <a:t> </a:t>
            </a:r>
            <a:r>
              <a:rPr lang="en-US" dirty="0" smtClean="0"/>
              <a:t>in direct access to hardware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b="1" dirty="0" smtClean="0"/>
              <a:t>Performance- </a:t>
            </a:r>
            <a:r>
              <a:rPr lang="en-US" dirty="0" smtClean="0"/>
              <a:t>When </a:t>
            </a:r>
            <a:r>
              <a:rPr lang="en-US" dirty="0"/>
              <a:t>multiple virtual machines are simultaneously running on a</a:t>
            </a:r>
            <a:r>
              <a:rPr lang="en-US" b="1" dirty="0"/>
              <a:t> </a:t>
            </a:r>
            <a:r>
              <a:rPr lang="en-US" dirty="0"/>
              <a:t>host computer, each virtual machine may introduce an unstable performance, which depends on the workload on the system by other running virtual </a:t>
            </a:r>
            <a:r>
              <a:rPr lang="en-US" dirty="0" smtClean="0"/>
              <a:t>machines.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High RAM consumption since each virtual machine will occupy a separate area </a:t>
            </a:r>
            <a:r>
              <a:rPr lang="en-US" dirty="0" smtClean="0"/>
              <a:t>for its execution.</a:t>
            </a:r>
            <a:endParaRPr lang="en-US" dirty="0" smtClean="0"/>
          </a:p>
          <a:p>
            <a:pPr algn="just"/>
            <a:endParaRPr lang="en-US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 smtClean="0"/>
              <a:t>High use of disk space, since it takes all the files for each operating system installed on each machine.</a:t>
            </a:r>
            <a:endParaRPr lang="en-US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9115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381" y="1524000"/>
            <a:ext cx="4648200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33281" y="1524000"/>
            <a:ext cx="449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Infrastructure: is the hardware upon which the Host OS runs.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Docker is a piece of software which host multiple containers.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.App A, App B and App C are applications that are </a:t>
            </a:r>
            <a:r>
              <a:rPr lang="en-US" smtClean="0"/>
              <a:t>hosted </a:t>
            </a:r>
            <a:r>
              <a:rPr lang="en-US" smtClean="0"/>
              <a:t>in different </a:t>
            </a:r>
            <a:r>
              <a:rPr lang="en-US" dirty="0" smtClean="0"/>
              <a:t>containers with required dependencies.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7381" y="990600"/>
            <a:ext cx="4762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	DOCKER IN GENERAL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699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681" y="1066800"/>
            <a:ext cx="1021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            BENEFITS OF DOCKERS - CONTAINERS</a:t>
            </a:r>
          </a:p>
          <a:p>
            <a:endParaRPr lang="en-US" sz="3200" b="1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b="1" dirty="0" smtClean="0"/>
              <a:t>Application Portability 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dirty="0" smtClean="0"/>
              <a:t>Dockers add all dependencies  that the application need along with it inside the containers so that it can be shipped to different platforms.</a:t>
            </a:r>
          </a:p>
          <a:p>
            <a:pPr algn="just"/>
            <a:endParaRPr lang="en-US" sz="2000" b="1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b="1" dirty="0" smtClean="0"/>
              <a:t>Lightweight and fast : </a:t>
            </a:r>
            <a:r>
              <a:rPr lang="en-US" dirty="0" smtClean="0"/>
              <a:t>Compared to VM’s  these are lightweight and fast since there is no operating system.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000" b="1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b="1" dirty="0" smtClean="0"/>
              <a:t>Resource Utilization optimal : </a:t>
            </a:r>
            <a:r>
              <a:rPr lang="en-US" dirty="0" smtClean="0"/>
              <a:t>Dockers use Linux’s control group which allows allocating memory, CPU memory, network and disk resources.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000" b="1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b="1" dirty="0" smtClean="0"/>
              <a:t>Best fit for Micro services architecture : </a:t>
            </a:r>
            <a:r>
              <a:rPr lang="en-US" dirty="0" smtClean="0"/>
              <a:t>Each micro services can be deployed into containers without interfering other micro service container.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000" dirty="0" smtClean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000" b="1" dirty="0" smtClean="0"/>
              <a:t>Responsive deployment and scaling: </a:t>
            </a:r>
            <a:r>
              <a:rPr lang="en-US" dirty="0" smtClean="0"/>
              <a:t>Dockers portability and lightweight nature makes it easy to manage workloads, scaling.</a:t>
            </a:r>
            <a:endParaRPr lang="en-US" b="1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3608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701448" y="1600200"/>
            <a:ext cx="5689033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45964" y="850612"/>
            <a:ext cx="3696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DOCKER ENGINE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82933" y="1395603"/>
            <a:ext cx="373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A server which is a long-running program called as daemon program.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A REST API which specifies interfaces that program can use to talk to the daemon.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/>
              <a:t>A command line interface client(CLI),which are used by other applications to communicate with daemon.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The CLI uses the Docker REST API to control or interact with the Docker daemon through scripting or direct CLI commands.</a:t>
            </a:r>
          </a:p>
        </p:txBody>
      </p:sp>
    </p:spTree>
    <p:extLst>
      <p:ext uri="{BB962C8B-B14F-4D97-AF65-F5344CB8AC3E}">
        <p14:creationId xmlns:p14="http://schemas.microsoft.com/office/powerpoint/2010/main" val="243729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081" y="1126122"/>
            <a:ext cx="998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39" y="1526232"/>
            <a:ext cx="9191283" cy="480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85697" y="1003012"/>
            <a:ext cx="4760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DOCKER  ARCHITECTURE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6710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22377</TotalTime>
  <Words>836</Words>
  <Application>Microsoft Office PowerPoint</Application>
  <PresentationFormat>Custom</PresentationFormat>
  <Paragraphs>224</Paragraphs>
  <Slides>23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MAHE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MAHE</dc:creator>
  <cp:lastModifiedBy>dranandrao</cp:lastModifiedBy>
  <cp:revision>971</cp:revision>
  <dcterms:created xsi:type="dcterms:W3CDTF">2007-08-14T09:37:21Z</dcterms:created>
  <dcterms:modified xsi:type="dcterms:W3CDTF">2017-10-05T08:13:27Z</dcterms:modified>
</cp:coreProperties>
</file>