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73" r:id="rId6"/>
    <p:sldId id="261" r:id="rId7"/>
    <p:sldId id="269" r:id="rId8"/>
    <p:sldId id="263" r:id="rId9"/>
    <p:sldId id="264" r:id="rId10"/>
    <p:sldId id="271" r:id="rId11"/>
    <p:sldId id="272"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0D74DC-8B97-4622-882A-420EF53ACF10}">
          <p14:sldIdLst>
            <p14:sldId id="256"/>
            <p14:sldId id="257"/>
            <p14:sldId id="258"/>
            <p14:sldId id="259"/>
            <p14:sldId id="273"/>
            <p14:sldId id="261"/>
            <p14:sldId id="269"/>
            <p14:sldId id="263"/>
            <p14:sldId id="264"/>
            <p14:sldId id="271"/>
            <p14:sldId id="272"/>
            <p14:sldId id="267"/>
            <p14:sldId id="268"/>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25C0AB-91D8-4A04-A040-E59F645BC3AD}" type="doc">
      <dgm:prSet loTypeId="urn:microsoft.com/office/officeart/2016/7/layout/BasicLinearProcessNumbered" loCatId="process" qsTypeId="urn:microsoft.com/office/officeart/2005/8/quickstyle/simple1" qsCatId="simple" csTypeId="urn:microsoft.com/office/officeart/2005/8/colors/accent5_3" csCatId="accent5" phldr="1"/>
      <dgm:spPr/>
      <dgm:t>
        <a:bodyPr/>
        <a:lstStyle/>
        <a:p>
          <a:endParaRPr lang="en-US"/>
        </a:p>
      </dgm:t>
    </dgm:pt>
    <dgm:pt modelId="{FBC794FD-14F6-481B-B5E1-88F85C383F8B}">
      <dgm:prSet/>
      <dgm:spPr/>
      <dgm:t>
        <a:bodyPr/>
        <a:lstStyle/>
        <a:p>
          <a:pPr algn="just"/>
          <a:r>
            <a:rPr lang="en-US" dirty="0"/>
            <a:t>It was initially planned to  built for Tesla.</a:t>
          </a:r>
        </a:p>
      </dgm:t>
    </dgm:pt>
    <dgm:pt modelId="{B6397AD7-DFC9-4272-A38E-B7E54892237F}" type="parTrans" cxnId="{DA737538-D636-4DD0-8CBA-9303D8D084B1}">
      <dgm:prSet/>
      <dgm:spPr/>
      <dgm:t>
        <a:bodyPr/>
        <a:lstStyle/>
        <a:p>
          <a:endParaRPr lang="en-US"/>
        </a:p>
      </dgm:t>
    </dgm:pt>
    <dgm:pt modelId="{6724A15C-4883-4B97-8F1E-98BB21811A35}" type="sibTrans" cxnId="{DA737538-D636-4DD0-8CBA-9303D8D084B1}">
      <dgm:prSet phldrT="01" phldr="0"/>
      <dgm:spPr/>
      <dgm:t>
        <a:bodyPr/>
        <a:lstStyle/>
        <a:p>
          <a:r>
            <a:rPr lang="en-US"/>
            <a:t>01</a:t>
          </a:r>
        </a:p>
      </dgm:t>
    </dgm:pt>
    <dgm:pt modelId="{B34A55B0-769B-4DF2-83A1-4D2B035A33B8}">
      <dgm:prSet/>
      <dgm:spPr/>
      <dgm:t>
        <a:bodyPr/>
        <a:lstStyle/>
        <a:p>
          <a:pPr algn="l"/>
          <a:r>
            <a:rPr lang="en-US" dirty="0"/>
            <a:t>Intensive parallel computing in nature, efficient, consumes less power and generates less heat output.</a:t>
          </a:r>
        </a:p>
      </dgm:t>
    </dgm:pt>
    <dgm:pt modelId="{2A6008C9-490B-496B-A88F-A03376D2F540}" type="parTrans" cxnId="{A31D6B52-249C-4D21-8A82-D097CCF9E3CB}">
      <dgm:prSet/>
      <dgm:spPr/>
      <dgm:t>
        <a:bodyPr/>
        <a:lstStyle/>
        <a:p>
          <a:endParaRPr lang="en-US"/>
        </a:p>
      </dgm:t>
    </dgm:pt>
    <dgm:pt modelId="{375F4FA6-11B7-48D2-AB04-F56A1DA68435}" type="sibTrans" cxnId="{A31D6B52-249C-4D21-8A82-D097CCF9E3CB}">
      <dgm:prSet phldrT="02" phldr="0"/>
      <dgm:spPr/>
      <dgm:t>
        <a:bodyPr/>
        <a:lstStyle/>
        <a:p>
          <a:r>
            <a:rPr lang="en-US" dirty="0"/>
            <a:t>02</a:t>
          </a:r>
        </a:p>
      </dgm:t>
    </dgm:pt>
    <dgm:pt modelId="{0FABDE29-6188-40AB-BA24-FC3D459F355A}">
      <dgm:prSet/>
      <dgm:spPr/>
      <dgm:t>
        <a:bodyPr/>
        <a:lstStyle/>
        <a:p>
          <a:pPr algn="l"/>
          <a:r>
            <a:rPr lang="en-US" dirty="0"/>
            <a:t>Performs double precision calculation at the rate of 1/3 of single precision compute performance.</a:t>
          </a:r>
        </a:p>
      </dgm:t>
    </dgm:pt>
    <dgm:pt modelId="{43B51AA8-A001-4AE2-93A8-D80D79269645}" type="parTrans" cxnId="{ECD2528B-E259-4A29-ADB5-249EBDBA8987}">
      <dgm:prSet/>
      <dgm:spPr/>
      <dgm:t>
        <a:bodyPr/>
        <a:lstStyle/>
        <a:p>
          <a:endParaRPr lang="en-US"/>
        </a:p>
      </dgm:t>
    </dgm:pt>
    <dgm:pt modelId="{9496085C-9494-415B-9506-03FBCFF5952C}" type="sibTrans" cxnId="{ECD2528B-E259-4A29-ADB5-249EBDBA8987}">
      <dgm:prSet phldrT="03" phldr="0"/>
      <dgm:spPr/>
      <dgm:t>
        <a:bodyPr/>
        <a:lstStyle/>
        <a:p>
          <a:r>
            <a:rPr lang="en-US" dirty="0"/>
            <a:t>03</a:t>
          </a:r>
        </a:p>
      </dgm:t>
    </dgm:pt>
    <dgm:pt modelId="{0C41ADB0-78B3-40DA-8871-A3C7BE71CFFD}">
      <dgm:prSet/>
      <dgm:spPr/>
      <dgm:t>
        <a:bodyPr/>
        <a:lstStyle/>
        <a:p>
          <a:pPr algn="l"/>
          <a:r>
            <a:rPr lang="en-US" dirty="0"/>
            <a:t>Dynamic</a:t>
          </a:r>
          <a:r>
            <a:rPr lang="en-US" baseline="0" dirty="0"/>
            <a:t> Parallelism, Grid Management, Hyper-Q, Nvidia GPUDirect</a:t>
          </a:r>
          <a:r>
            <a:rPr lang="en-US" dirty="0">
              <a:solidFill>
                <a:schemeClr val="bg1"/>
              </a:solidFill>
            </a:rPr>
            <a:t>™ are some of the features that it provide.</a:t>
          </a:r>
        </a:p>
      </dgm:t>
    </dgm:pt>
    <dgm:pt modelId="{437285CB-B12B-40BA-A823-69EF998A413C}" type="parTrans" cxnId="{5542BF16-406B-4369-93FF-8A5750248D0E}">
      <dgm:prSet/>
      <dgm:spPr/>
      <dgm:t>
        <a:bodyPr/>
        <a:lstStyle/>
        <a:p>
          <a:endParaRPr lang="en-US"/>
        </a:p>
      </dgm:t>
    </dgm:pt>
    <dgm:pt modelId="{49B69053-E3EA-4C9D-A763-DE8DC87ADA87}" type="sibTrans" cxnId="{5542BF16-406B-4369-93FF-8A5750248D0E}">
      <dgm:prSet/>
      <dgm:spPr/>
      <dgm:t>
        <a:bodyPr/>
        <a:lstStyle/>
        <a:p>
          <a:endParaRPr lang="en-US"/>
        </a:p>
      </dgm:t>
    </dgm:pt>
    <dgm:pt modelId="{9D6A270F-C543-4C4C-95D1-9D9DB0B4C297}" type="pres">
      <dgm:prSet presAssocID="{4325C0AB-91D8-4A04-A040-E59F645BC3AD}" presName="Name0" presStyleCnt="0">
        <dgm:presLayoutVars>
          <dgm:animLvl val="lvl"/>
          <dgm:resizeHandles val="exact"/>
        </dgm:presLayoutVars>
      </dgm:prSet>
      <dgm:spPr/>
    </dgm:pt>
    <dgm:pt modelId="{B77E756E-58DA-414F-9E93-2FF5334B2DC7}" type="pres">
      <dgm:prSet presAssocID="{FBC794FD-14F6-481B-B5E1-88F85C383F8B}" presName="compositeNode" presStyleCnt="0">
        <dgm:presLayoutVars>
          <dgm:bulletEnabled val="1"/>
        </dgm:presLayoutVars>
      </dgm:prSet>
      <dgm:spPr/>
    </dgm:pt>
    <dgm:pt modelId="{FA7E0978-AE6E-4635-8B2C-52836E59A9F3}" type="pres">
      <dgm:prSet presAssocID="{FBC794FD-14F6-481B-B5E1-88F85C383F8B}" presName="bgRect" presStyleLbl="bgAccFollowNode1" presStyleIdx="0" presStyleCnt="4"/>
      <dgm:spPr/>
    </dgm:pt>
    <dgm:pt modelId="{0B7BDD1A-1331-4CD3-9F15-8FF1AF29138D}" type="pres">
      <dgm:prSet presAssocID="{6724A15C-4883-4B97-8F1E-98BB21811A35}" presName="sibTransNodeCircle" presStyleLbl="alignNode1" presStyleIdx="0" presStyleCnt="8">
        <dgm:presLayoutVars>
          <dgm:chMax val="0"/>
          <dgm:bulletEnabled/>
        </dgm:presLayoutVars>
      </dgm:prSet>
      <dgm:spPr/>
    </dgm:pt>
    <dgm:pt modelId="{0A6BACF9-C2B3-4691-A9C9-386C6EE1AAAF}" type="pres">
      <dgm:prSet presAssocID="{FBC794FD-14F6-481B-B5E1-88F85C383F8B}" presName="bottomLine" presStyleLbl="alignNode1" presStyleIdx="1" presStyleCnt="8">
        <dgm:presLayoutVars/>
      </dgm:prSet>
      <dgm:spPr/>
    </dgm:pt>
    <dgm:pt modelId="{859311CD-867E-47B7-89C3-0BC16E10E21E}" type="pres">
      <dgm:prSet presAssocID="{FBC794FD-14F6-481B-B5E1-88F85C383F8B}" presName="nodeText" presStyleLbl="bgAccFollowNode1" presStyleIdx="0" presStyleCnt="4">
        <dgm:presLayoutVars>
          <dgm:bulletEnabled val="1"/>
        </dgm:presLayoutVars>
      </dgm:prSet>
      <dgm:spPr/>
    </dgm:pt>
    <dgm:pt modelId="{5B0C5EB5-C47F-4D8A-A848-5211F2DA1BCD}" type="pres">
      <dgm:prSet presAssocID="{6724A15C-4883-4B97-8F1E-98BB21811A35}" presName="sibTrans" presStyleCnt="0"/>
      <dgm:spPr/>
    </dgm:pt>
    <dgm:pt modelId="{4FD64A9C-0982-4D5A-8270-35905C1009D6}" type="pres">
      <dgm:prSet presAssocID="{B34A55B0-769B-4DF2-83A1-4D2B035A33B8}" presName="compositeNode" presStyleCnt="0">
        <dgm:presLayoutVars>
          <dgm:bulletEnabled val="1"/>
        </dgm:presLayoutVars>
      </dgm:prSet>
      <dgm:spPr/>
    </dgm:pt>
    <dgm:pt modelId="{3806590A-40A2-4709-8CA6-57E6784A4E83}" type="pres">
      <dgm:prSet presAssocID="{B34A55B0-769B-4DF2-83A1-4D2B035A33B8}" presName="bgRect" presStyleLbl="bgAccFollowNode1" presStyleIdx="1" presStyleCnt="4"/>
      <dgm:spPr/>
    </dgm:pt>
    <dgm:pt modelId="{B0348CFC-3A4C-4E70-93B6-F83D9201FE30}" type="pres">
      <dgm:prSet presAssocID="{375F4FA6-11B7-48D2-AB04-F56A1DA68435}" presName="sibTransNodeCircle" presStyleLbl="alignNode1" presStyleIdx="2" presStyleCnt="8">
        <dgm:presLayoutVars>
          <dgm:chMax val="0"/>
          <dgm:bulletEnabled/>
        </dgm:presLayoutVars>
      </dgm:prSet>
      <dgm:spPr/>
    </dgm:pt>
    <dgm:pt modelId="{3F3616E5-8A7A-4718-9FDD-A447EDCD56AD}" type="pres">
      <dgm:prSet presAssocID="{B34A55B0-769B-4DF2-83A1-4D2B035A33B8}" presName="bottomLine" presStyleLbl="alignNode1" presStyleIdx="3" presStyleCnt="8">
        <dgm:presLayoutVars/>
      </dgm:prSet>
      <dgm:spPr/>
    </dgm:pt>
    <dgm:pt modelId="{D5FBB73F-30CC-4BA6-9FF1-52D771EEE385}" type="pres">
      <dgm:prSet presAssocID="{B34A55B0-769B-4DF2-83A1-4D2B035A33B8}" presName="nodeText" presStyleLbl="bgAccFollowNode1" presStyleIdx="1" presStyleCnt="4">
        <dgm:presLayoutVars>
          <dgm:bulletEnabled val="1"/>
        </dgm:presLayoutVars>
      </dgm:prSet>
      <dgm:spPr/>
    </dgm:pt>
    <dgm:pt modelId="{8F3A4261-86B6-40B1-947D-DA6AD42AC8CE}" type="pres">
      <dgm:prSet presAssocID="{375F4FA6-11B7-48D2-AB04-F56A1DA68435}" presName="sibTrans" presStyleCnt="0"/>
      <dgm:spPr/>
    </dgm:pt>
    <dgm:pt modelId="{A356E156-1EE6-4658-B21C-D83636EB6F84}" type="pres">
      <dgm:prSet presAssocID="{0FABDE29-6188-40AB-BA24-FC3D459F355A}" presName="compositeNode" presStyleCnt="0">
        <dgm:presLayoutVars>
          <dgm:bulletEnabled val="1"/>
        </dgm:presLayoutVars>
      </dgm:prSet>
      <dgm:spPr/>
    </dgm:pt>
    <dgm:pt modelId="{34AFF06D-FF55-4C76-AA13-D89744C743E6}" type="pres">
      <dgm:prSet presAssocID="{0FABDE29-6188-40AB-BA24-FC3D459F355A}" presName="bgRect" presStyleLbl="bgAccFollowNode1" presStyleIdx="2" presStyleCnt="4"/>
      <dgm:spPr/>
    </dgm:pt>
    <dgm:pt modelId="{916D2CA7-F6B7-449C-8B5D-B760689AD04A}" type="pres">
      <dgm:prSet presAssocID="{9496085C-9494-415B-9506-03FBCFF5952C}" presName="sibTransNodeCircle" presStyleLbl="alignNode1" presStyleIdx="4" presStyleCnt="8">
        <dgm:presLayoutVars>
          <dgm:chMax val="0"/>
          <dgm:bulletEnabled/>
        </dgm:presLayoutVars>
      </dgm:prSet>
      <dgm:spPr/>
    </dgm:pt>
    <dgm:pt modelId="{5FAC66F7-BAD5-4C89-9A21-FFD3977756FA}" type="pres">
      <dgm:prSet presAssocID="{0FABDE29-6188-40AB-BA24-FC3D459F355A}" presName="bottomLine" presStyleLbl="alignNode1" presStyleIdx="5" presStyleCnt="8">
        <dgm:presLayoutVars/>
      </dgm:prSet>
      <dgm:spPr/>
    </dgm:pt>
    <dgm:pt modelId="{1754BE3E-D0B8-4C9D-98B1-D5E11B70ECD6}" type="pres">
      <dgm:prSet presAssocID="{0FABDE29-6188-40AB-BA24-FC3D459F355A}" presName="nodeText" presStyleLbl="bgAccFollowNode1" presStyleIdx="2" presStyleCnt="4">
        <dgm:presLayoutVars>
          <dgm:bulletEnabled val="1"/>
        </dgm:presLayoutVars>
      </dgm:prSet>
      <dgm:spPr/>
    </dgm:pt>
    <dgm:pt modelId="{C1E2E0A8-3FBE-44E8-A8BA-2FFBB531DBAF}" type="pres">
      <dgm:prSet presAssocID="{9496085C-9494-415B-9506-03FBCFF5952C}" presName="sibTrans" presStyleCnt="0"/>
      <dgm:spPr/>
    </dgm:pt>
    <dgm:pt modelId="{8D0E23B1-DEF7-45F4-BA5A-638490605134}" type="pres">
      <dgm:prSet presAssocID="{0C41ADB0-78B3-40DA-8871-A3C7BE71CFFD}" presName="compositeNode" presStyleCnt="0">
        <dgm:presLayoutVars>
          <dgm:bulletEnabled val="1"/>
        </dgm:presLayoutVars>
      </dgm:prSet>
      <dgm:spPr/>
    </dgm:pt>
    <dgm:pt modelId="{BEA62EB5-CBBD-43F5-BE16-701DFF376222}" type="pres">
      <dgm:prSet presAssocID="{0C41ADB0-78B3-40DA-8871-A3C7BE71CFFD}" presName="bgRect" presStyleLbl="bgAccFollowNode1" presStyleIdx="3" presStyleCnt="4"/>
      <dgm:spPr/>
    </dgm:pt>
    <dgm:pt modelId="{C2A5BC3C-B4B3-4E55-B74B-1789D2EA8184}" type="pres">
      <dgm:prSet presAssocID="{49B69053-E3EA-4C9D-A763-DE8DC87ADA87}" presName="sibTransNodeCircle" presStyleLbl="alignNode1" presStyleIdx="6" presStyleCnt="8">
        <dgm:presLayoutVars>
          <dgm:chMax val="0"/>
          <dgm:bulletEnabled/>
        </dgm:presLayoutVars>
      </dgm:prSet>
      <dgm:spPr/>
    </dgm:pt>
    <dgm:pt modelId="{77365832-4A40-4D6C-9E78-09D99C8AA44D}" type="pres">
      <dgm:prSet presAssocID="{0C41ADB0-78B3-40DA-8871-A3C7BE71CFFD}" presName="bottomLine" presStyleLbl="alignNode1" presStyleIdx="7" presStyleCnt="8">
        <dgm:presLayoutVars/>
      </dgm:prSet>
      <dgm:spPr/>
    </dgm:pt>
    <dgm:pt modelId="{E88AFB56-56A0-490D-8580-6EB80A601E46}" type="pres">
      <dgm:prSet presAssocID="{0C41ADB0-78B3-40DA-8871-A3C7BE71CFFD}" presName="nodeText" presStyleLbl="bgAccFollowNode1" presStyleIdx="3" presStyleCnt="4">
        <dgm:presLayoutVars>
          <dgm:bulletEnabled val="1"/>
        </dgm:presLayoutVars>
      </dgm:prSet>
      <dgm:spPr/>
    </dgm:pt>
  </dgm:ptLst>
  <dgm:cxnLst>
    <dgm:cxn modelId="{10F58F07-25C1-40A1-A521-19F76B3C056D}" type="presOf" srcId="{B34A55B0-769B-4DF2-83A1-4D2B035A33B8}" destId="{D5FBB73F-30CC-4BA6-9FF1-52D771EEE385}" srcOrd="1" destOrd="0" presId="urn:microsoft.com/office/officeart/2016/7/layout/BasicLinearProcessNumbered"/>
    <dgm:cxn modelId="{E03BCB09-7FB6-4710-B040-2798463C71A0}" type="presOf" srcId="{0C41ADB0-78B3-40DA-8871-A3C7BE71CFFD}" destId="{BEA62EB5-CBBD-43F5-BE16-701DFF376222}" srcOrd="0" destOrd="0" presId="urn:microsoft.com/office/officeart/2016/7/layout/BasicLinearProcessNumbered"/>
    <dgm:cxn modelId="{E4898614-0A76-4EE3-A9B7-D4D197ACDDAB}" type="presOf" srcId="{9496085C-9494-415B-9506-03FBCFF5952C}" destId="{916D2CA7-F6B7-449C-8B5D-B760689AD04A}" srcOrd="0" destOrd="0" presId="urn:microsoft.com/office/officeart/2016/7/layout/BasicLinearProcessNumbered"/>
    <dgm:cxn modelId="{5542BF16-406B-4369-93FF-8A5750248D0E}" srcId="{4325C0AB-91D8-4A04-A040-E59F645BC3AD}" destId="{0C41ADB0-78B3-40DA-8871-A3C7BE71CFFD}" srcOrd="3" destOrd="0" parTransId="{437285CB-B12B-40BA-A823-69EF998A413C}" sibTransId="{49B69053-E3EA-4C9D-A763-DE8DC87ADA87}"/>
    <dgm:cxn modelId="{B50F2E1E-C184-485C-BC7D-8831888EBE57}" type="presOf" srcId="{6724A15C-4883-4B97-8F1E-98BB21811A35}" destId="{0B7BDD1A-1331-4CD3-9F15-8FF1AF29138D}" srcOrd="0" destOrd="0" presId="urn:microsoft.com/office/officeart/2016/7/layout/BasicLinearProcessNumbered"/>
    <dgm:cxn modelId="{DA737538-D636-4DD0-8CBA-9303D8D084B1}" srcId="{4325C0AB-91D8-4A04-A040-E59F645BC3AD}" destId="{FBC794FD-14F6-481B-B5E1-88F85C383F8B}" srcOrd="0" destOrd="0" parTransId="{B6397AD7-DFC9-4272-A38E-B7E54892237F}" sibTransId="{6724A15C-4883-4B97-8F1E-98BB21811A35}"/>
    <dgm:cxn modelId="{6C17603B-F810-4FA4-9FEA-10D943380E84}" type="presOf" srcId="{49B69053-E3EA-4C9D-A763-DE8DC87ADA87}" destId="{C2A5BC3C-B4B3-4E55-B74B-1789D2EA8184}" srcOrd="0" destOrd="0" presId="urn:microsoft.com/office/officeart/2016/7/layout/BasicLinearProcessNumbered"/>
    <dgm:cxn modelId="{8887D15E-6C0A-4C55-8152-C26CDADF5928}" type="presOf" srcId="{0FABDE29-6188-40AB-BA24-FC3D459F355A}" destId="{34AFF06D-FF55-4C76-AA13-D89744C743E6}" srcOrd="0" destOrd="0" presId="urn:microsoft.com/office/officeart/2016/7/layout/BasicLinearProcessNumbered"/>
    <dgm:cxn modelId="{5E5F8366-D143-49F3-B09C-716FBBF1B9D9}" type="presOf" srcId="{375F4FA6-11B7-48D2-AB04-F56A1DA68435}" destId="{B0348CFC-3A4C-4E70-93B6-F83D9201FE30}" srcOrd="0" destOrd="0" presId="urn:microsoft.com/office/officeart/2016/7/layout/BasicLinearProcessNumbered"/>
    <dgm:cxn modelId="{9D458C71-86A4-4302-98D0-6E003BF25687}" type="presOf" srcId="{B34A55B0-769B-4DF2-83A1-4D2B035A33B8}" destId="{3806590A-40A2-4709-8CA6-57E6784A4E83}" srcOrd="0" destOrd="0" presId="urn:microsoft.com/office/officeart/2016/7/layout/BasicLinearProcessNumbered"/>
    <dgm:cxn modelId="{A31D6B52-249C-4D21-8A82-D097CCF9E3CB}" srcId="{4325C0AB-91D8-4A04-A040-E59F645BC3AD}" destId="{B34A55B0-769B-4DF2-83A1-4D2B035A33B8}" srcOrd="1" destOrd="0" parTransId="{2A6008C9-490B-496B-A88F-A03376D2F540}" sibTransId="{375F4FA6-11B7-48D2-AB04-F56A1DA68435}"/>
    <dgm:cxn modelId="{4D20E877-F64D-4B84-8826-7349249957C5}" type="presOf" srcId="{4325C0AB-91D8-4A04-A040-E59F645BC3AD}" destId="{9D6A270F-C543-4C4C-95D1-9D9DB0B4C297}" srcOrd="0" destOrd="0" presId="urn:microsoft.com/office/officeart/2016/7/layout/BasicLinearProcessNumbered"/>
    <dgm:cxn modelId="{ECD2528B-E259-4A29-ADB5-249EBDBA8987}" srcId="{4325C0AB-91D8-4A04-A040-E59F645BC3AD}" destId="{0FABDE29-6188-40AB-BA24-FC3D459F355A}" srcOrd="2" destOrd="0" parTransId="{43B51AA8-A001-4AE2-93A8-D80D79269645}" sibTransId="{9496085C-9494-415B-9506-03FBCFF5952C}"/>
    <dgm:cxn modelId="{2A08889A-C2B1-4DEB-BADC-C3E57212654C}" type="presOf" srcId="{FBC794FD-14F6-481B-B5E1-88F85C383F8B}" destId="{859311CD-867E-47B7-89C3-0BC16E10E21E}" srcOrd="1" destOrd="0" presId="urn:microsoft.com/office/officeart/2016/7/layout/BasicLinearProcessNumbered"/>
    <dgm:cxn modelId="{6111A0A8-252B-4165-9EDF-262ED6911042}" type="presOf" srcId="{0FABDE29-6188-40AB-BA24-FC3D459F355A}" destId="{1754BE3E-D0B8-4C9D-98B1-D5E11B70ECD6}" srcOrd="1" destOrd="0" presId="urn:microsoft.com/office/officeart/2016/7/layout/BasicLinearProcessNumbered"/>
    <dgm:cxn modelId="{090FF8BA-5EBA-4072-8783-18E57D074D90}" type="presOf" srcId="{0C41ADB0-78B3-40DA-8871-A3C7BE71CFFD}" destId="{E88AFB56-56A0-490D-8580-6EB80A601E46}" srcOrd="1" destOrd="0" presId="urn:microsoft.com/office/officeart/2016/7/layout/BasicLinearProcessNumbered"/>
    <dgm:cxn modelId="{E54C6DE1-9993-4F83-B178-26880D13957C}" type="presOf" srcId="{FBC794FD-14F6-481B-B5E1-88F85C383F8B}" destId="{FA7E0978-AE6E-4635-8B2C-52836E59A9F3}" srcOrd="0" destOrd="0" presId="urn:microsoft.com/office/officeart/2016/7/layout/BasicLinearProcessNumbered"/>
    <dgm:cxn modelId="{C231955D-196B-4D53-81F2-21BFB2C2208B}" type="presParOf" srcId="{9D6A270F-C543-4C4C-95D1-9D9DB0B4C297}" destId="{B77E756E-58DA-414F-9E93-2FF5334B2DC7}" srcOrd="0" destOrd="0" presId="urn:microsoft.com/office/officeart/2016/7/layout/BasicLinearProcessNumbered"/>
    <dgm:cxn modelId="{294BEFE2-B1DD-4C50-A186-0D364A113A4F}" type="presParOf" srcId="{B77E756E-58DA-414F-9E93-2FF5334B2DC7}" destId="{FA7E0978-AE6E-4635-8B2C-52836E59A9F3}" srcOrd="0" destOrd="0" presId="urn:microsoft.com/office/officeart/2016/7/layout/BasicLinearProcessNumbered"/>
    <dgm:cxn modelId="{CFA4B116-AA3D-40FA-AB96-8BD2C81DA0E8}" type="presParOf" srcId="{B77E756E-58DA-414F-9E93-2FF5334B2DC7}" destId="{0B7BDD1A-1331-4CD3-9F15-8FF1AF29138D}" srcOrd="1" destOrd="0" presId="urn:microsoft.com/office/officeart/2016/7/layout/BasicLinearProcessNumbered"/>
    <dgm:cxn modelId="{D880BC90-074E-46C9-B31B-82A8BA18DFB3}" type="presParOf" srcId="{B77E756E-58DA-414F-9E93-2FF5334B2DC7}" destId="{0A6BACF9-C2B3-4691-A9C9-386C6EE1AAAF}" srcOrd="2" destOrd="0" presId="urn:microsoft.com/office/officeart/2016/7/layout/BasicLinearProcessNumbered"/>
    <dgm:cxn modelId="{201DE572-29D7-4409-B423-B2C41764F2C7}" type="presParOf" srcId="{B77E756E-58DA-414F-9E93-2FF5334B2DC7}" destId="{859311CD-867E-47B7-89C3-0BC16E10E21E}" srcOrd="3" destOrd="0" presId="urn:microsoft.com/office/officeart/2016/7/layout/BasicLinearProcessNumbered"/>
    <dgm:cxn modelId="{6BE202C0-224C-4D9F-9C2E-237859E657A6}" type="presParOf" srcId="{9D6A270F-C543-4C4C-95D1-9D9DB0B4C297}" destId="{5B0C5EB5-C47F-4D8A-A848-5211F2DA1BCD}" srcOrd="1" destOrd="0" presId="urn:microsoft.com/office/officeart/2016/7/layout/BasicLinearProcessNumbered"/>
    <dgm:cxn modelId="{0574A75F-6A99-4559-9EBD-55BA91AC2FB1}" type="presParOf" srcId="{9D6A270F-C543-4C4C-95D1-9D9DB0B4C297}" destId="{4FD64A9C-0982-4D5A-8270-35905C1009D6}" srcOrd="2" destOrd="0" presId="urn:microsoft.com/office/officeart/2016/7/layout/BasicLinearProcessNumbered"/>
    <dgm:cxn modelId="{1F4B69A0-2AA5-4E08-ACD4-7C8A2344C199}" type="presParOf" srcId="{4FD64A9C-0982-4D5A-8270-35905C1009D6}" destId="{3806590A-40A2-4709-8CA6-57E6784A4E83}" srcOrd="0" destOrd="0" presId="urn:microsoft.com/office/officeart/2016/7/layout/BasicLinearProcessNumbered"/>
    <dgm:cxn modelId="{62CAE565-9CF6-4089-808F-4C6CBC8FF879}" type="presParOf" srcId="{4FD64A9C-0982-4D5A-8270-35905C1009D6}" destId="{B0348CFC-3A4C-4E70-93B6-F83D9201FE30}" srcOrd="1" destOrd="0" presId="urn:microsoft.com/office/officeart/2016/7/layout/BasicLinearProcessNumbered"/>
    <dgm:cxn modelId="{1C9FC3AF-9DE9-421F-BF24-6DC5307FCC0D}" type="presParOf" srcId="{4FD64A9C-0982-4D5A-8270-35905C1009D6}" destId="{3F3616E5-8A7A-4718-9FDD-A447EDCD56AD}" srcOrd="2" destOrd="0" presId="urn:microsoft.com/office/officeart/2016/7/layout/BasicLinearProcessNumbered"/>
    <dgm:cxn modelId="{78404A4F-0E61-4A5D-ADE7-525481D8E1F0}" type="presParOf" srcId="{4FD64A9C-0982-4D5A-8270-35905C1009D6}" destId="{D5FBB73F-30CC-4BA6-9FF1-52D771EEE385}" srcOrd="3" destOrd="0" presId="urn:microsoft.com/office/officeart/2016/7/layout/BasicLinearProcessNumbered"/>
    <dgm:cxn modelId="{E7CF1B3A-4D95-449C-867F-B52F8F7768AF}" type="presParOf" srcId="{9D6A270F-C543-4C4C-95D1-9D9DB0B4C297}" destId="{8F3A4261-86B6-40B1-947D-DA6AD42AC8CE}" srcOrd="3" destOrd="0" presId="urn:microsoft.com/office/officeart/2016/7/layout/BasicLinearProcessNumbered"/>
    <dgm:cxn modelId="{EDCE8708-9DF0-49D7-9DD1-9E2A84B821B4}" type="presParOf" srcId="{9D6A270F-C543-4C4C-95D1-9D9DB0B4C297}" destId="{A356E156-1EE6-4658-B21C-D83636EB6F84}" srcOrd="4" destOrd="0" presId="urn:microsoft.com/office/officeart/2016/7/layout/BasicLinearProcessNumbered"/>
    <dgm:cxn modelId="{1F6B1195-CC86-44B4-B185-4E0690CA7EF3}" type="presParOf" srcId="{A356E156-1EE6-4658-B21C-D83636EB6F84}" destId="{34AFF06D-FF55-4C76-AA13-D89744C743E6}" srcOrd="0" destOrd="0" presId="urn:microsoft.com/office/officeart/2016/7/layout/BasicLinearProcessNumbered"/>
    <dgm:cxn modelId="{814FF0F2-027E-4F84-B921-6D756B7ADA2C}" type="presParOf" srcId="{A356E156-1EE6-4658-B21C-D83636EB6F84}" destId="{916D2CA7-F6B7-449C-8B5D-B760689AD04A}" srcOrd="1" destOrd="0" presId="urn:microsoft.com/office/officeart/2016/7/layout/BasicLinearProcessNumbered"/>
    <dgm:cxn modelId="{D9D5E924-CB52-4FDA-A07C-AF6065743591}" type="presParOf" srcId="{A356E156-1EE6-4658-B21C-D83636EB6F84}" destId="{5FAC66F7-BAD5-4C89-9A21-FFD3977756FA}" srcOrd="2" destOrd="0" presId="urn:microsoft.com/office/officeart/2016/7/layout/BasicLinearProcessNumbered"/>
    <dgm:cxn modelId="{D2988AC4-A789-4E62-9014-103B26598E7F}" type="presParOf" srcId="{A356E156-1EE6-4658-B21C-D83636EB6F84}" destId="{1754BE3E-D0B8-4C9D-98B1-D5E11B70ECD6}" srcOrd="3" destOrd="0" presId="urn:microsoft.com/office/officeart/2016/7/layout/BasicLinearProcessNumbered"/>
    <dgm:cxn modelId="{607CFF4B-19D7-43B1-B8AA-801393366ED0}" type="presParOf" srcId="{9D6A270F-C543-4C4C-95D1-9D9DB0B4C297}" destId="{C1E2E0A8-3FBE-44E8-A8BA-2FFBB531DBAF}" srcOrd="5" destOrd="0" presId="urn:microsoft.com/office/officeart/2016/7/layout/BasicLinearProcessNumbered"/>
    <dgm:cxn modelId="{AE681ACD-3D8C-44B9-A994-C0BFC8323AC3}" type="presParOf" srcId="{9D6A270F-C543-4C4C-95D1-9D9DB0B4C297}" destId="{8D0E23B1-DEF7-45F4-BA5A-638490605134}" srcOrd="6" destOrd="0" presId="urn:microsoft.com/office/officeart/2016/7/layout/BasicLinearProcessNumbered"/>
    <dgm:cxn modelId="{98606A74-6600-4B68-A8CD-704C476753DB}" type="presParOf" srcId="{8D0E23B1-DEF7-45F4-BA5A-638490605134}" destId="{BEA62EB5-CBBD-43F5-BE16-701DFF376222}" srcOrd="0" destOrd="0" presId="urn:microsoft.com/office/officeart/2016/7/layout/BasicLinearProcessNumbered"/>
    <dgm:cxn modelId="{636ECAE6-0D48-4D22-85B2-AE0E9BD6F3DB}" type="presParOf" srcId="{8D0E23B1-DEF7-45F4-BA5A-638490605134}" destId="{C2A5BC3C-B4B3-4E55-B74B-1789D2EA8184}" srcOrd="1" destOrd="0" presId="urn:microsoft.com/office/officeart/2016/7/layout/BasicLinearProcessNumbered"/>
    <dgm:cxn modelId="{254DE333-29F6-4AA6-A4A6-51EB359FE7CF}" type="presParOf" srcId="{8D0E23B1-DEF7-45F4-BA5A-638490605134}" destId="{77365832-4A40-4D6C-9E78-09D99C8AA44D}" srcOrd="2" destOrd="0" presId="urn:microsoft.com/office/officeart/2016/7/layout/BasicLinearProcessNumbered"/>
    <dgm:cxn modelId="{D8687F25-5871-4A09-9F92-5957EE4525D7}" type="presParOf" srcId="{8D0E23B1-DEF7-45F4-BA5A-638490605134}" destId="{E88AFB56-56A0-490D-8580-6EB80A601E4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80CFC-7E73-4770-A1FA-3F85F4227FC8}" type="doc">
      <dgm:prSet loTypeId="urn:microsoft.com/office/officeart/2016/7/layout/BasicLinearProcessNumbered" loCatId="process" qsTypeId="urn:microsoft.com/office/officeart/2005/8/quickstyle/simple1" qsCatId="simple" csTypeId="urn:microsoft.com/office/officeart/2005/8/colors/accent1_3" csCatId="accent1" phldr="1"/>
      <dgm:spPr/>
      <dgm:t>
        <a:bodyPr/>
        <a:lstStyle/>
        <a:p>
          <a:endParaRPr lang="en-US"/>
        </a:p>
      </dgm:t>
    </dgm:pt>
    <dgm:pt modelId="{1A1A751B-09DC-4B9D-868F-71FA872B7BE4}">
      <dgm:prSet/>
      <dgm:spPr/>
      <dgm:t>
        <a:bodyPr/>
        <a:lstStyle/>
        <a:p>
          <a:pPr algn="just"/>
          <a:r>
            <a:rPr lang="en-US" dirty="0"/>
            <a:t>New SMX processor architecture.</a:t>
          </a:r>
        </a:p>
        <a:p>
          <a:pPr algn="just"/>
          <a:r>
            <a:rPr lang="en-US" dirty="0"/>
            <a:t>Each SMX contains 192 single precision cuda cores, for better performance.</a:t>
          </a:r>
        </a:p>
      </dgm:t>
    </dgm:pt>
    <dgm:pt modelId="{A96578A6-F39A-44DF-BFE0-1E1A8DF204B8}" type="parTrans" cxnId="{081844EC-1F6A-4B18-BCFC-2A5CA1C2D10C}">
      <dgm:prSet/>
      <dgm:spPr/>
      <dgm:t>
        <a:bodyPr/>
        <a:lstStyle/>
        <a:p>
          <a:endParaRPr lang="en-US"/>
        </a:p>
      </dgm:t>
    </dgm:pt>
    <dgm:pt modelId="{27F0AF18-B7C7-4968-A79B-E79BA231F6A7}" type="sibTrans" cxnId="{081844EC-1F6A-4B18-BCFC-2A5CA1C2D10C}">
      <dgm:prSet phldrT="1"/>
      <dgm:spPr/>
      <dgm:t>
        <a:bodyPr/>
        <a:lstStyle/>
        <a:p>
          <a:r>
            <a:rPr lang="en-US"/>
            <a:t>1</a:t>
          </a:r>
        </a:p>
      </dgm:t>
    </dgm:pt>
    <dgm:pt modelId="{61CDA8F1-523F-4F2B-B682-1B6E734277BC}">
      <dgm:prSet/>
      <dgm:spPr/>
      <dgm:t>
        <a:bodyPr/>
        <a:lstStyle/>
        <a:p>
          <a:pPr algn="just"/>
          <a:r>
            <a:rPr lang="en-US" dirty="0"/>
            <a:t>Enhanced memory  subsystem, offering</a:t>
          </a:r>
        </a:p>
      </dgm:t>
    </dgm:pt>
    <dgm:pt modelId="{9FACAA81-A4C8-4C53-B401-8A963320691E}" type="parTrans" cxnId="{AC6B8830-1740-4379-BBB3-F481C34AAE2C}">
      <dgm:prSet/>
      <dgm:spPr/>
      <dgm:t>
        <a:bodyPr/>
        <a:lstStyle/>
        <a:p>
          <a:endParaRPr lang="en-US"/>
        </a:p>
      </dgm:t>
    </dgm:pt>
    <dgm:pt modelId="{F983B015-9B45-4DBA-A720-3B119394F4BF}" type="sibTrans" cxnId="{AC6B8830-1740-4379-BBB3-F481C34AAE2C}">
      <dgm:prSet phldrT="2"/>
      <dgm:spPr/>
      <dgm:t>
        <a:bodyPr/>
        <a:lstStyle/>
        <a:p>
          <a:r>
            <a:rPr lang="en-US"/>
            <a:t>2</a:t>
          </a:r>
        </a:p>
      </dgm:t>
    </dgm:pt>
    <dgm:pt modelId="{6C52715C-2739-4A03-ACB2-9CE299EDDFF8}">
      <dgm:prSet/>
      <dgm:spPr/>
      <dgm:t>
        <a:bodyPr/>
        <a:lstStyle/>
        <a:p>
          <a:pPr algn="just"/>
          <a:r>
            <a:rPr lang="en-US" dirty="0"/>
            <a:t>Additional caching capability.</a:t>
          </a:r>
        </a:p>
      </dgm:t>
    </dgm:pt>
    <dgm:pt modelId="{CA0E7206-4F08-4438-A10A-19E4331E9D7D}" type="parTrans" cxnId="{20BF2FE9-583D-40EE-B442-A13AEA0E166D}">
      <dgm:prSet/>
      <dgm:spPr/>
      <dgm:t>
        <a:bodyPr/>
        <a:lstStyle/>
        <a:p>
          <a:endParaRPr lang="en-US"/>
        </a:p>
      </dgm:t>
    </dgm:pt>
    <dgm:pt modelId="{742EAE0A-E30D-4A3C-8751-6BA58392CCF2}" type="sibTrans" cxnId="{20BF2FE9-583D-40EE-B442-A13AEA0E166D}">
      <dgm:prSet/>
      <dgm:spPr/>
      <dgm:t>
        <a:bodyPr/>
        <a:lstStyle/>
        <a:p>
          <a:endParaRPr lang="en-US"/>
        </a:p>
      </dgm:t>
    </dgm:pt>
    <dgm:pt modelId="{4EFF842D-E032-4F00-A32A-830B84C3DDCF}">
      <dgm:prSet/>
      <dgm:spPr/>
      <dgm:t>
        <a:bodyPr/>
        <a:lstStyle/>
        <a:p>
          <a:pPr algn="just"/>
          <a:r>
            <a:rPr lang="en-US" dirty="0"/>
            <a:t>More bandwidth at each hierarchy level.</a:t>
          </a:r>
        </a:p>
      </dgm:t>
    </dgm:pt>
    <dgm:pt modelId="{73C62D74-DD01-4E7A-8E97-1E8C0F9D009F}" type="parTrans" cxnId="{B147745A-AC25-40B8-AB04-9DDA16A9ED09}">
      <dgm:prSet/>
      <dgm:spPr/>
      <dgm:t>
        <a:bodyPr/>
        <a:lstStyle/>
        <a:p>
          <a:endParaRPr lang="en-US"/>
        </a:p>
      </dgm:t>
    </dgm:pt>
    <dgm:pt modelId="{3B556087-CD48-4265-9262-C0520B4B42B8}" type="sibTrans" cxnId="{B147745A-AC25-40B8-AB04-9DDA16A9ED09}">
      <dgm:prSet/>
      <dgm:spPr/>
      <dgm:t>
        <a:bodyPr/>
        <a:lstStyle/>
        <a:p>
          <a:endParaRPr lang="en-US"/>
        </a:p>
      </dgm:t>
    </dgm:pt>
    <dgm:pt modelId="{9E1636B7-7F56-43DA-84AB-CD46341E50EA}">
      <dgm:prSet/>
      <dgm:spPr/>
      <dgm:t>
        <a:bodyPr/>
        <a:lstStyle/>
        <a:p>
          <a:pPr algn="just"/>
          <a:r>
            <a:rPr lang="en-US" dirty="0"/>
            <a:t>Faster DRAM I/O.</a:t>
          </a:r>
        </a:p>
      </dgm:t>
    </dgm:pt>
    <dgm:pt modelId="{839D353E-A0D0-46F2-9085-22C976637874}" type="parTrans" cxnId="{B6FC6000-0591-437E-BBAF-F37AB8F3A68C}">
      <dgm:prSet/>
      <dgm:spPr/>
      <dgm:t>
        <a:bodyPr/>
        <a:lstStyle/>
        <a:p>
          <a:endParaRPr lang="en-US"/>
        </a:p>
      </dgm:t>
    </dgm:pt>
    <dgm:pt modelId="{5511DB3F-A55A-4195-8626-9B3B64D64194}" type="sibTrans" cxnId="{B6FC6000-0591-437E-BBAF-F37AB8F3A68C}">
      <dgm:prSet/>
      <dgm:spPr/>
      <dgm:t>
        <a:bodyPr/>
        <a:lstStyle/>
        <a:p>
          <a:endParaRPr lang="en-US"/>
        </a:p>
      </dgm:t>
    </dgm:pt>
    <dgm:pt modelId="{136A8BA3-66AD-4B90-8A17-BC61AF886799}">
      <dgm:prSet/>
      <dgm:spPr/>
      <dgm:t>
        <a:bodyPr/>
        <a:lstStyle/>
        <a:p>
          <a:pPr algn="just"/>
          <a:r>
            <a:rPr lang="en-US" dirty="0"/>
            <a:t>Hardware support throughout the design for new programming model capabilities.</a:t>
          </a:r>
        </a:p>
      </dgm:t>
    </dgm:pt>
    <dgm:pt modelId="{BDEB1635-4835-469A-8D8A-0801E494559D}" type="parTrans" cxnId="{265310B5-EE80-46F9-8E10-160D3BD01336}">
      <dgm:prSet/>
      <dgm:spPr/>
      <dgm:t>
        <a:bodyPr/>
        <a:lstStyle/>
        <a:p>
          <a:endParaRPr lang="en-US"/>
        </a:p>
      </dgm:t>
    </dgm:pt>
    <dgm:pt modelId="{51E35B31-BF5F-4BB2-88A9-864CD646B7A6}" type="sibTrans" cxnId="{265310B5-EE80-46F9-8E10-160D3BD01336}">
      <dgm:prSet phldrT="3"/>
      <dgm:spPr/>
      <dgm:t>
        <a:bodyPr/>
        <a:lstStyle/>
        <a:p>
          <a:r>
            <a:rPr lang="en-US"/>
            <a:t>3</a:t>
          </a:r>
        </a:p>
      </dgm:t>
    </dgm:pt>
    <dgm:pt modelId="{ECF0C124-148C-419F-9FFE-F62CF735771A}">
      <dgm:prSet/>
      <dgm:spPr/>
      <dgm:t>
        <a:bodyPr/>
        <a:lstStyle/>
        <a:p>
          <a:pPr algn="just"/>
          <a:r>
            <a:rPr lang="en-US" dirty="0"/>
            <a:t>GK210 expands on-chip resources, doubling the available register file and memory capacities per SMX.	</a:t>
          </a:r>
        </a:p>
      </dgm:t>
    </dgm:pt>
    <dgm:pt modelId="{C54F8C66-844B-4900-BCF4-2062A6EF4028}" type="parTrans" cxnId="{C60A24B6-F132-405D-8441-1ABEC3E4DBDC}">
      <dgm:prSet/>
      <dgm:spPr/>
      <dgm:t>
        <a:bodyPr/>
        <a:lstStyle/>
        <a:p>
          <a:endParaRPr lang="en-US"/>
        </a:p>
      </dgm:t>
    </dgm:pt>
    <dgm:pt modelId="{D6789BFE-09A4-4958-83C9-F83222CC187F}" type="sibTrans" cxnId="{C60A24B6-F132-405D-8441-1ABEC3E4DBDC}">
      <dgm:prSet phldrT="4"/>
      <dgm:spPr/>
      <dgm:t>
        <a:bodyPr/>
        <a:lstStyle/>
        <a:p>
          <a:r>
            <a:rPr lang="en-US"/>
            <a:t>4</a:t>
          </a:r>
        </a:p>
      </dgm:t>
    </dgm:pt>
    <dgm:pt modelId="{2D48FA6F-94BB-4560-8503-41F8C624CBDE}" type="pres">
      <dgm:prSet presAssocID="{F6580CFC-7E73-4770-A1FA-3F85F4227FC8}" presName="Name0" presStyleCnt="0">
        <dgm:presLayoutVars>
          <dgm:animLvl val="lvl"/>
          <dgm:resizeHandles val="exact"/>
        </dgm:presLayoutVars>
      </dgm:prSet>
      <dgm:spPr/>
    </dgm:pt>
    <dgm:pt modelId="{C077F129-EB2D-4CF7-92BC-9B4D0EE6C4F2}" type="pres">
      <dgm:prSet presAssocID="{1A1A751B-09DC-4B9D-868F-71FA872B7BE4}" presName="compositeNode" presStyleCnt="0">
        <dgm:presLayoutVars>
          <dgm:bulletEnabled val="1"/>
        </dgm:presLayoutVars>
      </dgm:prSet>
      <dgm:spPr/>
    </dgm:pt>
    <dgm:pt modelId="{2D5FE312-7433-4B64-A622-A763CA94A27E}" type="pres">
      <dgm:prSet presAssocID="{1A1A751B-09DC-4B9D-868F-71FA872B7BE4}" presName="bgRect" presStyleLbl="bgAccFollowNode1" presStyleIdx="0" presStyleCnt="4"/>
      <dgm:spPr/>
    </dgm:pt>
    <dgm:pt modelId="{8F028722-7D77-4A60-9263-F20ABFB55B4A}" type="pres">
      <dgm:prSet presAssocID="{27F0AF18-B7C7-4968-A79B-E79BA231F6A7}" presName="sibTransNodeCircle" presStyleLbl="alignNode1" presStyleIdx="0" presStyleCnt="8">
        <dgm:presLayoutVars>
          <dgm:chMax val="0"/>
          <dgm:bulletEnabled/>
        </dgm:presLayoutVars>
      </dgm:prSet>
      <dgm:spPr/>
    </dgm:pt>
    <dgm:pt modelId="{07196389-7E9F-488F-8213-4D76EEFE7A02}" type="pres">
      <dgm:prSet presAssocID="{1A1A751B-09DC-4B9D-868F-71FA872B7BE4}" presName="bottomLine" presStyleLbl="alignNode1" presStyleIdx="1" presStyleCnt="8">
        <dgm:presLayoutVars/>
      </dgm:prSet>
      <dgm:spPr/>
    </dgm:pt>
    <dgm:pt modelId="{BA95E3BD-BABB-43E7-A6ED-7E5C1027815F}" type="pres">
      <dgm:prSet presAssocID="{1A1A751B-09DC-4B9D-868F-71FA872B7BE4}" presName="nodeText" presStyleLbl="bgAccFollowNode1" presStyleIdx="0" presStyleCnt="4">
        <dgm:presLayoutVars>
          <dgm:bulletEnabled val="1"/>
        </dgm:presLayoutVars>
      </dgm:prSet>
      <dgm:spPr/>
    </dgm:pt>
    <dgm:pt modelId="{C41827A6-1969-44DD-A1B7-DCA9FBEA9C53}" type="pres">
      <dgm:prSet presAssocID="{27F0AF18-B7C7-4968-A79B-E79BA231F6A7}" presName="sibTrans" presStyleCnt="0"/>
      <dgm:spPr/>
    </dgm:pt>
    <dgm:pt modelId="{71F79665-8C17-4768-9A6E-25019705CC82}" type="pres">
      <dgm:prSet presAssocID="{61CDA8F1-523F-4F2B-B682-1B6E734277BC}" presName="compositeNode" presStyleCnt="0">
        <dgm:presLayoutVars>
          <dgm:bulletEnabled val="1"/>
        </dgm:presLayoutVars>
      </dgm:prSet>
      <dgm:spPr/>
    </dgm:pt>
    <dgm:pt modelId="{957F44D0-054E-4416-8E2B-DFFC51956D5D}" type="pres">
      <dgm:prSet presAssocID="{61CDA8F1-523F-4F2B-B682-1B6E734277BC}" presName="bgRect" presStyleLbl="bgAccFollowNode1" presStyleIdx="1" presStyleCnt="4"/>
      <dgm:spPr/>
    </dgm:pt>
    <dgm:pt modelId="{4E235374-9C8D-4B54-9C68-B7B255B2CBD1}" type="pres">
      <dgm:prSet presAssocID="{F983B015-9B45-4DBA-A720-3B119394F4BF}" presName="sibTransNodeCircle" presStyleLbl="alignNode1" presStyleIdx="2" presStyleCnt="8">
        <dgm:presLayoutVars>
          <dgm:chMax val="0"/>
          <dgm:bulletEnabled/>
        </dgm:presLayoutVars>
      </dgm:prSet>
      <dgm:spPr/>
    </dgm:pt>
    <dgm:pt modelId="{4D846778-A015-4EA1-B111-291F8DF650C2}" type="pres">
      <dgm:prSet presAssocID="{61CDA8F1-523F-4F2B-B682-1B6E734277BC}" presName="bottomLine" presStyleLbl="alignNode1" presStyleIdx="3" presStyleCnt="8">
        <dgm:presLayoutVars/>
      </dgm:prSet>
      <dgm:spPr/>
    </dgm:pt>
    <dgm:pt modelId="{F3B12B35-9FAF-463C-A7F1-13A44E64D3A8}" type="pres">
      <dgm:prSet presAssocID="{61CDA8F1-523F-4F2B-B682-1B6E734277BC}" presName="nodeText" presStyleLbl="bgAccFollowNode1" presStyleIdx="1" presStyleCnt="4">
        <dgm:presLayoutVars>
          <dgm:bulletEnabled val="1"/>
        </dgm:presLayoutVars>
      </dgm:prSet>
      <dgm:spPr/>
    </dgm:pt>
    <dgm:pt modelId="{55BAD0FA-CA0B-4F2B-B1F0-AB916FEE387B}" type="pres">
      <dgm:prSet presAssocID="{F983B015-9B45-4DBA-A720-3B119394F4BF}" presName="sibTrans" presStyleCnt="0"/>
      <dgm:spPr/>
    </dgm:pt>
    <dgm:pt modelId="{938D2ED4-CD4C-48E7-A9E4-27E002E3AC55}" type="pres">
      <dgm:prSet presAssocID="{136A8BA3-66AD-4B90-8A17-BC61AF886799}" presName="compositeNode" presStyleCnt="0">
        <dgm:presLayoutVars>
          <dgm:bulletEnabled val="1"/>
        </dgm:presLayoutVars>
      </dgm:prSet>
      <dgm:spPr/>
    </dgm:pt>
    <dgm:pt modelId="{5A0B439F-F84F-42C9-889C-4BF939930FAB}" type="pres">
      <dgm:prSet presAssocID="{136A8BA3-66AD-4B90-8A17-BC61AF886799}" presName="bgRect" presStyleLbl="bgAccFollowNode1" presStyleIdx="2" presStyleCnt="4"/>
      <dgm:spPr/>
    </dgm:pt>
    <dgm:pt modelId="{8BC02EDB-310A-416E-A5DC-0FA510F30B1C}" type="pres">
      <dgm:prSet presAssocID="{51E35B31-BF5F-4BB2-88A9-864CD646B7A6}" presName="sibTransNodeCircle" presStyleLbl="alignNode1" presStyleIdx="4" presStyleCnt="8">
        <dgm:presLayoutVars>
          <dgm:chMax val="0"/>
          <dgm:bulletEnabled/>
        </dgm:presLayoutVars>
      </dgm:prSet>
      <dgm:spPr/>
    </dgm:pt>
    <dgm:pt modelId="{5AEE1119-C76E-40B5-A25A-84EE831B3228}" type="pres">
      <dgm:prSet presAssocID="{136A8BA3-66AD-4B90-8A17-BC61AF886799}" presName="bottomLine" presStyleLbl="alignNode1" presStyleIdx="5" presStyleCnt="8">
        <dgm:presLayoutVars/>
      </dgm:prSet>
      <dgm:spPr/>
    </dgm:pt>
    <dgm:pt modelId="{B525BDCA-1348-42E7-96DE-5A093E153231}" type="pres">
      <dgm:prSet presAssocID="{136A8BA3-66AD-4B90-8A17-BC61AF886799}" presName="nodeText" presStyleLbl="bgAccFollowNode1" presStyleIdx="2" presStyleCnt="4">
        <dgm:presLayoutVars>
          <dgm:bulletEnabled val="1"/>
        </dgm:presLayoutVars>
      </dgm:prSet>
      <dgm:spPr/>
    </dgm:pt>
    <dgm:pt modelId="{4A740955-C06C-4233-9302-F8A96C0EFE68}" type="pres">
      <dgm:prSet presAssocID="{51E35B31-BF5F-4BB2-88A9-864CD646B7A6}" presName="sibTrans" presStyleCnt="0"/>
      <dgm:spPr/>
    </dgm:pt>
    <dgm:pt modelId="{1221E020-5A18-4ED4-8717-DA6827B5499D}" type="pres">
      <dgm:prSet presAssocID="{ECF0C124-148C-419F-9FFE-F62CF735771A}" presName="compositeNode" presStyleCnt="0">
        <dgm:presLayoutVars>
          <dgm:bulletEnabled val="1"/>
        </dgm:presLayoutVars>
      </dgm:prSet>
      <dgm:spPr/>
    </dgm:pt>
    <dgm:pt modelId="{16CB56DA-5088-42E1-A87C-64D804C6817B}" type="pres">
      <dgm:prSet presAssocID="{ECF0C124-148C-419F-9FFE-F62CF735771A}" presName="bgRect" presStyleLbl="bgAccFollowNode1" presStyleIdx="3" presStyleCnt="4"/>
      <dgm:spPr/>
    </dgm:pt>
    <dgm:pt modelId="{6625C2E4-9F36-4B01-A3EF-364FF559AE82}" type="pres">
      <dgm:prSet presAssocID="{D6789BFE-09A4-4958-83C9-F83222CC187F}" presName="sibTransNodeCircle" presStyleLbl="alignNode1" presStyleIdx="6" presStyleCnt="8">
        <dgm:presLayoutVars>
          <dgm:chMax val="0"/>
          <dgm:bulletEnabled/>
        </dgm:presLayoutVars>
      </dgm:prSet>
      <dgm:spPr/>
    </dgm:pt>
    <dgm:pt modelId="{6E89D373-3202-46B5-8CBC-6B4FFB128039}" type="pres">
      <dgm:prSet presAssocID="{ECF0C124-148C-419F-9FFE-F62CF735771A}" presName="bottomLine" presStyleLbl="alignNode1" presStyleIdx="7" presStyleCnt="8">
        <dgm:presLayoutVars/>
      </dgm:prSet>
      <dgm:spPr/>
    </dgm:pt>
    <dgm:pt modelId="{E9672645-5ADD-4764-862E-F7FEAE581D2B}" type="pres">
      <dgm:prSet presAssocID="{ECF0C124-148C-419F-9FFE-F62CF735771A}" presName="nodeText" presStyleLbl="bgAccFollowNode1" presStyleIdx="3" presStyleCnt="4">
        <dgm:presLayoutVars>
          <dgm:bulletEnabled val="1"/>
        </dgm:presLayoutVars>
      </dgm:prSet>
      <dgm:spPr/>
    </dgm:pt>
  </dgm:ptLst>
  <dgm:cxnLst>
    <dgm:cxn modelId="{B6FC6000-0591-437E-BBAF-F37AB8F3A68C}" srcId="{61CDA8F1-523F-4F2B-B682-1B6E734277BC}" destId="{9E1636B7-7F56-43DA-84AB-CD46341E50EA}" srcOrd="2" destOrd="0" parTransId="{839D353E-A0D0-46F2-9085-22C976637874}" sibTransId="{5511DB3F-A55A-4195-8626-9B3B64D64194}"/>
    <dgm:cxn modelId="{04BCC00D-78EF-4C2B-81D8-9FA0278D438E}" type="presOf" srcId="{61CDA8F1-523F-4F2B-B682-1B6E734277BC}" destId="{957F44D0-054E-4416-8E2B-DFFC51956D5D}" srcOrd="0" destOrd="0" presId="urn:microsoft.com/office/officeart/2016/7/layout/BasicLinearProcessNumbered"/>
    <dgm:cxn modelId="{24A0CA14-0641-4A7C-A16F-88582F8DC614}" type="presOf" srcId="{51E35B31-BF5F-4BB2-88A9-864CD646B7A6}" destId="{8BC02EDB-310A-416E-A5DC-0FA510F30B1C}" srcOrd="0" destOrd="0" presId="urn:microsoft.com/office/officeart/2016/7/layout/BasicLinearProcessNumbered"/>
    <dgm:cxn modelId="{5886E21F-A459-4C62-BEA6-C72E6E899697}" type="presOf" srcId="{D6789BFE-09A4-4958-83C9-F83222CC187F}" destId="{6625C2E4-9F36-4B01-A3EF-364FF559AE82}" srcOrd="0" destOrd="0" presId="urn:microsoft.com/office/officeart/2016/7/layout/BasicLinearProcessNumbered"/>
    <dgm:cxn modelId="{AC6B8830-1740-4379-BBB3-F481C34AAE2C}" srcId="{F6580CFC-7E73-4770-A1FA-3F85F4227FC8}" destId="{61CDA8F1-523F-4F2B-B682-1B6E734277BC}" srcOrd="1" destOrd="0" parTransId="{9FACAA81-A4C8-4C53-B401-8A963320691E}" sibTransId="{F983B015-9B45-4DBA-A720-3B119394F4BF}"/>
    <dgm:cxn modelId="{62469F34-A779-4238-9DBE-83B5D141A057}" type="presOf" srcId="{ECF0C124-148C-419F-9FFE-F62CF735771A}" destId="{E9672645-5ADD-4764-862E-F7FEAE581D2B}" srcOrd="1" destOrd="0" presId="urn:microsoft.com/office/officeart/2016/7/layout/BasicLinearProcessNumbered"/>
    <dgm:cxn modelId="{07034735-4ADD-481C-9854-0B247C704115}" type="presOf" srcId="{ECF0C124-148C-419F-9FFE-F62CF735771A}" destId="{16CB56DA-5088-42E1-A87C-64D804C6817B}" srcOrd="0" destOrd="0" presId="urn:microsoft.com/office/officeart/2016/7/layout/BasicLinearProcessNumbered"/>
    <dgm:cxn modelId="{3A8C893A-57E6-4B8E-81DA-BB44058FB808}" type="presOf" srcId="{6C52715C-2739-4A03-ACB2-9CE299EDDFF8}" destId="{F3B12B35-9FAF-463C-A7F1-13A44E64D3A8}" srcOrd="0" destOrd="1" presId="urn:microsoft.com/office/officeart/2016/7/layout/BasicLinearProcessNumbered"/>
    <dgm:cxn modelId="{CA668B60-FE0D-4F11-8D95-CB7DA3C35A27}" type="presOf" srcId="{1A1A751B-09DC-4B9D-868F-71FA872B7BE4}" destId="{2D5FE312-7433-4B64-A622-A763CA94A27E}" srcOrd="0" destOrd="0" presId="urn:microsoft.com/office/officeart/2016/7/layout/BasicLinearProcessNumbered"/>
    <dgm:cxn modelId="{FF63B64F-C41A-4C31-A2F5-C9BC4186C897}" type="presOf" srcId="{136A8BA3-66AD-4B90-8A17-BC61AF886799}" destId="{5A0B439F-F84F-42C9-889C-4BF939930FAB}" srcOrd="0" destOrd="0" presId="urn:microsoft.com/office/officeart/2016/7/layout/BasicLinearProcessNumbered"/>
    <dgm:cxn modelId="{12E00651-D3EA-489E-BA81-52588020B12E}" type="presOf" srcId="{F983B015-9B45-4DBA-A720-3B119394F4BF}" destId="{4E235374-9C8D-4B54-9C68-B7B255B2CBD1}" srcOrd="0" destOrd="0" presId="urn:microsoft.com/office/officeart/2016/7/layout/BasicLinearProcessNumbered"/>
    <dgm:cxn modelId="{B147745A-AC25-40B8-AB04-9DDA16A9ED09}" srcId="{61CDA8F1-523F-4F2B-B682-1B6E734277BC}" destId="{4EFF842D-E032-4F00-A32A-830B84C3DDCF}" srcOrd="1" destOrd="0" parTransId="{73C62D74-DD01-4E7A-8E97-1E8C0F9D009F}" sibTransId="{3B556087-CD48-4265-9262-C0520B4B42B8}"/>
    <dgm:cxn modelId="{8AAF3389-E5A5-407D-B239-CB1555C69E67}" type="presOf" srcId="{9E1636B7-7F56-43DA-84AB-CD46341E50EA}" destId="{F3B12B35-9FAF-463C-A7F1-13A44E64D3A8}" srcOrd="0" destOrd="3" presId="urn:microsoft.com/office/officeart/2016/7/layout/BasicLinearProcessNumbered"/>
    <dgm:cxn modelId="{E2011CA0-6FFA-4257-8DC4-D5B947381A17}" type="presOf" srcId="{27F0AF18-B7C7-4968-A79B-E79BA231F6A7}" destId="{8F028722-7D77-4A60-9263-F20ABFB55B4A}" srcOrd="0" destOrd="0" presId="urn:microsoft.com/office/officeart/2016/7/layout/BasicLinearProcessNumbered"/>
    <dgm:cxn modelId="{842337A1-B567-4150-9439-ECECD7748C76}" type="presOf" srcId="{4EFF842D-E032-4F00-A32A-830B84C3DDCF}" destId="{F3B12B35-9FAF-463C-A7F1-13A44E64D3A8}" srcOrd="0" destOrd="2" presId="urn:microsoft.com/office/officeart/2016/7/layout/BasicLinearProcessNumbered"/>
    <dgm:cxn modelId="{265310B5-EE80-46F9-8E10-160D3BD01336}" srcId="{F6580CFC-7E73-4770-A1FA-3F85F4227FC8}" destId="{136A8BA3-66AD-4B90-8A17-BC61AF886799}" srcOrd="2" destOrd="0" parTransId="{BDEB1635-4835-469A-8D8A-0801E494559D}" sibTransId="{51E35B31-BF5F-4BB2-88A9-864CD646B7A6}"/>
    <dgm:cxn modelId="{C60A24B6-F132-405D-8441-1ABEC3E4DBDC}" srcId="{F6580CFC-7E73-4770-A1FA-3F85F4227FC8}" destId="{ECF0C124-148C-419F-9FFE-F62CF735771A}" srcOrd="3" destOrd="0" parTransId="{C54F8C66-844B-4900-BCF4-2062A6EF4028}" sibTransId="{D6789BFE-09A4-4958-83C9-F83222CC187F}"/>
    <dgm:cxn modelId="{B873CEBE-755D-48B7-B8CD-851BE60C9EE9}" type="presOf" srcId="{136A8BA3-66AD-4B90-8A17-BC61AF886799}" destId="{B525BDCA-1348-42E7-96DE-5A093E153231}" srcOrd="1" destOrd="0" presId="urn:microsoft.com/office/officeart/2016/7/layout/BasicLinearProcessNumbered"/>
    <dgm:cxn modelId="{B60CB0D4-112C-4B74-84B2-EADEC9F70376}" type="presOf" srcId="{F6580CFC-7E73-4770-A1FA-3F85F4227FC8}" destId="{2D48FA6F-94BB-4560-8503-41F8C624CBDE}" srcOrd="0" destOrd="0" presId="urn:microsoft.com/office/officeart/2016/7/layout/BasicLinearProcessNumbered"/>
    <dgm:cxn modelId="{20BF2FE9-583D-40EE-B442-A13AEA0E166D}" srcId="{61CDA8F1-523F-4F2B-B682-1B6E734277BC}" destId="{6C52715C-2739-4A03-ACB2-9CE299EDDFF8}" srcOrd="0" destOrd="0" parTransId="{CA0E7206-4F08-4438-A10A-19E4331E9D7D}" sibTransId="{742EAE0A-E30D-4A3C-8751-6BA58392CCF2}"/>
    <dgm:cxn modelId="{081844EC-1F6A-4B18-BCFC-2A5CA1C2D10C}" srcId="{F6580CFC-7E73-4770-A1FA-3F85F4227FC8}" destId="{1A1A751B-09DC-4B9D-868F-71FA872B7BE4}" srcOrd="0" destOrd="0" parTransId="{A96578A6-F39A-44DF-BFE0-1E1A8DF204B8}" sibTransId="{27F0AF18-B7C7-4968-A79B-E79BA231F6A7}"/>
    <dgm:cxn modelId="{3AFAB1F2-2864-4D01-A4BD-F0A82AAE3481}" type="presOf" srcId="{1A1A751B-09DC-4B9D-868F-71FA872B7BE4}" destId="{BA95E3BD-BABB-43E7-A6ED-7E5C1027815F}" srcOrd="1" destOrd="0" presId="urn:microsoft.com/office/officeart/2016/7/layout/BasicLinearProcessNumbered"/>
    <dgm:cxn modelId="{1D23B6F6-EE39-4AAC-A56F-7FB5DD931EAB}" type="presOf" srcId="{61CDA8F1-523F-4F2B-B682-1B6E734277BC}" destId="{F3B12B35-9FAF-463C-A7F1-13A44E64D3A8}" srcOrd="1" destOrd="0" presId="urn:microsoft.com/office/officeart/2016/7/layout/BasicLinearProcessNumbered"/>
    <dgm:cxn modelId="{BB65CC8F-453F-4524-BCD1-8562F72DD23C}" type="presParOf" srcId="{2D48FA6F-94BB-4560-8503-41F8C624CBDE}" destId="{C077F129-EB2D-4CF7-92BC-9B4D0EE6C4F2}" srcOrd="0" destOrd="0" presId="urn:microsoft.com/office/officeart/2016/7/layout/BasicLinearProcessNumbered"/>
    <dgm:cxn modelId="{ABB5A81A-39FF-49EB-A775-0D2C0C67BAE4}" type="presParOf" srcId="{C077F129-EB2D-4CF7-92BC-9B4D0EE6C4F2}" destId="{2D5FE312-7433-4B64-A622-A763CA94A27E}" srcOrd="0" destOrd="0" presId="urn:microsoft.com/office/officeart/2016/7/layout/BasicLinearProcessNumbered"/>
    <dgm:cxn modelId="{858DE5D4-BF09-424F-A262-BEED0E5287DD}" type="presParOf" srcId="{C077F129-EB2D-4CF7-92BC-9B4D0EE6C4F2}" destId="{8F028722-7D77-4A60-9263-F20ABFB55B4A}" srcOrd="1" destOrd="0" presId="urn:microsoft.com/office/officeart/2016/7/layout/BasicLinearProcessNumbered"/>
    <dgm:cxn modelId="{3B96B5D2-516E-4683-AC06-B233333794D9}" type="presParOf" srcId="{C077F129-EB2D-4CF7-92BC-9B4D0EE6C4F2}" destId="{07196389-7E9F-488F-8213-4D76EEFE7A02}" srcOrd="2" destOrd="0" presId="urn:microsoft.com/office/officeart/2016/7/layout/BasicLinearProcessNumbered"/>
    <dgm:cxn modelId="{0D347275-DD62-42CA-94B3-9367E97511F2}" type="presParOf" srcId="{C077F129-EB2D-4CF7-92BC-9B4D0EE6C4F2}" destId="{BA95E3BD-BABB-43E7-A6ED-7E5C1027815F}" srcOrd="3" destOrd="0" presId="urn:microsoft.com/office/officeart/2016/7/layout/BasicLinearProcessNumbered"/>
    <dgm:cxn modelId="{4347BF3F-A39E-4764-858A-4FDB9885227F}" type="presParOf" srcId="{2D48FA6F-94BB-4560-8503-41F8C624CBDE}" destId="{C41827A6-1969-44DD-A1B7-DCA9FBEA9C53}" srcOrd="1" destOrd="0" presId="urn:microsoft.com/office/officeart/2016/7/layout/BasicLinearProcessNumbered"/>
    <dgm:cxn modelId="{BF039023-D880-4549-863F-8A85DC430AEB}" type="presParOf" srcId="{2D48FA6F-94BB-4560-8503-41F8C624CBDE}" destId="{71F79665-8C17-4768-9A6E-25019705CC82}" srcOrd="2" destOrd="0" presId="urn:microsoft.com/office/officeart/2016/7/layout/BasicLinearProcessNumbered"/>
    <dgm:cxn modelId="{E39216D8-B384-4726-BD75-F9D7D9212D3A}" type="presParOf" srcId="{71F79665-8C17-4768-9A6E-25019705CC82}" destId="{957F44D0-054E-4416-8E2B-DFFC51956D5D}" srcOrd="0" destOrd="0" presId="urn:microsoft.com/office/officeart/2016/7/layout/BasicLinearProcessNumbered"/>
    <dgm:cxn modelId="{2717E4B6-5067-4C2A-AA0A-EFD879794AE8}" type="presParOf" srcId="{71F79665-8C17-4768-9A6E-25019705CC82}" destId="{4E235374-9C8D-4B54-9C68-B7B255B2CBD1}" srcOrd="1" destOrd="0" presId="urn:microsoft.com/office/officeart/2016/7/layout/BasicLinearProcessNumbered"/>
    <dgm:cxn modelId="{AA1DCFC6-A6BE-4341-A788-45C885D243DD}" type="presParOf" srcId="{71F79665-8C17-4768-9A6E-25019705CC82}" destId="{4D846778-A015-4EA1-B111-291F8DF650C2}" srcOrd="2" destOrd="0" presId="urn:microsoft.com/office/officeart/2016/7/layout/BasicLinearProcessNumbered"/>
    <dgm:cxn modelId="{7EEBA92D-4041-4FA3-B54C-BE5BE6A7791B}" type="presParOf" srcId="{71F79665-8C17-4768-9A6E-25019705CC82}" destId="{F3B12B35-9FAF-463C-A7F1-13A44E64D3A8}" srcOrd="3" destOrd="0" presId="urn:microsoft.com/office/officeart/2016/7/layout/BasicLinearProcessNumbered"/>
    <dgm:cxn modelId="{5F064410-B325-4728-8F69-2579C94A634E}" type="presParOf" srcId="{2D48FA6F-94BB-4560-8503-41F8C624CBDE}" destId="{55BAD0FA-CA0B-4F2B-B1F0-AB916FEE387B}" srcOrd="3" destOrd="0" presId="urn:microsoft.com/office/officeart/2016/7/layout/BasicLinearProcessNumbered"/>
    <dgm:cxn modelId="{3D031DEB-C14F-47B0-8105-74759E3841CC}" type="presParOf" srcId="{2D48FA6F-94BB-4560-8503-41F8C624CBDE}" destId="{938D2ED4-CD4C-48E7-A9E4-27E002E3AC55}" srcOrd="4" destOrd="0" presId="urn:microsoft.com/office/officeart/2016/7/layout/BasicLinearProcessNumbered"/>
    <dgm:cxn modelId="{41AF342C-5F7C-4504-BA40-10FF39194BFA}" type="presParOf" srcId="{938D2ED4-CD4C-48E7-A9E4-27E002E3AC55}" destId="{5A0B439F-F84F-42C9-889C-4BF939930FAB}" srcOrd="0" destOrd="0" presId="urn:microsoft.com/office/officeart/2016/7/layout/BasicLinearProcessNumbered"/>
    <dgm:cxn modelId="{FD2728FB-288E-4823-95C6-EBE55F152E2C}" type="presParOf" srcId="{938D2ED4-CD4C-48E7-A9E4-27E002E3AC55}" destId="{8BC02EDB-310A-416E-A5DC-0FA510F30B1C}" srcOrd="1" destOrd="0" presId="urn:microsoft.com/office/officeart/2016/7/layout/BasicLinearProcessNumbered"/>
    <dgm:cxn modelId="{CEAD394B-AD07-4880-AF66-260F95301703}" type="presParOf" srcId="{938D2ED4-CD4C-48E7-A9E4-27E002E3AC55}" destId="{5AEE1119-C76E-40B5-A25A-84EE831B3228}" srcOrd="2" destOrd="0" presId="urn:microsoft.com/office/officeart/2016/7/layout/BasicLinearProcessNumbered"/>
    <dgm:cxn modelId="{6656AB58-EA21-4FF5-8299-482A01D204A3}" type="presParOf" srcId="{938D2ED4-CD4C-48E7-A9E4-27E002E3AC55}" destId="{B525BDCA-1348-42E7-96DE-5A093E153231}" srcOrd="3" destOrd="0" presId="urn:microsoft.com/office/officeart/2016/7/layout/BasicLinearProcessNumbered"/>
    <dgm:cxn modelId="{A339D42B-C939-4C93-B862-C8971B353842}" type="presParOf" srcId="{2D48FA6F-94BB-4560-8503-41F8C624CBDE}" destId="{4A740955-C06C-4233-9302-F8A96C0EFE68}" srcOrd="5" destOrd="0" presId="urn:microsoft.com/office/officeart/2016/7/layout/BasicLinearProcessNumbered"/>
    <dgm:cxn modelId="{C35DEED7-E3E9-4709-B188-0186703AB056}" type="presParOf" srcId="{2D48FA6F-94BB-4560-8503-41F8C624CBDE}" destId="{1221E020-5A18-4ED4-8717-DA6827B5499D}" srcOrd="6" destOrd="0" presId="urn:microsoft.com/office/officeart/2016/7/layout/BasicLinearProcessNumbered"/>
    <dgm:cxn modelId="{E9EAD70F-1924-4F20-A9D9-BF32EE775CE6}" type="presParOf" srcId="{1221E020-5A18-4ED4-8717-DA6827B5499D}" destId="{16CB56DA-5088-42E1-A87C-64D804C6817B}" srcOrd="0" destOrd="0" presId="urn:microsoft.com/office/officeart/2016/7/layout/BasicLinearProcessNumbered"/>
    <dgm:cxn modelId="{A417D0B6-A2E5-48B0-A1B7-54672327DD45}" type="presParOf" srcId="{1221E020-5A18-4ED4-8717-DA6827B5499D}" destId="{6625C2E4-9F36-4B01-A3EF-364FF559AE82}" srcOrd="1" destOrd="0" presId="urn:microsoft.com/office/officeart/2016/7/layout/BasicLinearProcessNumbered"/>
    <dgm:cxn modelId="{553C0DCD-8E1C-492B-94E0-CE46D78E0DAD}" type="presParOf" srcId="{1221E020-5A18-4ED4-8717-DA6827B5499D}" destId="{6E89D373-3202-46B5-8CBC-6B4FFB128039}" srcOrd="2" destOrd="0" presId="urn:microsoft.com/office/officeart/2016/7/layout/BasicLinearProcessNumbered"/>
    <dgm:cxn modelId="{CEBDC15B-6CE0-4D87-B247-9D08F142D860}" type="presParOf" srcId="{1221E020-5A18-4ED4-8717-DA6827B5499D}" destId="{E9672645-5ADD-4764-862E-F7FEAE581D2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25C0AB-91D8-4A04-A040-E59F645BC3AD}" type="doc">
      <dgm:prSet loTypeId="urn:microsoft.com/office/officeart/2016/7/layout/BasicLinearProcessNumbered" loCatId="process" qsTypeId="urn:microsoft.com/office/officeart/2005/8/quickstyle/simple1" qsCatId="simple" csTypeId="urn:microsoft.com/office/officeart/2005/8/colors/accent5_3" csCatId="accent5" phldr="1"/>
      <dgm:spPr/>
      <dgm:t>
        <a:bodyPr/>
        <a:lstStyle/>
        <a:p>
          <a:endParaRPr lang="en-US"/>
        </a:p>
      </dgm:t>
    </dgm:pt>
    <dgm:pt modelId="{FBC794FD-14F6-481B-B5E1-88F85C383F8B}">
      <dgm:prSet custT="1"/>
      <dgm:spPr/>
      <dgm:t>
        <a:bodyPr/>
        <a:lstStyle/>
        <a:p>
          <a:pPr algn="just"/>
          <a:r>
            <a:rPr lang="en-US" sz="1600" dirty="0">
              <a:solidFill>
                <a:schemeClr val="accent2">
                  <a:lumMod val="75000"/>
                </a:schemeClr>
              </a:solidFill>
            </a:rPr>
            <a:t>New ISA Encoding</a:t>
          </a:r>
        </a:p>
        <a:p>
          <a:pPr algn="just"/>
          <a:r>
            <a:rPr lang="en-US" sz="1400" dirty="0"/>
            <a:t>Registers that can be accessed by a thread has been quadrupled in GK110,each thread can access to up to 255 registers</a:t>
          </a:r>
        </a:p>
      </dgm:t>
    </dgm:pt>
    <dgm:pt modelId="{B6397AD7-DFC9-4272-A38E-B7E54892237F}" type="parTrans" cxnId="{DA737538-D636-4DD0-8CBA-9303D8D084B1}">
      <dgm:prSet/>
      <dgm:spPr/>
      <dgm:t>
        <a:bodyPr/>
        <a:lstStyle/>
        <a:p>
          <a:endParaRPr lang="en-US"/>
        </a:p>
      </dgm:t>
    </dgm:pt>
    <dgm:pt modelId="{6724A15C-4883-4B97-8F1E-98BB21811A35}" type="sibTrans" cxnId="{DA737538-D636-4DD0-8CBA-9303D8D084B1}">
      <dgm:prSet phldrT="01" phldr="0"/>
      <dgm:spPr/>
      <dgm:t>
        <a:bodyPr/>
        <a:lstStyle/>
        <a:p>
          <a:r>
            <a:rPr lang="en-US" dirty="0"/>
            <a:t>01</a:t>
          </a:r>
        </a:p>
      </dgm:t>
    </dgm:pt>
    <dgm:pt modelId="{B34A55B0-769B-4DF2-83A1-4D2B035A33B8}">
      <dgm:prSet custT="1"/>
      <dgm:spPr/>
      <dgm:t>
        <a:bodyPr/>
        <a:lstStyle/>
        <a:p>
          <a:pPr algn="just"/>
          <a:r>
            <a:rPr lang="en-US" sz="1600" dirty="0">
              <a:solidFill>
                <a:schemeClr val="accent2">
                  <a:lumMod val="75000"/>
                </a:schemeClr>
              </a:solidFill>
            </a:rPr>
            <a:t>Shuffle Instruction</a:t>
          </a:r>
        </a:p>
        <a:p>
          <a:pPr algn="just"/>
          <a:r>
            <a:rPr lang="en-US" sz="1400" dirty="0"/>
            <a:t>Shuffle instruction allows threads within a warp to share data.</a:t>
          </a:r>
        </a:p>
        <a:p>
          <a:pPr algn="just"/>
          <a:r>
            <a:rPr lang="en-US" sz="1400" dirty="0"/>
            <a:t> Previously, sharing data between threads within a warp required separate store and load operations to pass the data through shared memory.</a:t>
          </a:r>
        </a:p>
      </dgm:t>
    </dgm:pt>
    <dgm:pt modelId="{2A6008C9-490B-496B-A88F-A03376D2F540}" type="parTrans" cxnId="{A31D6B52-249C-4D21-8A82-D097CCF9E3CB}">
      <dgm:prSet/>
      <dgm:spPr/>
      <dgm:t>
        <a:bodyPr/>
        <a:lstStyle/>
        <a:p>
          <a:endParaRPr lang="en-US"/>
        </a:p>
      </dgm:t>
    </dgm:pt>
    <dgm:pt modelId="{375F4FA6-11B7-48D2-AB04-F56A1DA68435}" type="sibTrans" cxnId="{A31D6B52-249C-4D21-8A82-D097CCF9E3CB}">
      <dgm:prSet phldrT="02" phldr="0"/>
      <dgm:spPr/>
      <dgm:t>
        <a:bodyPr/>
        <a:lstStyle/>
        <a:p>
          <a:r>
            <a:rPr lang="en-US"/>
            <a:t>02</a:t>
          </a:r>
        </a:p>
      </dgm:t>
    </dgm:pt>
    <dgm:pt modelId="{0FABDE29-6188-40AB-BA24-FC3D459F355A}">
      <dgm:prSet custT="1"/>
      <dgm:spPr/>
      <dgm:t>
        <a:bodyPr/>
        <a:lstStyle/>
        <a:p>
          <a:pPr algn="just"/>
          <a:r>
            <a:rPr lang="en-US" sz="1600" dirty="0">
              <a:solidFill>
                <a:schemeClr val="accent2">
                  <a:lumMod val="75000"/>
                </a:schemeClr>
              </a:solidFill>
            </a:rPr>
            <a:t>Atomic Operations</a:t>
          </a:r>
        </a:p>
        <a:p>
          <a:pPr algn="just"/>
          <a:r>
            <a:rPr lang="en-US" sz="1400" dirty="0"/>
            <a:t>Read, modify, and write operations (add, min, max, and compare-and-swap) are performed without interruption by other threads</a:t>
          </a:r>
          <a:r>
            <a:rPr lang="en-US" sz="1500" dirty="0"/>
            <a:t>.</a:t>
          </a:r>
        </a:p>
      </dgm:t>
    </dgm:pt>
    <dgm:pt modelId="{43B51AA8-A001-4AE2-93A8-D80D79269645}" type="parTrans" cxnId="{ECD2528B-E259-4A29-ADB5-249EBDBA8987}">
      <dgm:prSet/>
      <dgm:spPr/>
      <dgm:t>
        <a:bodyPr/>
        <a:lstStyle/>
        <a:p>
          <a:endParaRPr lang="en-US"/>
        </a:p>
      </dgm:t>
    </dgm:pt>
    <dgm:pt modelId="{9496085C-9494-415B-9506-03FBCFF5952C}" type="sibTrans" cxnId="{ECD2528B-E259-4A29-ADB5-249EBDBA8987}">
      <dgm:prSet phldrT="03" phldr="0"/>
      <dgm:spPr/>
      <dgm:t>
        <a:bodyPr/>
        <a:lstStyle/>
        <a:p>
          <a:r>
            <a:rPr lang="en-US"/>
            <a:t>03</a:t>
          </a:r>
        </a:p>
      </dgm:t>
    </dgm:pt>
    <dgm:pt modelId="{9D6A270F-C543-4C4C-95D1-9D9DB0B4C297}" type="pres">
      <dgm:prSet presAssocID="{4325C0AB-91D8-4A04-A040-E59F645BC3AD}" presName="Name0" presStyleCnt="0">
        <dgm:presLayoutVars>
          <dgm:animLvl val="lvl"/>
          <dgm:resizeHandles val="exact"/>
        </dgm:presLayoutVars>
      </dgm:prSet>
      <dgm:spPr/>
    </dgm:pt>
    <dgm:pt modelId="{B77E756E-58DA-414F-9E93-2FF5334B2DC7}" type="pres">
      <dgm:prSet presAssocID="{FBC794FD-14F6-481B-B5E1-88F85C383F8B}" presName="compositeNode" presStyleCnt="0">
        <dgm:presLayoutVars>
          <dgm:bulletEnabled val="1"/>
        </dgm:presLayoutVars>
      </dgm:prSet>
      <dgm:spPr/>
    </dgm:pt>
    <dgm:pt modelId="{FA7E0978-AE6E-4635-8B2C-52836E59A9F3}" type="pres">
      <dgm:prSet presAssocID="{FBC794FD-14F6-481B-B5E1-88F85C383F8B}" presName="bgRect" presStyleLbl="bgAccFollowNode1" presStyleIdx="0" presStyleCnt="3"/>
      <dgm:spPr/>
    </dgm:pt>
    <dgm:pt modelId="{0B7BDD1A-1331-4CD3-9F15-8FF1AF29138D}" type="pres">
      <dgm:prSet presAssocID="{6724A15C-4883-4B97-8F1E-98BB21811A35}" presName="sibTransNodeCircle" presStyleLbl="alignNode1" presStyleIdx="0" presStyleCnt="6">
        <dgm:presLayoutVars>
          <dgm:chMax val="0"/>
          <dgm:bulletEnabled/>
        </dgm:presLayoutVars>
      </dgm:prSet>
      <dgm:spPr/>
    </dgm:pt>
    <dgm:pt modelId="{0A6BACF9-C2B3-4691-A9C9-386C6EE1AAAF}" type="pres">
      <dgm:prSet presAssocID="{FBC794FD-14F6-481B-B5E1-88F85C383F8B}" presName="bottomLine" presStyleLbl="alignNode1" presStyleIdx="1" presStyleCnt="6">
        <dgm:presLayoutVars/>
      </dgm:prSet>
      <dgm:spPr/>
    </dgm:pt>
    <dgm:pt modelId="{859311CD-867E-47B7-89C3-0BC16E10E21E}" type="pres">
      <dgm:prSet presAssocID="{FBC794FD-14F6-481B-B5E1-88F85C383F8B}" presName="nodeText" presStyleLbl="bgAccFollowNode1" presStyleIdx="0" presStyleCnt="3">
        <dgm:presLayoutVars>
          <dgm:bulletEnabled val="1"/>
        </dgm:presLayoutVars>
      </dgm:prSet>
      <dgm:spPr/>
    </dgm:pt>
    <dgm:pt modelId="{5B0C5EB5-C47F-4D8A-A848-5211F2DA1BCD}" type="pres">
      <dgm:prSet presAssocID="{6724A15C-4883-4B97-8F1E-98BB21811A35}" presName="sibTrans" presStyleCnt="0"/>
      <dgm:spPr/>
    </dgm:pt>
    <dgm:pt modelId="{4FD64A9C-0982-4D5A-8270-35905C1009D6}" type="pres">
      <dgm:prSet presAssocID="{B34A55B0-769B-4DF2-83A1-4D2B035A33B8}" presName="compositeNode" presStyleCnt="0">
        <dgm:presLayoutVars>
          <dgm:bulletEnabled val="1"/>
        </dgm:presLayoutVars>
      </dgm:prSet>
      <dgm:spPr/>
    </dgm:pt>
    <dgm:pt modelId="{3806590A-40A2-4709-8CA6-57E6784A4E83}" type="pres">
      <dgm:prSet presAssocID="{B34A55B0-769B-4DF2-83A1-4D2B035A33B8}" presName="bgRect" presStyleLbl="bgAccFollowNode1" presStyleIdx="1" presStyleCnt="3"/>
      <dgm:spPr/>
    </dgm:pt>
    <dgm:pt modelId="{B0348CFC-3A4C-4E70-93B6-F83D9201FE30}" type="pres">
      <dgm:prSet presAssocID="{375F4FA6-11B7-48D2-AB04-F56A1DA68435}" presName="sibTransNodeCircle" presStyleLbl="alignNode1" presStyleIdx="2" presStyleCnt="6">
        <dgm:presLayoutVars>
          <dgm:chMax val="0"/>
          <dgm:bulletEnabled/>
        </dgm:presLayoutVars>
      </dgm:prSet>
      <dgm:spPr/>
    </dgm:pt>
    <dgm:pt modelId="{3F3616E5-8A7A-4718-9FDD-A447EDCD56AD}" type="pres">
      <dgm:prSet presAssocID="{B34A55B0-769B-4DF2-83A1-4D2B035A33B8}" presName="bottomLine" presStyleLbl="alignNode1" presStyleIdx="3" presStyleCnt="6">
        <dgm:presLayoutVars/>
      </dgm:prSet>
      <dgm:spPr/>
    </dgm:pt>
    <dgm:pt modelId="{D5FBB73F-30CC-4BA6-9FF1-52D771EEE385}" type="pres">
      <dgm:prSet presAssocID="{B34A55B0-769B-4DF2-83A1-4D2B035A33B8}" presName="nodeText" presStyleLbl="bgAccFollowNode1" presStyleIdx="1" presStyleCnt="3">
        <dgm:presLayoutVars>
          <dgm:bulletEnabled val="1"/>
        </dgm:presLayoutVars>
      </dgm:prSet>
      <dgm:spPr/>
    </dgm:pt>
    <dgm:pt modelId="{8F3A4261-86B6-40B1-947D-DA6AD42AC8CE}" type="pres">
      <dgm:prSet presAssocID="{375F4FA6-11B7-48D2-AB04-F56A1DA68435}" presName="sibTrans" presStyleCnt="0"/>
      <dgm:spPr/>
    </dgm:pt>
    <dgm:pt modelId="{A356E156-1EE6-4658-B21C-D83636EB6F84}" type="pres">
      <dgm:prSet presAssocID="{0FABDE29-6188-40AB-BA24-FC3D459F355A}" presName="compositeNode" presStyleCnt="0">
        <dgm:presLayoutVars>
          <dgm:bulletEnabled val="1"/>
        </dgm:presLayoutVars>
      </dgm:prSet>
      <dgm:spPr/>
    </dgm:pt>
    <dgm:pt modelId="{34AFF06D-FF55-4C76-AA13-D89744C743E6}" type="pres">
      <dgm:prSet presAssocID="{0FABDE29-6188-40AB-BA24-FC3D459F355A}" presName="bgRect" presStyleLbl="bgAccFollowNode1" presStyleIdx="2" presStyleCnt="3"/>
      <dgm:spPr/>
    </dgm:pt>
    <dgm:pt modelId="{916D2CA7-F6B7-449C-8B5D-B760689AD04A}" type="pres">
      <dgm:prSet presAssocID="{9496085C-9494-415B-9506-03FBCFF5952C}" presName="sibTransNodeCircle" presStyleLbl="alignNode1" presStyleIdx="4" presStyleCnt="6">
        <dgm:presLayoutVars>
          <dgm:chMax val="0"/>
          <dgm:bulletEnabled/>
        </dgm:presLayoutVars>
      </dgm:prSet>
      <dgm:spPr/>
    </dgm:pt>
    <dgm:pt modelId="{5FAC66F7-BAD5-4C89-9A21-FFD3977756FA}" type="pres">
      <dgm:prSet presAssocID="{0FABDE29-6188-40AB-BA24-FC3D459F355A}" presName="bottomLine" presStyleLbl="alignNode1" presStyleIdx="5" presStyleCnt="6">
        <dgm:presLayoutVars/>
      </dgm:prSet>
      <dgm:spPr/>
    </dgm:pt>
    <dgm:pt modelId="{1754BE3E-D0B8-4C9D-98B1-D5E11B70ECD6}" type="pres">
      <dgm:prSet presAssocID="{0FABDE29-6188-40AB-BA24-FC3D459F355A}" presName="nodeText" presStyleLbl="bgAccFollowNode1" presStyleIdx="2" presStyleCnt="3">
        <dgm:presLayoutVars>
          <dgm:bulletEnabled val="1"/>
        </dgm:presLayoutVars>
      </dgm:prSet>
      <dgm:spPr/>
    </dgm:pt>
  </dgm:ptLst>
  <dgm:cxnLst>
    <dgm:cxn modelId="{10F58F07-25C1-40A1-A521-19F76B3C056D}" type="presOf" srcId="{B34A55B0-769B-4DF2-83A1-4D2B035A33B8}" destId="{D5FBB73F-30CC-4BA6-9FF1-52D771EEE385}" srcOrd="1" destOrd="0" presId="urn:microsoft.com/office/officeart/2016/7/layout/BasicLinearProcessNumbered"/>
    <dgm:cxn modelId="{E4898614-0A76-4EE3-A9B7-D4D197ACDDAB}" type="presOf" srcId="{9496085C-9494-415B-9506-03FBCFF5952C}" destId="{916D2CA7-F6B7-449C-8B5D-B760689AD04A}" srcOrd="0" destOrd="0" presId="urn:microsoft.com/office/officeart/2016/7/layout/BasicLinearProcessNumbered"/>
    <dgm:cxn modelId="{B50F2E1E-C184-485C-BC7D-8831888EBE57}" type="presOf" srcId="{6724A15C-4883-4B97-8F1E-98BB21811A35}" destId="{0B7BDD1A-1331-4CD3-9F15-8FF1AF29138D}" srcOrd="0" destOrd="0" presId="urn:microsoft.com/office/officeart/2016/7/layout/BasicLinearProcessNumbered"/>
    <dgm:cxn modelId="{DA737538-D636-4DD0-8CBA-9303D8D084B1}" srcId="{4325C0AB-91D8-4A04-A040-E59F645BC3AD}" destId="{FBC794FD-14F6-481B-B5E1-88F85C383F8B}" srcOrd="0" destOrd="0" parTransId="{B6397AD7-DFC9-4272-A38E-B7E54892237F}" sibTransId="{6724A15C-4883-4B97-8F1E-98BB21811A35}"/>
    <dgm:cxn modelId="{8887D15E-6C0A-4C55-8152-C26CDADF5928}" type="presOf" srcId="{0FABDE29-6188-40AB-BA24-FC3D459F355A}" destId="{34AFF06D-FF55-4C76-AA13-D89744C743E6}" srcOrd="0" destOrd="0" presId="urn:microsoft.com/office/officeart/2016/7/layout/BasicLinearProcessNumbered"/>
    <dgm:cxn modelId="{5E5F8366-D143-49F3-B09C-716FBBF1B9D9}" type="presOf" srcId="{375F4FA6-11B7-48D2-AB04-F56A1DA68435}" destId="{B0348CFC-3A4C-4E70-93B6-F83D9201FE30}" srcOrd="0" destOrd="0" presId="urn:microsoft.com/office/officeart/2016/7/layout/BasicLinearProcessNumbered"/>
    <dgm:cxn modelId="{9D458C71-86A4-4302-98D0-6E003BF25687}" type="presOf" srcId="{B34A55B0-769B-4DF2-83A1-4D2B035A33B8}" destId="{3806590A-40A2-4709-8CA6-57E6784A4E83}" srcOrd="0" destOrd="0" presId="urn:microsoft.com/office/officeart/2016/7/layout/BasicLinearProcessNumbered"/>
    <dgm:cxn modelId="{A31D6B52-249C-4D21-8A82-D097CCF9E3CB}" srcId="{4325C0AB-91D8-4A04-A040-E59F645BC3AD}" destId="{B34A55B0-769B-4DF2-83A1-4D2B035A33B8}" srcOrd="1" destOrd="0" parTransId="{2A6008C9-490B-496B-A88F-A03376D2F540}" sibTransId="{375F4FA6-11B7-48D2-AB04-F56A1DA68435}"/>
    <dgm:cxn modelId="{4D20E877-F64D-4B84-8826-7349249957C5}" type="presOf" srcId="{4325C0AB-91D8-4A04-A040-E59F645BC3AD}" destId="{9D6A270F-C543-4C4C-95D1-9D9DB0B4C297}" srcOrd="0" destOrd="0" presId="urn:microsoft.com/office/officeart/2016/7/layout/BasicLinearProcessNumbered"/>
    <dgm:cxn modelId="{ECD2528B-E259-4A29-ADB5-249EBDBA8987}" srcId="{4325C0AB-91D8-4A04-A040-E59F645BC3AD}" destId="{0FABDE29-6188-40AB-BA24-FC3D459F355A}" srcOrd="2" destOrd="0" parTransId="{43B51AA8-A001-4AE2-93A8-D80D79269645}" sibTransId="{9496085C-9494-415B-9506-03FBCFF5952C}"/>
    <dgm:cxn modelId="{2A08889A-C2B1-4DEB-BADC-C3E57212654C}" type="presOf" srcId="{FBC794FD-14F6-481B-B5E1-88F85C383F8B}" destId="{859311CD-867E-47B7-89C3-0BC16E10E21E}" srcOrd="1" destOrd="0" presId="urn:microsoft.com/office/officeart/2016/7/layout/BasicLinearProcessNumbered"/>
    <dgm:cxn modelId="{6111A0A8-252B-4165-9EDF-262ED6911042}" type="presOf" srcId="{0FABDE29-6188-40AB-BA24-FC3D459F355A}" destId="{1754BE3E-D0B8-4C9D-98B1-D5E11B70ECD6}" srcOrd="1" destOrd="0" presId="urn:microsoft.com/office/officeart/2016/7/layout/BasicLinearProcessNumbered"/>
    <dgm:cxn modelId="{E54C6DE1-9993-4F83-B178-26880D13957C}" type="presOf" srcId="{FBC794FD-14F6-481B-B5E1-88F85C383F8B}" destId="{FA7E0978-AE6E-4635-8B2C-52836E59A9F3}" srcOrd="0" destOrd="0" presId="urn:microsoft.com/office/officeart/2016/7/layout/BasicLinearProcessNumbered"/>
    <dgm:cxn modelId="{C231955D-196B-4D53-81F2-21BFB2C2208B}" type="presParOf" srcId="{9D6A270F-C543-4C4C-95D1-9D9DB0B4C297}" destId="{B77E756E-58DA-414F-9E93-2FF5334B2DC7}" srcOrd="0" destOrd="0" presId="urn:microsoft.com/office/officeart/2016/7/layout/BasicLinearProcessNumbered"/>
    <dgm:cxn modelId="{294BEFE2-B1DD-4C50-A186-0D364A113A4F}" type="presParOf" srcId="{B77E756E-58DA-414F-9E93-2FF5334B2DC7}" destId="{FA7E0978-AE6E-4635-8B2C-52836E59A9F3}" srcOrd="0" destOrd="0" presId="urn:microsoft.com/office/officeart/2016/7/layout/BasicLinearProcessNumbered"/>
    <dgm:cxn modelId="{CFA4B116-AA3D-40FA-AB96-8BD2C81DA0E8}" type="presParOf" srcId="{B77E756E-58DA-414F-9E93-2FF5334B2DC7}" destId="{0B7BDD1A-1331-4CD3-9F15-8FF1AF29138D}" srcOrd="1" destOrd="0" presId="urn:microsoft.com/office/officeart/2016/7/layout/BasicLinearProcessNumbered"/>
    <dgm:cxn modelId="{D880BC90-074E-46C9-B31B-82A8BA18DFB3}" type="presParOf" srcId="{B77E756E-58DA-414F-9E93-2FF5334B2DC7}" destId="{0A6BACF9-C2B3-4691-A9C9-386C6EE1AAAF}" srcOrd="2" destOrd="0" presId="urn:microsoft.com/office/officeart/2016/7/layout/BasicLinearProcessNumbered"/>
    <dgm:cxn modelId="{201DE572-29D7-4409-B423-B2C41764F2C7}" type="presParOf" srcId="{B77E756E-58DA-414F-9E93-2FF5334B2DC7}" destId="{859311CD-867E-47B7-89C3-0BC16E10E21E}" srcOrd="3" destOrd="0" presId="urn:microsoft.com/office/officeart/2016/7/layout/BasicLinearProcessNumbered"/>
    <dgm:cxn modelId="{6BE202C0-224C-4D9F-9C2E-237859E657A6}" type="presParOf" srcId="{9D6A270F-C543-4C4C-95D1-9D9DB0B4C297}" destId="{5B0C5EB5-C47F-4D8A-A848-5211F2DA1BCD}" srcOrd="1" destOrd="0" presId="urn:microsoft.com/office/officeart/2016/7/layout/BasicLinearProcessNumbered"/>
    <dgm:cxn modelId="{0574A75F-6A99-4559-9EBD-55BA91AC2FB1}" type="presParOf" srcId="{9D6A270F-C543-4C4C-95D1-9D9DB0B4C297}" destId="{4FD64A9C-0982-4D5A-8270-35905C1009D6}" srcOrd="2" destOrd="0" presId="urn:microsoft.com/office/officeart/2016/7/layout/BasicLinearProcessNumbered"/>
    <dgm:cxn modelId="{1F4B69A0-2AA5-4E08-ACD4-7C8A2344C199}" type="presParOf" srcId="{4FD64A9C-0982-4D5A-8270-35905C1009D6}" destId="{3806590A-40A2-4709-8CA6-57E6784A4E83}" srcOrd="0" destOrd="0" presId="urn:microsoft.com/office/officeart/2016/7/layout/BasicLinearProcessNumbered"/>
    <dgm:cxn modelId="{62CAE565-9CF6-4089-808F-4C6CBC8FF879}" type="presParOf" srcId="{4FD64A9C-0982-4D5A-8270-35905C1009D6}" destId="{B0348CFC-3A4C-4E70-93B6-F83D9201FE30}" srcOrd="1" destOrd="0" presId="urn:microsoft.com/office/officeart/2016/7/layout/BasicLinearProcessNumbered"/>
    <dgm:cxn modelId="{1C9FC3AF-9DE9-421F-BF24-6DC5307FCC0D}" type="presParOf" srcId="{4FD64A9C-0982-4D5A-8270-35905C1009D6}" destId="{3F3616E5-8A7A-4718-9FDD-A447EDCD56AD}" srcOrd="2" destOrd="0" presId="urn:microsoft.com/office/officeart/2016/7/layout/BasicLinearProcessNumbered"/>
    <dgm:cxn modelId="{78404A4F-0E61-4A5D-ADE7-525481D8E1F0}" type="presParOf" srcId="{4FD64A9C-0982-4D5A-8270-35905C1009D6}" destId="{D5FBB73F-30CC-4BA6-9FF1-52D771EEE385}" srcOrd="3" destOrd="0" presId="urn:microsoft.com/office/officeart/2016/7/layout/BasicLinearProcessNumbered"/>
    <dgm:cxn modelId="{E7CF1B3A-4D95-449C-867F-B52F8F7768AF}" type="presParOf" srcId="{9D6A270F-C543-4C4C-95D1-9D9DB0B4C297}" destId="{8F3A4261-86B6-40B1-947D-DA6AD42AC8CE}" srcOrd="3" destOrd="0" presId="urn:microsoft.com/office/officeart/2016/7/layout/BasicLinearProcessNumbered"/>
    <dgm:cxn modelId="{EDCE8708-9DF0-49D7-9DD1-9E2A84B821B4}" type="presParOf" srcId="{9D6A270F-C543-4C4C-95D1-9D9DB0B4C297}" destId="{A356E156-1EE6-4658-B21C-D83636EB6F84}" srcOrd="4" destOrd="0" presId="urn:microsoft.com/office/officeart/2016/7/layout/BasicLinearProcessNumbered"/>
    <dgm:cxn modelId="{1F6B1195-CC86-44B4-B185-4E0690CA7EF3}" type="presParOf" srcId="{A356E156-1EE6-4658-B21C-D83636EB6F84}" destId="{34AFF06D-FF55-4C76-AA13-D89744C743E6}" srcOrd="0" destOrd="0" presId="urn:microsoft.com/office/officeart/2016/7/layout/BasicLinearProcessNumbered"/>
    <dgm:cxn modelId="{814FF0F2-027E-4F84-B921-6D756B7ADA2C}" type="presParOf" srcId="{A356E156-1EE6-4658-B21C-D83636EB6F84}" destId="{916D2CA7-F6B7-449C-8B5D-B760689AD04A}" srcOrd="1" destOrd="0" presId="urn:microsoft.com/office/officeart/2016/7/layout/BasicLinearProcessNumbered"/>
    <dgm:cxn modelId="{D9D5E924-CB52-4FDA-A07C-AF6065743591}" type="presParOf" srcId="{A356E156-1EE6-4658-B21C-D83636EB6F84}" destId="{5FAC66F7-BAD5-4C89-9A21-FFD3977756FA}" srcOrd="2" destOrd="0" presId="urn:microsoft.com/office/officeart/2016/7/layout/BasicLinearProcessNumbered"/>
    <dgm:cxn modelId="{D2988AC4-A789-4E62-9014-103B26598E7F}" type="presParOf" srcId="{A356E156-1EE6-4658-B21C-D83636EB6F84}" destId="{1754BE3E-D0B8-4C9D-98B1-D5E11B70ECD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E0978-AE6E-4635-8B2C-52836E59A9F3}">
      <dsp:nvSpPr>
        <dsp:cNvPr id="0" name=""/>
        <dsp:cNvSpPr/>
      </dsp:nvSpPr>
      <dsp:spPr>
        <a:xfrm>
          <a:off x="3080" y="366405"/>
          <a:ext cx="2444055" cy="3421677"/>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711200">
            <a:lnSpc>
              <a:spcPct val="90000"/>
            </a:lnSpc>
            <a:spcBef>
              <a:spcPct val="0"/>
            </a:spcBef>
            <a:spcAft>
              <a:spcPct val="35000"/>
            </a:spcAft>
            <a:buNone/>
          </a:pPr>
          <a:r>
            <a:rPr lang="en-US" sz="1600" kern="1200" dirty="0"/>
            <a:t>It was initially planned to  built for Tesla.</a:t>
          </a:r>
        </a:p>
      </dsp:txBody>
      <dsp:txXfrm>
        <a:off x="3080" y="1666642"/>
        <a:ext cx="2444055" cy="2053006"/>
      </dsp:txXfrm>
    </dsp:sp>
    <dsp:sp modelId="{0B7BDD1A-1331-4CD3-9F15-8FF1AF29138D}">
      <dsp:nvSpPr>
        <dsp:cNvPr id="0" name=""/>
        <dsp:cNvSpPr/>
      </dsp:nvSpPr>
      <dsp:spPr>
        <a:xfrm>
          <a:off x="711856" y="708572"/>
          <a:ext cx="1026503" cy="1026503"/>
        </a:xfrm>
        <a:prstGeom prst="ellipse">
          <a:avLst/>
        </a:prstGeom>
        <a:solidFill>
          <a:schemeClr val="accent5">
            <a:shade val="8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1911350">
            <a:lnSpc>
              <a:spcPct val="90000"/>
            </a:lnSpc>
            <a:spcBef>
              <a:spcPct val="0"/>
            </a:spcBef>
            <a:spcAft>
              <a:spcPct val="35000"/>
            </a:spcAft>
            <a:buNone/>
          </a:pPr>
          <a:r>
            <a:rPr lang="en-US" sz="4300" kern="1200"/>
            <a:t>01</a:t>
          </a:r>
        </a:p>
      </dsp:txBody>
      <dsp:txXfrm>
        <a:off x="862184" y="858900"/>
        <a:ext cx="725847" cy="725847"/>
      </dsp:txXfrm>
    </dsp:sp>
    <dsp:sp modelId="{0A6BACF9-C2B3-4691-A9C9-386C6EE1AAAF}">
      <dsp:nvSpPr>
        <dsp:cNvPr id="0" name=""/>
        <dsp:cNvSpPr/>
      </dsp:nvSpPr>
      <dsp:spPr>
        <a:xfrm>
          <a:off x="3080" y="3788010"/>
          <a:ext cx="2444055" cy="72"/>
        </a:xfrm>
        <a:prstGeom prst="rect">
          <a:avLst/>
        </a:prstGeom>
        <a:solidFill>
          <a:schemeClr val="accent5">
            <a:shade val="80000"/>
            <a:hueOff val="38752"/>
            <a:satOff val="739"/>
            <a:lumOff val="3265"/>
            <a:alphaOff val="0"/>
          </a:schemeClr>
        </a:solidFill>
        <a:ln w="12700" cap="flat" cmpd="sng" algn="ctr">
          <a:solidFill>
            <a:schemeClr val="accent5">
              <a:shade val="80000"/>
              <a:hueOff val="38752"/>
              <a:satOff val="739"/>
              <a:lumOff val="32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6590A-40A2-4709-8CA6-57E6784A4E83}">
      <dsp:nvSpPr>
        <dsp:cNvPr id="0" name=""/>
        <dsp:cNvSpPr/>
      </dsp:nvSpPr>
      <dsp:spPr>
        <a:xfrm>
          <a:off x="2691541" y="366405"/>
          <a:ext cx="2444055" cy="3421677"/>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t>Intensive parallel computing in nature, efficient, consumes less power and generates less heat output.</a:t>
          </a:r>
        </a:p>
      </dsp:txBody>
      <dsp:txXfrm>
        <a:off x="2691541" y="1666642"/>
        <a:ext cx="2444055" cy="2053006"/>
      </dsp:txXfrm>
    </dsp:sp>
    <dsp:sp modelId="{B0348CFC-3A4C-4E70-93B6-F83D9201FE30}">
      <dsp:nvSpPr>
        <dsp:cNvPr id="0" name=""/>
        <dsp:cNvSpPr/>
      </dsp:nvSpPr>
      <dsp:spPr>
        <a:xfrm>
          <a:off x="3400317" y="708572"/>
          <a:ext cx="1026503" cy="1026503"/>
        </a:xfrm>
        <a:prstGeom prst="ellipse">
          <a:avLst/>
        </a:prstGeom>
        <a:solidFill>
          <a:schemeClr val="accent5">
            <a:shade val="80000"/>
            <a:hueOff val="77504"/>
            <a:satOff val="1479"/>
            <a:lumOff val="6530"/>
            <a:alphaOff val="0"/>
          </a:schemeClr>
        </a:solidFill>
        <a:ln w="12700" cap="flat" cmpd="sng" algn="ctr">
          <a:solidFill>
            <a:schemeClr val="accent5">
              <a:shade val="80000"/>
              <a:hueOff val="77504"/>
              <a:satOff val="1479"/>
              <a:lumOff val="6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1911350">
            <a:lnSpc>
              <a:spcPct val="90000"/>
            </a:lnSpc>
            <a:spcBef>
              <a:spcPct val="0"/>
            </a:spcBef>
            <a:spcAft>
              <a:spcPct val="35000"/>
            </a:spcAft>
            <a:buNone/>
          </a:pPr>
          <a:r>
            <a:rPr lang="en-US" sz="4300" kern="1200" dirty="0"/>
            <a:t>02</a:t>
          </a:r>
        </a:p>
      </dsp:txBody>
      <dsp:txXfrm>
        <a:off x="3550645" y="858900"/>
        <a:ext cx="725847" cy="725847"/>
      </dsp:txXfrm>
    </dsp:sp>
    <dsp:sp modelId="{3F3616E5-8A7A-4718-9FDD-A447EDCD56AD}">
      <dsp:nvSpPr>
        <dsp:cNvPr id="0" name=""/>
        <dsp:cNvSpPr/>
      </dsp:nvSpPr>
      <dsp:spPr>
        <a:xfrm>
          <a:off x="2691541" y="3788010"/>
          <a:ext cx="2444055" cy="72"/>
        </a:xfrm>
        <a:prstGeom prst="rect">
          <a:avLst/>
        </a:prstGeom>
        <a:solidFill>
          <a:schemeClr val="accent5">
            <a:shade val="80000"/>
            <a:hueOff val="116256"/>
            <a:satOff val="2218"/>
            <a:lumOff val="9795"/>
            <a:alphaOff val="0"/>
          </a:schemeClr>
        </a:solidFill>
        <a:ln w="12700" cap="flat" cmpd="sng" algn="ctr">
          <a:solidFill>
            <a:schemeClr val="accent5">
              <a:shade val="80000"/>
              <a:hueOff val="116256"/>
              <a:satOff val="2218"/>
              <a:lumOff val="97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FF06D-FF55-4C76-AA13-D89744C743E6}">
      <dsp:nvSpPr>
        <dsp:cNvPr id="0" name=""/>
        <dsp:cNvSpPr/>
      </dsp:nvSpPr>
      <dsp:spPr>
        <a:xfrm>
          <a:off x="5380002" y="366405"/>
          <a:ext cx="2444055" cy="3421677"/>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t>Performs double precision calculation at the rate of 1/3 of single precision compute performance.</a:t>
          </a:r>
        </a:p>
      </dsp:txBody>
      <dsp:txXfrm>
        <a:off x="5380002" y="1666642"/>
        <a:ext cx="2444055" cy="2053006"/>
      </dsp:txXfrm>
    </dsp:sp>
    <dsp:sp modelId="{916D2CA7-F6B7-449C-8B5D-B760689AD04A}">
      <dsp:nvSpPr>
        <dsp:cNvPr id="0" name=""/>
        <dsp:cNvSpPr/>
      </dsp:nvSpPr>
      <dsp:spPr>
        <a:xfrm>
          <a:off x="6088778" y="708572"/>
          <a:ext cx="1026503" cy="1026503"/>
        </a:xfrm>
        <a:prstGeom prst="ellipse">
          <a:avLst/>
        </a:prstGeom>
        <a:solidFill>
          <a:schemeClr val="accent5">
            <a:shade val="80000"/>
            <a:hueOff val="155008"/>
            <a:satOff val="2957"/>
            <a:lumOff val="13060"/>
            <a:alphaOff val="0"/>
          </a:schemeClr>
        </a:solidFill>
        <a:ln w="12700" cap="flat" cmpd="sng" algn="ctr">
          <a:solidFill>
            <a:schemeClr val="accent5">
              <a:shade val="80000"/>
              <a:hueOff val="155008"/>
              <a:satOff val="2957"/>
              <a:lumOff val="130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1911350">
            <a:lnSpc>
              <a:spcPct val="90000"/>
            </a:lnSpc>
            <a:spcBef>
              <a:spcPct val="0"/>
            </a:spcBef>
            <a:spcAft>
              <a:spcPct val="35000"/>
            </a:spcAft>
            <a:buNone/>
          </a:pPr>
          <a:r>
            <a:rPr lang="en-US" sz="4300" kern="1200" dirty="0"/>
            <a:t>03</a:t>
          </a:r>
        </a:p>
      </dsp:txBody>
      <dsp:txXfrm>
        <a:off x="6239106" y="858900"/>
        <a:ext cx="725847" cy="725847"/>
      </dsp:txXfrm>
    </dsp:sp>
    <dsp:sp modelId="{5FAC66F7-BAD5-4C89-9A21-FFD3977756FA}">
      <dsp:nvSpPr>
        <dsp:cNvPr id="0" name=""/>
        <dsp:cNvSpPr/>
      </dsp:nvSpPr>
      <dsp:spPr>
        <a:xfrm>
          <a:off x="5380002" y="3788010"/>
          <a:ext cx="2444055" cy="72"/>
        </a:xfrm>
        <a:prstGeom prst="rect">
          <a:avLst/>
        </a:prstGeom>
        <a:solidFill>
          <a:schemeClr val="accent5">
            <a:shade val="80000"/>
            <a:hueOff val="193760"/>
            <a:satOff val="3696"/>
            <a:lumOff val="16325"/>
            <a:alphaOff val="0"/>
          </a:schemeClr>
        </a:solidFill>
        <a:ln w="12700" cap="flat" cmpd="sng" algn="ctr">
          <a:solidFill>
            <a:schemeClr val="accent5">
              <a:shade val="80000"/>
              <a:hueOff val="193760"/>
              <a:satOff val="3696"/>
              <a:lumOff val="163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62EB5-CBBD-43F5-BE16-701DFF376222}">
      <dsp:nvSpPr>
        <dsp:cNvPr id="0" name=""/>
        <dsp:cNvSpPr/>
      </dsp:nvSpPr>
      <dsp:spPr>
        <a:xfrm>
          <a:off x="8068463" y="366405"/>
          <a:ext cx="2444055" cy="3421677"/>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dirty="0"/>
            <a:t>Dynamic</a:t>
          </a:r>
          <a:r>
            <a:rPr lang="en-US" sz="1600" kern="1200" baseline="0" dirty="0"/>
            <a:t> Parallelism, Grid Management, Hyper-Q, Nvidia GPUDirect</a:t>
          </a:r>
          <a:r>
            <a:rPr lang="en-US" sz="1600" kern="1200" dirty="0">
              <a:solidFill>
                <a:schemeClr val="bg1"/>
              </a:solidFill>
            </a:rPr>
            <a:t>™ are some of the features that it provide.</a:t>
          </a:r>
        </a:p>
      </dsp:txBody>
      <dsp:txXfrm>
        <a:off x="8068463" y="1666642"/>
        <a:ext cx="2444055" cy="2053006"/>
      </dsp:txXfrm>
    </dsp:sp>
    <dsp:sp modelId="{C2A5BC3C-B4B3-4E55-B74B-1789D2EA8184}">
      <dsp:nvSpPr>
        <dsp:cNvPr id="0" name=""/>
        <dsp:cNvSpPr/>
      </dsp:nvSpPr>
      <dsp:spPr>
        <a:xfrm>
          <a:off x="8777239" y="708572"/>
          <a:ext cx="1026503" cy="1026503"/>
        </a:xfrm>
        <a:prstGeom prst="ellipse">
          <a:avLst/>
        </a:prstGeom>
        <a:solidFill>
          <a:schemeClr val="accent5">
            <a:shade val="80000"/>
            <a:hueOff val="232512"/>
            <a:satOff val="4436"/>
            <a:lumOff val="19590"/>
            <a:alphaOff val="0"/>
          </a:schemeClr>
        </a:solidFill>
        <a:ln w="12700" cap="flat" cmpd="sng" algn="ctr">
          <a:solidFill>
            <a:schemeClr val="accent5">
              <a:shade val="80000"/>
              <a:hueOff val="232512"/>
              <a:satOff val="4436"/>
              <a:lumOff val="195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a:off x="8927567" y="858900"/>
        <a:ext cx="725847" cy="725847"/>
      </dsp:txXfrm>
    </dsp:sp>
    <dsp:sp modelId="{77365832-4A40-4D6C-9E78-09D99C8AA44D}">
      <dsp:nvSpPr>
        <dsp:cNvPr id="0" name=""/>
        <dsp:cNvSpPr/>
      </dsp:nvSpPr>
      <dsp:spPr>
        <a:xfrm>
          <a:off x="8068463" y="3788010"/>
          <a:ext cx="2444055" cy="72"/>
        </a:xfrm>
        <a:prstGeom prst="rect">
          <a:avLst/>
        </a:prstGeom>
        <a:solidFill>
          <a:schemeClr val="accent5">
            <a:shade val="80000"/>
            <a:hueOff val="271263"/>
            <a:satOff val="5175"/>
            <a:lumOff val="22855"/>
            <a:alphaOff val="0"/>
          </a:schemeClr>
        </a:solidFill>
        <a:ln w="12700" cap="flat" cmpd="sng" algn="ctr">
          <a:solidFill>
            <a:schemeClr val="accent5">
              <a:shade val="80000"/>
              <a:hueOff val="271263"/>
              <a:satOff val="5175"/>
              <a:lumOff val="228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FE312-7433-4B64-A622-A763CA94A27E}">
      <dsp:nvSpPr>
        <dsp:cNvPr id="0" name=""/>
        <dsp:cNvSpPr/>
      </dsp:nvSpPr>
      <dsp:spPr>
        <a:xfrm>
          <a:off x="3080" y="366405"/>
          <a:ext cx="2444055" cy="3421677"/>
        </a:xfrm>
        <a:prstGeom prst="rect">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666750">
            <a:lnSpc>
              <a:spcPct val="90000"/>
            </a:lnSpc>
            <a:spcBef>
              <a:spcPct val="0"/>
            </a:spcBef>
            <a:spcAft>
              <a:spcPct val="35000"/>
            </a:spcAft>
            <a:buNone/>
          </a:pPr>
          <a:r>
            <a:rPr lang="en-US" sz="1500" kern="1200" dirty="0"/>
            <a:t>New SMX processor architecture.</a:t>
          </a:r>
        </a:p>
        <a:p>
          <a:pPr marL="0" lvl="0" indent="0" algn="just" defTabSz="666750">
            <a:lnSpc>
              <a:spcPct val="90000"/>
            </a:lnSpc>
            <a:spcBef>
              <a:spcPct val="0"/>
            </a:spcBef>
            <a:spcAft>
              <a:spcPct val="35000"/>
            </a:spcAft>
            <a:buNone/>
          </a:pPr>
          <a:r>
            <a:rPr lang="en-US" sz="1500" kern="1200" dirty="0"/>
            <a:t>Each SMX contains 192 single precision cuda cores, for better performance.</a:t>
          </a:r>
        </a:p>
      </dsp:txBody>
      <dsp:txXfrm>
        <a:off x="3080" y="1666642"/>
        <a:ext cx="2444055" cy="2053006"/>
      </dsp:txXfrm>
    </dsp:sp>
    <dsp:sp modelId="{8F028722-7D77-4A60-9263-F20ABFB55B4A}">
      <dsp:nvSpPr>
        <dsp:cNvPr id="0" name=""/>
        <dsp:cNvSpPr/>
      </dsp:nvSpPr>
      <dsp:spPr>
        <a:xfrm>
          <a:off x="711856" y="708572"/>
          <a:ext cx="1026503" cy="1026503"/>
        </a:xfrm>
        <a:prstGeom prst="ellipse">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07196389-7E9F-488F-8213-4D76EEFE7A02}">
      <dsp:nvSpPr>
        <dsp:cNvPr id="0" name=""/>
        <dsp:cNvSpPr/>
      </dsp:nvSpPr>
      <dsp:spPr>
        <a:xfrm>
          <a:off x="3080" y="3788010"/>
          <a:ext cx="2444055" cy="72"/>
        </a:xfrm>
        <a:prstGeom prst="rect">
          <a:avLst/>
        </a:prstGeom>
        <a:solidFill>
          <a:schemeClr val="accent1">
            <a:shade val="80000"/>
            <a:hueOff val="49898"/>
            <a:satOff val="-894"/>
            <a:lumOff val="3798"/>
            <a:alphaOff val="0"/>
          </a:schemeClr>
        </a:solidFill>
        <a:ln w="12700" cap="flat" cmpd="sng" algn="ctr">
          <a:solidFill>
            <a:schemeClr val="accent1">
              <a:shade val="80000"/>
              <a:hueOff val="49898"/>
              <a:satOff val="-894"/>
              <a:lumOff val="37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F44D0-054E-4416-8E2B-DFFC51956D5D}">
      <dsp:nvSpPr>
        <dsp:cNvPr id="0" name=""/>
        <dsp:cNvSpPr/>
      </dsp:nvSpPr>
      <dsp:spPr>
        <a:xfrm>
          <a:off x="2691541" y="366405"/>
          <a:ext cx="2444055" cy="3421677"/>
        </a:xfrm>
        <a:prstGeom prst="rect">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666750">
            <a:lnSpc>
              <a:spcPct val="90000"/>
            </a:lnSpc>
            <a:spcBef>
              <a:spcPct val="0"/>
            </a:spcBef>
            <a:spcAft>
              <a:spcPct val="35000"/>
            </a:spcAft>
            <a:buNone/>
          </a:pPr>
          <a:r>
            <a:rPr lang="en-US" sz="1500" kern="1200" dirty="0"/>
            <a:t>Enhanced memory  subsystem, offering</a:t>
          </a:r>
        </a:p>
        <a:p>
          <a:pPr marL="114300" lvl="1" indent="-114300" algn="just" defTabSz="533400">
            <a:lnSpc>
              <a:spcPct val="90000"/>
            </a:lnSpc>
            <a:spcBef>
              <a:spcPct val="0"/>
            </a:spcBef>
            <a:spcAft>
              <a:spcPct val="15000"/>
            </a:spcAft>
            <a:buChar char="•"/>
          </a:pPr>
          <a:r>
            <a:rPr lang="en-US" sz="1200" kern="1200" dirty="0"/>
            <a:t>Additional caching capability.</a:t>
          </a:r>
        </a:p>
        <a:p>
          <a:pPr marL="114300" lvl="1" indent="-114300" algn="just" defTabSz="533400">
            <a:lnSpc>
              <a:spcPct val="90000"/>
            </a:lnSpc>
            <a:spcBef>
              <a:spcPct val="0"/>
            </a:spcBef>
            <a:spcAft>
              <a:spcPct val="15000"/>
            </a:spcAft>
            <a:buChar char="•"/>
          </a:pPr>
          <a:r>
            <a:rPr lang="en-US" sz="1200" kern="1200" dirty="0"/>
            <a:t>More bandwidth at each hierarchy level.</a:t>
          </a:r>
        </a:p>
        <a:p>
          <a:pPr marL="114300" lvl="1" indent="-114300" algn="just" defTabSz="533400">
            <a:lnSpc>
              <a:spcPct val="90000"/>
            </a:lnSpc>
            <a:spcBef>
              <a:spcPct val="0"/>
            </a:spcBef>
            <a:spcAft>
              <a:spcPct val="15000"/>
            </a:spcAft>
            <a:buChar char="•"/>
          </a:pPr>
          <a:r>
            <a:rPr lang="en-US" sz="1200" kern="1200" dirty="0"/>
            <a:t>Faster DRAM I/O.</a:t>
          </a:r>
        </a:p>
      </dsp:txBody>
      <dsp:txXfrm>
        <a:off x="2691541" y="1666642"/>
        <a:ext cx="2444055" cy="2053006"/>
      </dsp:txXfrm>
    </dsp:sp>
    <dsp:sp modelId="{4E235374-9C8D-4B54-9C68-B7B255B2CBD1}">
      <dsp:nvSpPr>
        <dsp:cNvPr id="0" name=""/>
        <dsp:cNvSpPr/>
      </dsp:nvSpPr>
      <dsp:spPr>
        <a:xfrm>
          <a:off x="3400317" y="708572"/>
          <a:ext cx="1026503" cy="1026503"/>
        </a:xfrm>
        <a:prstGeom prst="ellipse">
          <a:avLst/>
        </a:prstGeom>
        <a:solidFill>
          <a:schemeClr val="accent1">
            <a:shade val="80000"/>
            <a:hueOff val="99795"/>
            <a:satOff val="-1787"/>
            <a:lumOff val="7596"/>
            <a:alphaOff val="0"/>
          </a:schemeClr>
        </a:solidFill>
        <a:ln w="12700" cap="flat" cmpd="sng" algn="ctr">
          <a:solidFill>
            <a:schemeClr val="accent1">
              <a:shade val="80000"/>
              <a:hueOff val="99795"/>
              <a:satOff val="-1787"/>
              <a:lumOff val="75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4D846778-A015-4EA1-B111-291F8DF650C2}">
      <dsp:nvSpPr>
        <dsp:cNvPr id="0" name=""/>
        <dsp:cNvSpPr/>
      </dsp:nvSpPr>
      <dsp:spPr>
        <a:xfrm>
          <a:off x="2691541" y="3788010"/>
          <a:ext cx="2444055" cy="72"/>
        </a:xfrm>
        <a:prstGeom prst="rect">
          <a:avLst/>
        </a:prstGeom>
        <a:solidFill>
          <a:schemeClr val="accent1">
            <a:shade val="80000"/>
            <a:hueOff val="149693"/>
            <a:satOff val="-2681"/>
            <a:lumOff val="11394"/>
            <a:alphaOff val="0"/>
          </a:schemeClr>
        </a:solidFill>
        <a:ln w="12700" cap="flat" cmpd="sng" algn="ctr">
          <a:solidFill>
            <a:schemeClr val="accent1">
              <a:shade val="80000"/>
              <a:hueOff val="149693"/>
              <a:satOff val="-2681"/>
              <a:lumOff val="113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B439F-F84F-42C9-889C-4BF939930FAB}">
      <dsp:nvSpPr>
        <dsp:cNvPr id="0" name=""/>
        <dsp:cNvSpPr/>
      </dsp:nvSpPr>
      <dsp:spPr>
        <a:xfrm>
          <a:off x="5380002" y="366405"/>
          <a:ext cx="2444055" cy="3421677"/>
        </a:xfrm>
        <a:prstGeom prst="rect">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666750">
            <a:lnSpc>
              <a:spcPct val="90000"/>
            </a:lnSpc>
            <a:spcBef>
              <a:spcPct val="0"/>
            </a:spcBef>
            <a:spcAft>
              <a:spcPct val="35000"/>
            </a:spcAft>
            <a:buNone/>
          </a:pPr>
          <a:r>
            <a:rPr lang="en-US" sz="1500" kern="1200" dirty="0"/>
            <a:t>Hardware support throughout the design for new programming model capabilities.</a:t>
          </a:r>
        </a:p>
      </dsp:txBody>
      <dsp:txXfrm>
        <a:off x="5380002" y="1666642"/>
        <a:ext cx="2444055" cy="2053006"/>
      </dsp:txXfrm>
    </dsp:sp>
    <dsp:sp modelId="{8BC02EDB-310A-416E-A5DC-0FA510F30B1C}">
      <dsp:nvSpPr>
        <dsp:cNvPr id="0" name=""/>
        <dsp:cNvSpPr/>
      </dsp:nvSpPr>
      <dsp:spPr>
        <a:xfrm>
          <a:off x="6088778" y="708572"/>
          <a:ext cx="1026503" cy="1026503"/>
        </a:xfrm>
        <a:prstGeom prst="ellipse">
          <a:avLst/>
        </a:prstGeom>
        <a:solidFill>
          <a:schemeClr val="accent1">
            <a:shade val="80000"/>
            <a:hueOff val="199590"/>
            <a:satOff val="-3575"/>
            <a:lumOff val="15191"/>
            <a:alphaOff val="0"/>
          </a:schemeClr>
        </a:solidFill>
        <a:ln w="12700" cap="flat" cmpd="sng" algn="ctr">
          <a:solidFill>
            <a:schemeClr val="accent1">
              <a:shade val="80000"/>
              <a:hueOff val="199590"/>
              <a:satOff val="-3575"/>
              <a:lumOff val="151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5AEE1119-C76E-40B5-A25A-84EE831B3228}">
      <dsp:nvSpPr>
        <dsp:cNvPr id="0" name=""/>
        <dsp:cNvSpPr/>
      </dsp:nvSpPr>
      <dsp:spPr>
        <a:xfrm>
          <a:off x="5380002" y="3788010"/>
          <a:ext cx="2444055" cy="72"/>
        </a:xfrm>
        <a:prstGeom prst="rect">
          <a:avLst/>
        </a:prstGeom>
        <a:solidFill>
          <a:schemeClr val="accent1">
            <a:shade val="80000"/>
            <a:hueOff val="249488"/>
            <a:satOff val="-4469"/>
            <a:lumOff val="18989"/>
            <a:alphaOff val="0"/>
          </a:schemeClr>
        </a:solidFill>
        <a:ln w="12700" cap="flat" cmpd="sng" algn="ctr">
          <a:solidFill>
            <a:schemeClr val="accent1">
              <a:shade val="80000"/>
              <a:hueOff val="249488"/>
              <a:satOff val="-4469"/>
              <a:lumOff val="189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CB56DA-5088-42E1-A87C-64D804C6817B}">
      <dsp:nvSpPr>
        <dsp:cNvPr id="0" name=""/>
        <dsp:cNvSpPr/>
      </dsp:nvSpPr>
      <dsp:spPr>
        <a:xfrm>
          <a:off x="8068463" y="366405"/>
          <a:ext cx="2444055" cy="3421677"/>
        </a:xfrm>
        <a:prstGeom prst="rect">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666750">
            <a:lnSpc>
              <a:spcPct val="90000"/>
            </a:lnSpc>
            <a:spcBef>
              <a:spcPct val="0"/>
            </a:spcBef>
            <a:spcAft>
              <a:spcPct val="35000"/>
            </a:spcAft>
            <a:buNone/>
          </a:pPr>
          <a:r>
            <a:rPr lang="en-US" sz="1500" kern="1200" dirty="0"/>
            <a:t>GK210 expands on-chip resources, doubling the available register file and memory capacities per SMX.	</a:t>
          </a:r>
        </a:p>
      </dsp:txBody>
      <dsp:txXfrm>
        <a:off x="8068463" y="1666642"/>
        <a:ext cx="2444055" cy="2053006"/>
      </dsp:txXfrm>
    </dsp:sp>
    <dsp:sp modelId="{6625C2E4-9F36-4B01-A3EF-364FF559AE82}">
      <dsp:nvSpPr>
        <dsp:cNvPr id="0" name=""/>
        <dsp:cNvSpPr/>
      </dsp:nvSpPr>
      <dsp:spPr>
        <a:xfrm>
          <a:off x="8777239" y="708572"/>
          <a:ext cx="1026503" cy="1026503"/>
        </a:xfrm>
        <a:prstGeom prst="ellipse">
          <a:avLst/>
        </a:prstGeom>
        <a:solidFill>
          <a:schemeClr val="accent1">
            <a:shade val="80000"/>
            <a:hueOff val="299385"/>
            <a:satOff val="-5362"/>
            <a:lumOff val="22787"/>
            <a:alphaOff val="0"/>
          </a:schemeClr>
        </a:solidFill>
        <a:ln w="12700" cap="flat" cmpd="sng" algn="ctr">
          <a:solidFill>
            <a:schemeClr val="accent1">
              <a:shade val="80000"/>
              <a:hueOff val="299385"/>
              <a:satOff val="-5362"/>
              <a:lumOff val="227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6E89D373-3202-46B5-8CBC-6B4FFB128039}">
      <dsp:nvSpPr>
        <dsp:cNvPr id="0" name=""/>
        <dsp:cNvSpPr/>
      </dsp:nvSpPr>
      <dsp:spPr>
        <a:xfrm>
          <a:off x="8068463" y="3788010"/>
          <a:ext cx="2444055" cy="72"/>
        </a:xfrm>
        <a:prstGeom prst="rect">
          <a:avLst/>
        </a:prstGeom>
        <a:solidFill>
          <a:schemeClr val="accent1">
            <a:shade val="80000"/>
            <a:hueOff val="349283"/>
            <a:satOff val="-6256"/>
            <a:lumOff val="26585"/>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E0978-AE6E-4635-8B2C-52836E59A9F3}">
      <dsp:nvSpPr>
        <dsp:cNvPr id="0" name=""/>
        <dsp:cNvSpPr/>
      </dsp:nvSpPr>
      <dsp:spPr>
        <a:xfrm>
          <a:off x="0" y="0"/>
          <a:ext cx="3286125" cy="4154488"/>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just" defTabSz="711200">
            <a:lnSpc>
              <a:spcPct val="90000"/>
            </a:lnSpc>
            <a:spcBef>
              <a:spcPct val="0"/>
            </a:spcBef>
            <a:spcAft>
              <a:spcPct val="35000"/>
            </a:spcAft>
            <a:buNone/>
          </a:pPr>
          <a:r>
            <a:rPr lang="en-US" sz="1600" kern="1200" dirty="0">
              <a:solidFill>
                <a:schemeClr val="accent2">
                  <a:lumMod val="75000"/>
                </a:schemeClr>
              </a:solidFill>
            </a:rPr>
            <a:t>New ISA Encoding</a:t>
          </a:r>
        </a:p>
        <a:p>
          <a:pPr marL="0" lvl="0" indent="0" algn="just" defTabSz="711200">
            <a:lnSpc>
              <a:spcPct val="90000"/>
            </a:lnSpc>
            <a:spcBef>
              <a:spcPct val="0"/>
            </a:spcBef>
            <a:spcAft>
              <a:spcPct val="35000"/>
            </a:spcAft>
            <a:buNone/>
          </a:pPr>
          <a:r>
            <a:rPr lang="en-US" sz="1400" kern="1200" dirty="0"/>
            <a:t>Registers that can be accessed by a thread has been quadrupled in GK110,each thread can access to up to 255 registers</a:t>
          </a:r>
        </a:p>
      </dsp:txBody>
      <dsp:txXfrm>
        <a:off x="0" y="1578705"/>
        <a:ext cx="3286125" cy="2492692"/>
      </dsp:txXfrm>
    </dsp:sp>
    <dsp:sp modelId="{0B7BDD1A-1331-4CD3-9F15-8FF1AF29138D}">
      <dsp:nvSpPr>
        <dsp:cNvPr id="0" name=""/>
        <dsp:cNvSpPr/>
      </dsp:nvSpPr>
      <dsp:spPr>
        <a:xfrm>
          <a:off x="1019889" y="415448"/>
          <a:ext cx="1246346" cy="1246346"/>
        </a:xfrm>
        <a:prstGeom prst="ellipse">
          <a:avLst/>
        </a:prstGeom>
        <a:solidFill>
          <a:schemeClr val="accent5">
            <a:shade val="8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dirty="0"/>
            <a:t>01</a:t>
          </a:r>
        </a:p>
      </dsp:txBody>
      <dsp:txXfrm>
        <a:off x="1202412" y="597971"/>
        <a:ext cx="881300" cy="881300"/>
      </dsp:txXfrm>
    </dsp:sp>
    <dsp:sp modelId="{0A6BACF9-C2B3-4691-A9C9-386C6EE1AAAF}">
      <dsp:nvSpPr>
        <dsp:cNvPr id="0" name=""/>
        <dsp:cNvSpPr/>
      </dsp:nvSpPr>
      <dsp:spPr>
        <a:xfrm>
          <a:off x="0" y="4154416"/>
          <a:ext cx="3286125" cy="72"/>
        </a:xfrm>
        <a:prstGeom prst="rect">
          <a:avLst/>
        </a:prstGeom>
        <a:solidFill>
          <a:schemeClr val="accent5">
            <a:shade val="80000"/>
            <a:hueOff val="54253"/>
            <a:satOff val="1035"/>
            <a:lumOff val="4571"/>
            <a:alphaOff val="0"/>
          </a:schemeClr>
        </a:solidFill>
        <a:ln w="12700" cap="flat" cmpd="sng" algn="ctr">
          <a:solidFill>
            <a:schemeClr val="accent5">
              <a:shade val="80000"/>
              <a:hueOff val="54253"/>
              <a:satOff val="1035"/>
              <a:lumOff val="45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6590A-40A2-4709-8CA6-57E6784A4E83}">
      <dsp:nvSpPr>
        <dsp:cNvPr id="0" name=""/>
        <dsp:cNvSpPr/>
      </dsp:nvSpPr>
      <dsp:spPr>
        <a:xfrm>
          <a:off x="3614737" y="0"/>
          <a:ext cx="3286125" cy="4154488"/>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just" defTabSz="711200">
            <a:lnSpc>
              <a:spcPct val="90000"/>
            </a:lnSpc>
            <a:spcBef>
              <a:spcPct val="0"/>
            </a:spcBef>
            <a:spcAft>
              <a:spcPct val="35000"/>
            </a:spcAft>
            <a:buNone/>
          </a:pPr>
          <a:r>
            <a:rPr lang="en-US" sz="1600" kern="1200" dirty="0">
              <a:solidFill>
                <a:schemeClr val="accent2">
                  <a:lumMod val="75000"/>
                </a:schemeClr>
              </a:solidFill>
            </a:rPr>
            <a:t>Shuffle Instruction</a:t>
          </a:r>
        </a:p>
        <a:p>
          <a:pPr marL="0" lvl="0" indent="0" algn="just" defTabSz="711200">
            <a:lnSpc>
              <a:spcPct val="90000"/>
            </a:lnSpc>
            <a:spcBef>
              <a:spcPct val="0"/>
            </a:spcBef>
            <a:spcAft>
              <a:spcPct val="35000"/>
            </a:spcAft>
            <a:buNone/>
          </a:pPr>
          <a:r>
            <a:rPr lang="en-US" sz="1400" kern="1200" dirty="0"/>
            <a:t>Shuffle instruction allows threads within a warp to share data.</a:t>
          </a:r>
        </a:p>
        <a:p>
          <a:pPr marL="0" lvl="0" indent="0" algn="just" defTabSz="711200">
            <a:lnSpc>
              <a:spcPct val="90000"/>
            </a:lnSpc>
            <a:spcBef>
              <a:spcPct val="0"/>
            </a:spcBef>
            <a:spcAft>
              <a:spcPct val="35000"/>
            </a:spcAft>
            <a:buNone/>
          </a:pPr>
          <a:r>
            <a:rPr lang="en-US" sz="1400" kern="1200" dirty="0"/>
            <a:t> Previously, sharing data between threads within a warp required separate store and load operations to pass the data through shared memory.</a:t>
          </a:r>
        </a:p>
      </dsp:txBody>
      <dsp:txXfrm>
        <a:off x="3614737" y="1578705"/>
        <a:ext cx="3286125" cy="2492692"/>
      </dsp:txXfrm>
    </dsp:sp>
    <dsp:sp modelId="{B0348CFC-3A4C-4E70-93B6-F83D9201FE30}">
      <dsp:nvSpPr>
        <dsp:cNvPr id="0" name=""/>
        <dsp:cNvSpPr/>
      </dsp:nvSpPr>
      <dsp:spPr>
        <a:xfrm>
          <a:off x="4634626" y="415448"/>
          <a:ext cx="1246346" cy="1246346"/>
        </a:xfrm>
        <a:prstGeom prst="ellipse">
          <a:avLst/>
        </a:prstGeom>
        <a:solidFill>
          <a:schemeClr val="accent5">
            <a:shade val="80000"/>
            <a:hueOff val="108505"/>
            <a:satOff val="2070"/>
            <a:lumOff val="9142"/>
            <a:alphaOff val="0"/>
          </a:schemeClr>
        </a:solidFill>
        <a:ln w="12700" cap="flat" cmpd="sng" algn="ctr">
          <a:solidFill>
            <a:schemeClr val="accent5">
              <a:shade val="80000"/>
              <a:hueOff val="108505"/>
              <a:satOff val="2070"/>
              <a:lumOff val="91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02</a:t>
          </a:r>
        </a:p>
      </dsp:txBody>
      <dsp:txXfrm>
        <a:off x="4817149" y="597971"/>
        <a:ext cx="881300" cy="881300"/>
      </dsp:txXfrm>
    </dsp:sp>
    <dsp:sp modelId="{3F3616E5-8A7A-4718-9FDD-A447EDCD56AD}">
      <dsp:nvSpPr>
        <dsp:cNvPr id="0" name=""/>
        <dsp:cNvSpPr/>
      </dsp:nvSpPr>
      <dsp:spPr>
        <a:xfrm>
          <a:off x="3614737" y="4154416"/>
          <a:ext cx="3286125" cy="72"/>
        </a:xfrm>
        <a:prstGeom prst="rect">
          <a:avLst/>
        </a:prstGeom>
        <a:solidFill>
          <a:schemeClr val="accent5">
            <a:shade val="80000"/>
            <a:hueOff val="162758"/>
            <a:satOff val="3105"/>
            <a:lumOff val="13713"/>
            <a:alphaOff val="0"/>
          </a:schemeClr>
        </a:solidFill>
        <a:ln w="12700" cap="flat" cmpd="sng" algn="ctr">
          <a:solidFill>
            <a:schemeClr val="accent5">
              <a:shade val="80000"/>
              <a:hueOff val="162758"/>
              <a:satOff val="3105"/>
              <a:lumOff val="1371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AFF06D-FF55-4C76-AA13-D89744C743E6}">
      <dsp:nvSpPr>
        <dsp:cNvPr id="0" name=""/>
        <dsp:cNvSpPr/>
      </dsp:nvSpPr>
      <dsp:spPr>
        <a:xfrm>
          <a:off x="7229475" y="0"/>
          <a:ext cx="3286125" cy="4154488"/>
        </a:xfrm>
        <a:prstGeom prst="rect">
          <a:avLst/>
        </a:prstGeom>
        <a:solidFill>
          <a:schemeClr val="accent5">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just" defTabSz="711200">
            <a:lnSpc>
              <a:spcPct val="90000"/>
            </a:lnSpc>
            <a:spcBef>
              <a:spcPct val="0"/>
            </a:spcBef>
            <a:spcAft>
              <a:spcPct val="35000"/>
            </a:spcAft>
            <a:buNone/>
          </a:pPr>
          <a:r>
            <a:rPr lang="en-US" sz="1600" kern="1200" dirty="0">
              <a:solidFill>
                <a:schemeClr val="accent2">
                  <a:lumMod val="75000"/>
                </a:schemeClr>
              </a:solidFill>
            </a:rPr>
            <a:t>Atomic Operations</a:t>
          </a:r>
        </a:p>
        <a:p>
          <a:pPr marL="0" lvl="0" indent="0" algn="just" defTabSz="711200">
            <a:lnSpc>
              <a:spcPct val="90000"/>
            </a:lnSpc>
            <a:spcBef>
              <a:spcPct val="0"/>
            </a:spcBef>
            <a:spcAft>
              <a:spcPct val="35000"/>
            </a:spcAft>
            <a:buNone/>
          </a:pPr>
          <a:r>
            <a:rPr lang="en-US" sz="1400" kern="1200" dirty="0"/>
            <a:t>Read, modify, and write operations (add, min, max, and compare-and-swap) are performed without interruption by other threads</a:t>
          </a:r>
          <a:r>
            <a:rPr lang="en-US" sz="1500" kern="1200" dirty="0"/>
            <a:t>.</a:t>
          </a:r>
        </a:p>
      </dsp:txBody>
      <dsp:txXfrm>
        <a:off x="7229475" y="1578705"/>
        <a:ext cx="3286125" cy="2492692"/>
      </dsp:txXfrm>
    </dsp:sp>
    <dsp:sp modelId="{916D2CA7-F6B7-449C-8B5D-B760689AD04A}">
      <dsp:nvSpPr>
        <dsp:cNvPr id="0" name=""/>
        <dsp:cNvSpPr/>
      </dsp:nvSpPr>
      <dsp:spPr>
        <a:xfrm>
          <a:off x="8249364" y="415448"/>
          <a:ext cx="1246346" cy="1246346"/>
        </a:xfrm>
        <a:prstGeom prst="ellipse">
          <a:avLst/>
        </a:prstGeom>
        <a:solidFill>
          <a:schemeClr val="accent5">
            <a:shade val="80000"/>
            <a:hueOff val="217011"/>
            <a:satOff val="4140"/>
            <a:lumOff val="18284"/>
            <a:alphaOff val="0"/>
          </a:schemeClr>
        </a:solidFill>
        <a:ln w="12700" cap="flat" cmpd="sng" algn="ctr">
          <a:solidFill>
            <a:schemeClr val="accent5">
              <a:shade val="80000"/>
              <a:hueOff val="217011"/>
              <a:satOff val="4140"/>
              <a:lumOff val="182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170" tIns="12700" rIns="97170" bIns="12700" numCol="1" spcCol="1270" anchor="ctr" anchorCtr="0">
          <a:noAutofit/>
        </a:bodyPr>
        <a:lstStyle/>
        <a:p>
          <a:pPr marL="0" lvl="0" indent="0" algn="ctr" defTabSz="2133600">
            <a:lnSpc>
              <a:spcPct val="90000"/>
            </a:lnSpc>
            <a:spcBef>
              <a:spcPct val="0"/>
            </a:spcBef>
            <a:spcAft>
              <a:spcPct val="35000"/>
            </a:spcAft>
            <a:buNone/>
          </a:pPr>
          <a:r>
            <a:rPr lang="en-US" sz="4800" kern="1200"/>
            <a:t>03</a:t>
          </a:r>
        </a:p>
      </dsp:txBody>
      <dsp:txXfrm>
        <a:off x="8431887" y="597971"/>
        <a:ext cx="881300" cy="881300"/>
      </dsp:txXfrm>
    </dsp:sp>
    <dsp:sp modelId="{5FAC66F7-BAD5-4C89-9A21-FFD3977756FA}">
      <dsp:nvSpPr>
        <dsp:cNvPr id="0" name=""/>
        <dsp:cNvSpPr/>
      </dsp:nvSpPr>
      <dsp:spPr>
        <a:xfrm>
          <a:off x="7229475" y="4154416"/>
          <a:ext cx="3286125" cy="72"/>
        </a:xfrm>
        <a:prstGeom prst="rect">
          <a:avLst/>
        </a:prstGeom>
        <a:solidFill>
          <a:schemeClr val="accent5">
            <a:shade val="80000"/>
            <a:hueOff val="271263"/>
            <a:satOff val="5175"/>
            <a:lumOff val="22855"/>
            <a:alphaOff val="0"/>
          </a:schemeClr>
        </a:solidFill>
        <a:ln w="12700" cap="flat" cmpd="sng" algn="ctr">
          <a:solidFill>
            <a:schemeClr val="accent5">
              <a:shade val="80000"/>
              <a:hueOff val="271263"/>
              <a:satOff val="5175"/>
              <a:lumOff val="228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1A5379-4D4E-4D66-8844-B1DED838453F}"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A4301-4FA7-4DB2-8A7C-364CA82ED360}" type="slidenum">
              <a:rPr lang="en-US" smtClean="0"/>
              <a:t>‹#›</a:t>
            </a:fld>
            <a:endParaRPr lang="en-US"/>
          </a:p>
        </p:txBody>
      </p:sp>
    </p:spTree>
    <p:extLst>
      <p:ext uri="{BB962C8B-B14F-4D97-AF65-F5344CB8AC3E}">
        <p14:creationId xmlns:p14="http://schemas.microsoft.com/office/powerpoint/2010/main" val="425404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A4301-4FA7-4DB2-8A7C-364CA82ED360}" type="slidenum">
              <a:rPr lang="en-US" smtClean="0"/>
              <a:t>11</a:t>
            </a:fld>
            <a:endParaRPr lang="en-US"/>
          </a:p>
        </p:txBody>
      </p:sp>
    </p:spTree>
    <p:extLst>
      <p:ext uri="{BB962C8B-B14F-4D97-AF65-F5344CB8AC3E}">
        <p14:creationId xmlns:p14="http://schemas.microsoft.com/office/powerpoint/2010/main" val="253720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0A4301-4FA7-4DB2-8A7C-364CA82ED360}" type="slidenum">
              <a:rPr lang="en-US" smtClean="0"/>
              <a:t>13</a:t>
            </a:fld>
            <a:endParaRPr lang="en-US"/>
          </a:p>
        </p:txBody>
      </p:sp>
    </p:spTree>
    <p:extLst>
      <p:ext uri="{BB962C8B-B14F-4D97-AF65-F5344CB8AC3E}">
        <p14:creationId xmlns:p14="http://schemas.microsoft.com/office/powerpoint/2010/main" val="361858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523-C69E-4ECD-86AC-A24B5A05C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8B1D4-1546-4686-B181-180281F7A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9F5DF8-D91C-4A7D-A0E6-91F21010FD03}"/>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5" name="Footer Placeholder 4">
            <a:extLst>
              <a:ext uri="{FF2B5EF4-FFF2-40B4-BE49-F238E27FC236}">
                <a16:creationId xmlns:a16="http://schemas.microsoft.com/office/drawing/2014/main" id="{A2E20B35-E8CA-44CF-8212-266968851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343F7-3AE7-4D5E-80B7-4AE936F75537}"/>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114534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6366-E762-40C6-83D2-56F0DEF8C6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733231-8F1A-4510-92CA-8D9E5A27D0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6CFB3-877C-4A1B-B434-FB5DFD843A0A}"/>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5" name="Footer Placeholder 4">
            <a:extLst>
              <a:ext uri="{FF2B5EF4-FFF2-40B4-BE49-F238E27FC236}">
                <a16:creationId xmlns:a16="http://schemas.microsoft.com/office/drawing/2014/main" id="{49746533-B9D5-473E-A782-1781D73D3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208D0-D20D-4A43-880D-29E581CE76BD}"/>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277103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DFEAD5-F18C-4E1F-82E9-82D549B647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A0FDF2-670A-45E8-93F6-75BD1C20DF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5F69B-80F0-4A41-839F-1C69C4D8127D}"/>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5" name="Footer Placeholder 4">
            <a:extLst>
              <a:ext uri="{FF2B5EF4-FFF2-40B4-BE49-F238E27FC236}">
                <a16:creationId xmlns:a16="http://schemas.microsoft.com/office/drawing/2014/main" id="{819D537E-EC26-4628-97D6-EB3C7C1C2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08E77-B346-41D6-BB26-468EB6E1457D}"/>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63731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68BD-2A65-49EB-9790-918928CD8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90D2E-3DEA-456F-8991-4244997978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EC7D8-284F-47BF-A355-E132FD140365}"/>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5" name="Footer Placeholder 4">
            <a:extLst>
              <a:ext uri="{FF2B5EF4-FFF2-40B4-BE49-F238E27FC236}">
                <a16:creationId xmlns:a16="http://schemas.microsoft.com/office/drawing/2014/main" id="{8E6FB57A-3758-4D1A-8E04-17532BD3A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66F37-B46D-4CBA-9850-D2D0A3DF7A2C}"/>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388742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7CD7-B07D-4423-9DA2-7750D1D9D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5FB36-4D25-44D1-BADB-2CD042A3A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991B93-91F8-45F0-B432-D2B9BE8E1549}"/>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5" name="Footer Placeholder 4">
            <a:extLst>
              <a:ext uri="{FF2B5EF4-FFF2-40B4-BE49-F238E27FC236}">
                <a16:creationId xmlns:a16="http://schemas.microsoft.com/office/drawing/2014/main" id="{BE5C7FE1-7616-4A8A-AB05-803918E28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602CE-BD10-420C-94A9-CDCB6A5369AF}"/>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146542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AB78-6563-4F73-BAD2-090777DA1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832E5-4659-43EB-B765-BD991625CE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B30CA1-0907-461E-A584-11D58D2FF5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41B07-DC93-4AB7-8FE0-A48CCEA370CC}"/>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6" name="Footer Placeholder 5">
            <a:extLst>
              <a:ext uri="{FF2B5EF4-FFF2-40B4-BE49-F238E27FC236}">
                <a16:creationId xmlns:a16="http://schemas.microsoft.com/office/drawing/2014/main" id="{9F2A5883-B26B-4FDD-8BD9-31F171A77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80D2-0B78-45E8-9694-36FB3F24B6E3}"/>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199616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9875-CCD4-49A8-BA66-512D09CC5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66355B-D90F-472A-BA8A-080BA8434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413A19-EB32-43D1-A738-6964104198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770ECC-F9B1-461E-B512-8D551FF2B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A1265F-4B6A-4CEF-9365-74B56DE23B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88D632-DBFC-4866-B983-9E90BD248FEA}"/>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8" name="Footer Placeholder 7">
            <a:extLst>
              <a:ext uri="{FF2B5EF4-FFF2-40B4-BE49-F238E27FC236}">
                <a16:creationId xmlns:a16="http://schemas.microsoft.com/office/drawing/2014/main" id="{CFF6C3EC-3535-4635-892F-EC262B2063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4926B0-9495-43EF-AF5E-A2C6F1DC6522}"/>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359326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6F70-3F6D-44E4-9F1A-DDD49152DE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7B6330-2368-46BA-AA96-617303437EDF}"/>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4" name="Footer Placeholder 3">
            <a:extLst>
              <a:ext uri="{FF2B5EF4-FFF2-40B4-BE49-F238E27FC236}">
                <a16:creationId xmlns:a16="http://schemas.microsoft.com/office/drawing/2014/main" id="{ED8B1E4F-880C-4443-9026-7F613A330A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BC3627-8539-455F-B30D-227217AC982B}"/>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45913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27815-7ECC-4D20-9CBC-691CF3E94E52}"/>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3" name="Footer Placeholder 2">
            <a:extLst>
              <a:ext uri="{FF2B5EF4-FFF2-40B4-BE49-F238E27FC236}">
                <a16:creationId xmlns:a16="http://schemas.microsoft.com/office/drawing/2014/main" id="{FD735C29-A8DA-4429-BE50-D721F5F527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8BE5B6-8A32-45D3-80F4-615BC344983C}"/>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153295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DC40-A2E1-407D-BA9E-F8E8FCF82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7B640-68EC-4A08-A1DD-6CE6401B7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C58025-7018-46F2-BA6E-CA0C2A4A7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5DE96C-0C76-4E24-990F-4DDB6E308E36}"/>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6" name="Footer Placeholder 5">
            <a:extLst>
              <a:ext uri="{FF2B5EF4-FFF2-40B4-BE49-F238E27FC236}">
                <a16:creationId xmlns:a16="http://schemas.microsoft.com/office/drawing/2014/main" id="{4150AF2F-ABDC-47EE-969F-36372CC90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F3054-5B5C-46A4-9CD7-C805223AFD46}"/>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390714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9E16-6E20-414C-B827-12805BF94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38E0E3-5BAC-4052-AEC3-2B6D05ED57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3EB8E3-7D98-46E9-9635-7F5988B35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93746B-2707-49FF-B8EF-D11B41B20001}"/>
              </a:ext>
            </a:extLst>
          </p:cNvPr>
          <p:cNvSpPr>
            <a:spLocks noGrp="1"/>
          </p:cNvSpPr>
          <p:nvPr>
            <p:ph type="dt" sz="half" idx="10"/>
          </p:nvPr>
        </p:nvSpPr>
        <p:spPr/>
        <p:txBody>
          <a:bodyPr/>
          <a:lstStyle/>
          <a:p>
            <a:fld id="{D0188AC5-7E58-44EC-B7F0-D666F96B2811}" type="datetimeFigureOut">
              <a:rPr lang="en-US" smtClean="0"/>
              <a:t>2/28/2018</a:t>
            </a:fld>
            <a:endParaRPr lang="en-US"/>
          </a:p>
        </p:txBody>
      </p:sp>
      <p:sp>
        <p:nvSpPr>
          <p:cNvPr id="6" name="Footer Placeholder 5">
            <a:extLst>
              <a:ext uri="{FF2B5EF4-FFF2-40B4-BE49-F238E27FC236}">
                <a16:creationId xmlns:a16="http://schemas.microsoft.com/office/drawing/2014/main" id="{5516FF59-EC5B-4173-9080-D6BE0BC6D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14604-A899-4351-9BF6-792385BE7FC9}"/>
              </a:ext>
            </a:extLst>
          </p:cNvPr>
          <p:cNvSpPr>
            <a:spLocks noGrp="1"/>
          </p:cNvSpPr>
          <p:nvPr>
            <p:ph type="sldNum" sz="quarter" idx="12"/>
          </p:nvPr>
        </p:nvSpPr>
        <p:spPr/>
        <p:txBody>
          <a:bodyPr/>
          <a:lstStyle/>
          <a:p>
            <a:fld id="{87594945-3DCD-4ECB-BADC-0B001D68D100}" type="slidenum">
              <a:rPr lang="en-US" smtClean="0"/>
              <a:t>‹#›</a:t>
            </a:fld>
            <a:endParaRPr lang="en-US"/>
          </a:p>
        </p:txBody>
      </p:sp>
    </p:spTree>
    <p:extLst>
      <p:ext uri="{BB962C8B-B14F-4D97-AF65-F5344CB8AC3E}">
        <p14:creationId xmlns:p14="http://schemas.microsoft.com/office/powerpoint/2010/main" val="7509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2CD377-2BBD-4CAE-80DD-557D7A90E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04766F-54B5-4557-AB41-5E2CC73C56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87123-2A78-4E98-B655-1A9D39763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88AC5-7E58-44EC-B7F0-D666F96B2811}" type="datetimeFigureOut">
              <a:rPr lang="en-US" smtClean="0"/>
              <a:t>2/28/2018</a:t>
            </a:fld>
            <a:endParaRPr lang="en-US"/>
          </a:p>
        </p:txBody>
      </p:sp>
      <p:sp>
        <p:nvSpPr>
          <p:cNvPr id="5" name="Footer Placeholder 4">
            <a:extLst>
              <a:ext uri="{FF2B5EF4-FFF2-40B4-BE49-F238E27FC236}">
                <a16:creationId xmlns:a16="http://schemas.microsoft.com/office/drawing/2014/main" id="{76F0B179-E071-419F-AE29-1A183A61B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1A6A2B-8A4F-480D-804B-792DACD5D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94945-3DCD-4ECB-BADC-0B001D68D100}" type="slidenum">
              <a:rPr lang="en-US" smtClean="0"/>
              <a:t>‹#›</a:t>
            </a:fld>
            <a:endParaRPr lang="en-US"/>
          </a:p>
        </p:txBody>
      </p:sp>
    </p:spTree>
    <p:extLst>
      <p:ext uri="{BB962C8B-B14F-4D97-AF65-F5344CB8AC3E}">
        <p14:creationId xmlns:p14="http://schemas.microsoft.com/office/powerpoint/2010/main" val="1236156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4" name="Rectangle 37">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DF2BA-B691-4371-A96C-729F77F5ECC9}"/>
              </a:ext>
            </a:extLst>
          </p:cNvPr>
          <p:cNvSpPr>
            <a:spLocks noGrp="1"/>
          </p:cNvSpPr>
          <p:nvPr>
            <p:ph type="ctrTitle"/>
          </p:nvPr>
        </p:nvSpPr>
        <p:spPr>
          <a:xfrm>
            <a:off x="804671" y="2600324"/>
            <a:ext cx="6405753" cy="3277961"/>
          </a:xfrm>
        </p:spPr>
        <p:txBody>
          <a:bodyPr anchor="t">
            <a:normAutofit/>
          </a:bodyPr>
          <a:lstStyle/>
          <a:p>
            <a:pPr algn="l"/>
            <a:r>
              <a:rPr lang="en-US" sz="5400" dirty="0"/>
              <a:t>KEPLER ARCHITECTURE</a:t>
            </a:r>
          </a:p>
        </p:txBody>
      </p:sp>
    </p:spTree>
    <p:extLst>
      <p:ext uri="{BB962C8B-B14F-4D97-AF65-F5344CB8AC3E}">
        <p14:creationId xmlns:p14="http://schemas.microsoft.com/office/powerpoint/2010/main" val="3291721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E862BE82-D00D-42C1-BF16-93AA37870C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F6D92C2D-1D3D-4974-918C-06579FB35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B2F11F-6E5E-414C-A9AC-E9106E05D5F7}"/>
              </a:ext>
            </a:extLst>
          </p:cNvPr>
          <p:cNvSpPr>
            <a:spLocks noGrp="1"/>
          </p:cNvSpPr>
          <p:nvPr>
            <p:ph type="title"/>
          </p:nvPr>
        </p:nvSpPr>
        <p:spPr>
          <a:xfrm>
            <a:off x="88667" y="422151"/>
            <a:ext cx="4062643" cy="1043409"/>
          </a:xfrm>
        </p:spPr>
        <p:txBody>
          <a:bodyPr>
            <a:normAutofit/>
          </a:bodyPr>
          <a:lstStyle/>
          <a:p>
            <a:r>
              <a:rPr lang="en-US" sz="3600"/>
              <a:t>IN DEPTH</a:t>
            </a:r>
            <a:endParaRPr lang="en-US" sz="3600" dirty="0"/>
          </a:p>
        </p:txBody>
      </p:sp>
      <p:sp>
        <p:nvSpPr>
          <p:cNvPr id="3" name="Content Placeholder 2">
            <a:extLst>
              <a:ext uri="{FF2B5EF4-FFF2-40B4-BE49-F238E27FC236}">
                <a16:creationId xmlns:a16="http://schemas.microsoft.com/office/drawing/2014/main" id="{62E6E4F3-3A87-42FD-BD51-FEA58181503E}"/>
              </a:ext>
            </a:extLst>
          </p:cNvPr>
          <p:cNvSpPr>
            <a:spLocks noGrp="1"/>
          </p:cNvSpPr>
          <p:nvPr>
            <p:ph idx="1"/>
          </p:nvPr>
        </p:nvSpPr>
        <p:spPr>
          <a:xfrm>
            <a:off x="88667" y="1403443"/>
            <a:ext cx="4475557" cy="3599486"/>
          </a:xfrm>
        </p:spPr>
        <p:txBody>
          <a:bodyPr anchor="t">
            <a:normAutofit/>
          </a:bodyPr>
          <a:lstStyle/>
          <a:p>
            <a:pPr marL="0" indent="0">
              <a:buNone/>
            </a:pPr>
            <a:r>
              <a:rPr lang="en-US" sz="2000" dirty="0">
                <a:solidFill>
                  <a:schemeClr val="accent2">
                    <a:lumMod val="60000"/>
                    <a:lumOff val="40000"/>
                  </a:schemeClr>
                </a:solidFill>
              </a:rPr>
              <a:t>Hyper-Q</a:t>
            </a:r>
          </a:p>
          <a:p>
            <a:pPr lvl="1" algn="just"/>
            <a:r>
              <a:rPr lang="en-US" sz="1600" dirty="0"/>
              <a:t>Increases total number of connections(work queues)between host and CUDA work distributor(CWD) in GPU to 32.</a:t>
            </a:r>
          </a:p>
          <a:p>
            <a:pPr lvl="1" algn="just"/>
            <a:endParaRPr lang="en-US" sz="1600" dirty="0"/>
          </a:p>
          <a:p>
            <a:pPr lvl="1" algn="just"/>
            <a:r>
              <a:rPr lang="en-US" sz="1600" dirty="0"/>
              <a:t>It provides 32x performance increase without changing any existing code.</a:t>
            </a:r>
          </a:p>
          <a:p>
            <a:pPr lvl="1" algn="just"/>
            <a:endParaRPr lang="en-US" sz="1600" dirty="0"/>
          </a:p>
          <a:p>
            <a:pPr lvl="1" algn="just"/>
            <a:r>
              <a:rPr lang="en-US" sz="1600" dirty="0"/>
              <a:t>Each CUDA stream is managed within its own hardware work queue, inter-stream dependencies are optimized, operations in one stream doesn’t block another, enabling streams to execute concurrently.</a:t>
            </a:r>
          </a:p>
        </p:txBody>
      </p:sp>
      <p:pic>
        <p:nvPicPr>
          <p:cNvPr id="12" name="Picture 11" descr="Screen Clipping">
            <a:extLst>
              <a:ext uri="{FF2B5EF4-FFF2-40B4-BE49-F238E27FC236}">
                <a16:creationId xmlns:a16="http://schemas.microsoft.com/office/drawing/2014/main" id="{C078F123-A69E-4F9C-94C3-984698F71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887" y="3648532"/>
            <a:ext cx="6069180" cy="2990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creen Clipping">
            <a:extLst>
              <a:ext uri="{FF2B5EF4-FFF2-40B4-BE49-F238E27FC236}">
                <a16:creationId xmlns:a16="http://schemas.microsoft.com/office/drawing/2014/main" id="{01250432-2EB6-4EFE-A7D4-78498092E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87" y="205993"/>
            <a:ext cx="6095327" cy="2997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85286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Screen Clipping">
            <a:extLst>
              <a:ext uri="{FF2B5EF4-FFF2-40B4-BE49-F238E27FC236}">
                <a16:creationId xmlns:a16="http://schemas.microsoft.com/office/drawing/2014/main" id="{78E1ECF0-9F12-4CEA-9E38-66DA7007587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66113" y="372266"/>
            <a:ext cx="5372099" cy="279349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1" name="Picture 10" descr="Screen Clipping">
            <a:extLst>
              <a:ext uri="{FF2B5EF4-FFF2-40B4-BE49-F238E27FC236}">
                <a16:creationId xmlns:a16="http://schemas.microsoft.com/office/drawing/2014/main" id="{ED537789-4E48-4D2C-B0F9-E49AA31F21E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414654" y="3663468"/>
            <a:ext cx="5372100" cy="27666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50D5054C-F26D-43CD-AC37-603622CDC39C}"/>
              </a:ext>
            </a:extLst>
          </p:cNvPr>
          <p:cNvSpPr txBox="1"/>
          <p:nvPr/>
        </p:nvSpPr>
        <p:spPr>
          <a:xfrm>
            <a:off x="6414654" y="520505"/>
            <a:ext cx="52052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Less utilization of GPU.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Computation takes much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Lower Performance.</a:t>
            </a:r>
          </a:p>
        </p:txBody>
      </p:sp>
      <p:sp>
        <p:nvSpPr>
          <p:cNvPr id="7" name="TextBox 6">
            <a:extLst>
              <a:ext uri="{FF2B5EF4-FFF2-40B4-BE49-F238E27FC236}">
                <a16:creationId xmlns:a16="http://schemas.microsoft.com/office/drawing/2014/main" id="{A31C4950-B94A-47EF-B73D-724A283A7D2F}"/>
              </a:ext>
            </a:extLst>
          </p:cNvPr>
          <p:cNvSpPr txBox="1"/>
          <p:nvPr/>
        </p:nvSpPr>
        <p:spPr>
          <a:xfrm>
            <a:off x="566113" y="3924886"/>
            <a:ext cx="49906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Comparatively more utilization of GPU by 50%.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Less computational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Higher Performance.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3984708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E862BE82-D00D-42C1-BF16-93AA37870C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F6D92C2D-1D3D-4974-918C-06579FB35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B2F11F-6E5E-414C-A9AC-E9106E05D5F7}"/>
              </a:ext>
            </a:extLst>
          </p:cNvPr>
          <p:cNvSpPr>
            <a:spLocks noGrp="1"/>
          </p:cNvSpPr>
          <p:nvPr>
            <p:ph type="title"/>
          </p:nvPr>
        </p:nvSpPr>
        <p:spPr>
          <a:xfrm>
            <a:off x="0" y="192052"/>
            <a:ext cx="4062643" cy="1043409"/>
          </a:xfrm>
        </p:spPr>
        <p:txBody>
          <a:bodyPr>
            <a:normAutofit/>
          </a:bodyPr>
          <a:lstStyle/>
          <a:p>
            <a:r>
              <a:rPr lang="en-US" sz="3600" dirty="0"/>
              <a:t>IN DEPTH</a:t>
            </a:r>
          </a:p>
        </p:txBody>
      </p:sp>
      <p:sp>
        <p:nvSpPr>
          <p:cNvPr id="3" name="Content Placeholder 2">
            <a:extLst>
              <a:ext uri="{FF2B5EF4-FFF2-40B4-BE49-F238E27FC236}">
                <a16:creationId xmlns:a16="http://schemas.microsoft.com/office/drawing/2014/main" id="{62E6E4F3-3A87-42FD-BD51-FEA58181503E}"/>
              </a:ext>
            </a:extLst>
          </p:cNvPr>
          <p:cNvSpPr>
            <a:spLocks noGrp="1"/>
          </p:cNvSpPr>
          <p:nvPr>
            <p:ph idx="1"/>
          </p:nvPr>
        </p:nvSpPr>
        <p:spPr>
          <a:xfrm>
            <a:off x="-2333" y="1235461"/>
            <a:ext cx="4799416" cy="3596240"/>
          </a:xfrm>
        </p:spPr>
        <p:txBody>
          <a:bodyPr anchor="t">
            <a:normAutofit fontScale="92500" lnSpcReduction="10000"/>
          </a:bodyPr>
          <a:lstStyle/>
          <a:p>
            <a:pPr marL="0" indent="0">
              <a:buNone/>
            </a:pPr>
            <a:r>
              <a:rPr lang="en-US" sz="2000" dirty="0">
                <a:solidFill>
                  <a:schemeClr val="accent2">
                    <a:lumMod val="60000"/>
                    <a:lumOff val="40000"/>
                  </a:schemeClr>
                </a:solidFill>
              </a:rPr>
              <a:t>Grid Management Unit</a:t>
            </a:r>
          </a:p>
          <a:p>
            <a:pPr marL="0" indent="0">
              <a:buNone/>
            </a:pPr>
            <a:endParaRPr lang="en-US" sz="1400" dirty="0">
              <a:solidFill>
                <a:schemeClr val="accent2">
                  <a:lumMod val="60000"/>
                  <a:lumOff val="40000"/>
                </a:schemeClr>
              </a:solidFill>
            </a:endParaRPr>
          </a:p>
          <a:p>
            <a:pPr lvl="1" algn="just"/>
            <a:r>
              <a:rPr lang="en-US" sz="1600"/>
              <a:t>Grids can </a:t>
            </a:r>
            <a:r>
              <a:rPr lang="en-US" sz="1600" dirty="0"/>
              <a:t>be launched </a:t>
            </a:r>
            <a:r>
              <a:rPr lang="en-US" sz="1700" dirty="0"/>
              <a:t>as</a:t>
            </a:r>
            <a:r>
              <a:rPr lang="en-US" sz="1600" dirty="0"/>
              <a:t> in Fermi, new grids can also be created programmatically by CUDA within the Kepler SMX unit , managed by  Grid management unit(GMU).</a:t>
            </a:r>
          </a:p>
          <a:p>
            <a:pPr lvl="1" algn="just"/>
            <a:endParaRPr lang="en-US" sz="1600" dirty="0"/>
          </a:p>
          <a:p>
            <a:pPr lvl="1" algn="just"/>
            <a:r>
              <a:rPr lang="en-US" sz="1600" dirty="0"/>
              <a:t>CWD(CUDA work Distributor)  holds grids to be dispatched, it can dispatch 32 grids. It communicates with GMU via bidirectional link that allows the GMU to pause and dispatch new grids, hold suspended grids until needed.</a:t>
            </a:r>
          </a:p>
          <a:p>
            <a:pPr lvl="1" algn="just"/>
            <a:endParaRPr lang="en-US" sz="1600" dirty="0"/>
          </a:p>
          <a:p>
            <a:pPr lvl="1" algn="just"/>
            <a:r>
              <a:rPr lang="en-US" sz="1600" dirty="0"/>
              <a:t>The GMU also has a direct connection to the SMX units to send the new work back to GMU to be prioritized and dispatched</a:t>
            </a:r>
            <a:r>
              <a:rPr lang="en-US" sz="1400" dirty="0"/>
              <a:t>.</a:t>
            </a:r>
            <a:endParaRPr lang="en-US" sz="1100" dirty="0"/>
          </a:p>
        </p:txBody>
      </p:sp>
      <p:pic>
        <p:nvPicPr>
          <p:cNvPr id="5" name="Picture 4" descr="Screen Clipping">
            <a:extLst>
              <a:ext uri="{FF2B5EF4-FFF2-40B4-BE49-F238E27FC236}">
                <a16:creationId xmlns:a16="http://schemas.microsoft.com/office/drawing/2014/main" id="{1DD23450-4768-4C5D-A764-EDA79F8AC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001" y="1698228"/>
            <a:ext cx="6075576" cy="31782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278231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E862BE82-D00D-42C1-BF16-93AA37870C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F6D92C2D-1D3D-4974-918C-06579FB35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B2F11F-6E5E-414C-A9AC-E9106E05D5F7}"/>
              </a:ext>
            </a:extLst>
          </p:cNvPr>
          <p:cNvSpPr>
            <a:spLocks noGrp="1"/>
          </p:cNvSpPr>
          <p:nvPr>
            <p:ph type="title"/>
          </p:nvPr>
        </p:nvSpPr>
        <p:spPr>
          <a:xfrm>
            <a:off x="0" y="201136"/>
            <a:ext cx="4062643" cy="1043409"/>
          </a:xfrm>
        </p:spPr>
        <p:txBody>
          <a:bodyPr>
            <a:normAutofit/>
          </a:bodyPr>
          <a:lstStyle/>
          <a:p>
            <a:r>
              <a:rPr lang="en-US" sz="3600" dirty="0"/>
              <a:t>IN DEPTH</a:t>
            </a:r>
          </a:p>
        </p:txBody>
      </p:sp>
      <p:sp>
        <p:nvSpPr>
          <p:cNvPr id="3" name="Content Placeholder 2">
            <a:extLst>
              <a:ext uri="{FF2B5EF4-FFF2-40B4-BE49-F238E27FC236}">
                <a16:creationId xmlns:a16="http://schemas.microsoft.com/office/drawing/2014/main" id="{62E6E4F3-3A87-42FD-BD51-FEA58181503E}"/>
              </a:ext>
            </a:extLst>
          </p:cNvPr>
          <p:cNvSpPr>
            <a:spLocks noGrp="1"/>
          </p:cNvSpPr>
          <p:nvPr>
            <p:ph idx="1"/>
          </p:nvPr>
        </p:nvSpPr>
        <p:spPr>
          <a:xfrm>
            <a:off x="-2333" y="1244545"/>
            <a:ext cx="4433655" cy="4073043"/>
          </a:xfrm>
        </p:spPr>
        <p:txBody>
          <a:bodyPr anchor="t">
            <a:normAutofit lnSpcReduction="10000"/>
          </a:bodyPr>
          <a:lstStyle/>
          <a:p>
            <a:pPr marL="0" indent="0">
              <a:buNone/>
            </a:pPr>
            <a:r>
              <a:rPr lang="en-US" sz="2000" dirty="0">
                <a:solidFill>
                  <a:schemeClr val="accent1">
                    <a:lumMod val="40000"/>
                    <a:lumOff val="60000"/>
                  </a:schemeClr>
                </a:solidFill>
              </a:rPr>
              <a:t>NVIDIA GPUDirect™</a:t>
            </a:r>
          </a:p>
          <a:p>
            <a:pPr lvl="1" algn="just"/>
            <a:r>
              <a:rPr lang="en-US" sz="1400" dirty="0"/>
              <a:t>RDMA(Remote direct memory access) feature, Designed to improve performance by allowing direct access to GPU data for 3</a:t>
            </a:r>
            <a:r>
              <a:rPr lang="en-US" sz="1400" baseline="30000" dirty="0"/>
              <a:t>rd</a:t>
            </a:r>
            <a:r>
              <a:rPr lang="en-US" sz="1400" dirty="0"/>
              <a:t> party devices, such as IB(</a:t>
            </a:r>
            <a:r>
              <a:rPr lang="en-US" sz="1400" dirty="0" err="1"/>
              <a:t>InfiBand</a:t>
            </a:r>
            <a:r>
              <a:rPr lang="en-US" sz="1400" dirty="0"/>
              <a:t>) adapter, NIC’s and SSD.</a:t>
            </a:r>
          </a:p>
          <a:p>
            <a:pPr lvl="1" algn="just"/>
            <a:endParaRPr lang="en-US" sz="1400" dirty="0"/>
          </a:p>
          <a:p>
            <a:pPr lvl="1" algn="just"/>
            <a:r>
              <a:rPr lang="en-US" sz="1400" dirty="0"/>
              <a:t>When using CUDA 5.0 or later, GPUDirect provides the following important features</a:t>
            </a:r>
          </a:p>
          <a:p>
            <a:pPr lvl="2" algn="just"/>
            <a:r>
              <a:rPr lang="en-US" sz="1400" dirty="0"/>
              <a:t>DMA between NIC and GPU.</a:t>
            </a:r>
          </a:p>
          <a:p>
            <a:pPr lvl="2" algn="just"/>
            <a:r>
              <a:rPr lang="en-US" sz="1400" dirty="0"/>
              <a:t>Sufficiently improved MPISend/MPIRecv between GPU and other node in network.</a:t>
            </a:r>
          </a:p>
          <a:p>
            <a:pPr lvl="2" algn="just"/>
            <a:r>
              <a:rPr lang="en-US" sz="1400" dirty="0"/>
              <a:t>Eliminates CPU bandwidth and latency.</a:t>
            </a:r>
          </a:p>
          <a:p>
            <a:pPr lvl="2" algn="just"/>
            <a:r>
              <a:rPr lang="en-US" sz="1400" dirty="0"/>
              <a:t>Works with variety of 3rd-party network, capture, and storage devices.</a:t>
            </a:r>
          </a:p>
          <a:p>
            <a:pPr lvl="1" algn="just"/>
            <a:endParaRPr lang="en-US" sz="1400" dirty="0"/>
          </a:p>
          <a:p>
            <a:pPr lvl="1" algn="just"/>
            <a:r>
              <a:rPr lang="en-US" sz="1400" dirty="0"/>
              <a:t>Kepler GK110 also supports other GPUDirect features such as Peer-to-Peer and GPUDirect for Video.</a:t>
            </a:r>
          </a:p>
        </p:txBody>
      </p:sp>
      <p:pic>
        <p:nvPicPr>
          <p:cNvPr id="6" name="Picture 5" descr="Screen Clipping">
            <a:extLst>
              <a:ext uri="{FF2B5EF4-FFF2-40B4-BE49-F238E27FC236}">
                <a16:creationId xmlns:a16="http://schemas.microsoft.com/office/drawing/2014/main" id="{8E050F82-E63D-432E-8BE0-292D7E723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723" y="1534793"/>
            <a:ext cx="6264794" cy="35051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641886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D4E8A9FD-1F8C-4DF1-AB0D-986208A3BFA2}"/>
              </a:ext>
            </a:extLst>
          </p:cNvPr>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a:solidFill>
                  <a:schemeClr val="tx1"/>
                </a:solidFill>
                <a:latin typeface="+mj-lt"/>
                <a:ea typeface="+mj-ea"/>
                <a:cs typeface="+mj-cs"/>
              </a:rPr>
              <a:t>THANK YOU</a:t>
            </a:r>
          </a:p>
        </p:txBody>
      </p:sp>
    </p:spTree>
    <p:extLst>
      <p:ext uri="{BB962C8B-B14F-4D97-AF65-F5344CB8AC3E}">
        <p14:creationId xmlns:p14="http://schemas.microsoft.com/office/powerpoint/2010/main" val="34213352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82C1B5-0F74-41B9-B8D4-90BB71991F66}"/>
              </a:ext>
            </a:extLst>
          </p:cNvPr>
          <p:cNvSpPr>
            <a:spLocks noGrp="1"/>
          </p:cNvSpPr>
          <p:nvPr>
            <p:ph type="title"/>
          </p:nvPr>
        </p:nvSpPr>
        <p:spPr>
          <a:xfrm>
            <a:off x="833002" y="365125"/>
            <a:ext cx="10520702" cy="1325563"/>
          </a:xfrm>
        </p:spPr>
        <p:txBody>
          <a:bodyPr>
            <a:normAutofit/>
          </a:bodyPr>
          <a:lstStyle/>
          <a:p>
            <a:r>
              <a:rPr lang="en-US"/>
              <a:t>OVERVIEW</a:t>
            </a:r>
          </a:p>
        </p:txBody>
      </p:sp>
      <p:graphicFrame>
        <p:nvGraphicFramePr>
          <p:cNvPr id="10" name="Content Placeholder 2"/>
          <p:cNvGraphicFramePr>
            <a:graphicFrameLocks noGrp="1"/>
          </p:cNvGraphicFramePr>
          <p:nvPr>
            <p:ph idx="1"/>
            <p:extLst>
              <p:ext uri="{D42A27DB-BD31-4B8C-83A1-F6EECF244321}">
                <p14:modId xmlns:p14="http://schemas.microsoft.com/office/powerpoint/2010/main" val="3253351291"/>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F098CCF-A371-4FC8-A1CD-328886574856}"/>
              </a:ext>
            </a:extLst>
          </p:cNvPr>
          <p:cNvSpPr txBox="1"/>
          <p:nvPr/>
        </p:nvSpPr>
        <p:spPr>
          <a:xfrm>
            <a:off x="9537895" y="2827606"/>
            <a:ext cx="1153551" cy="769441"/>
          </a:xfrm>
          <a:prstGeom prst="rect">
            <a:avLst/>
          </a:prstGeom>
          <a:noFill/>
        </p:spPr>
        <p:txBody>
          <a:bodyPr wrap="square" rtlCol="0">
            <a:spAutoFit/>
          </a:bodyPr>
          <a:lstStyle/>
          <a:p>
            <a:pPr algn="ctr"/>
            <a:r>
              <a:rPr lang="en-US" sz="4400" dirty="0"/>
              <a:t>04</a:t>
            </a:r>
          </a:p>
        </p:txBody>
      </p:sp>
    </p:spTree>
    <p:extLst>
      <p:ext uri="{BB962C8B-B14F-4D97-AF65-F5344CB8AC3E}">
        <p14:creationId xmlns:p14="http://schemas.microsoft.com/office/powerpoint/2010/main" val="20581162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Content Placeholder 4">
            <a:extLst>
              <a:ext uri="{FF2B5EF4-FFF2-40B4-BE49-F238E27FC236}">
                <a16:creationId xmlns:a16="http://schemas.microsoft.com/office/drawing/2014/main" id="{93759D62-159F-401C-83AD-30687D4EFB6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639"/>
          <a:stretch/>
        </p:blipFill>
        <p:spPr>
          <a:xfrm>
            <a:off x="-1" y="10"/>
            <a:ext cx="12192000" cy="6857990"/>
          </a:xfrm>
          <a:prstGeom prst="rect">
            <a:avLst/>
          </a:prstGeom>
        </p:spPr>
      </p:pic>
      <p:sp>
        <p:nvSpPr>
          <p:cNvPr id="107"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09" name="Straight Connector 108">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69E0AC7-2199-467A-8862-CB507428A60C}"/>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t>ARCHITECTURE</a:t>
            </a:r>
          </a:p>
        </p:txBody>
      </p:sp>
      <p:sp>
        <p:nvSpPr>
          <p:cNvPr id="5" name="TextBox 4">
            <a:extLst>
              <a:ext uri="{FF2B5EF4-FFF2-40B4-BE49-F238E27FC236}">
                <a16:creationId xmlns:a16="http://schemas.microsoft.com/office/drawing/2014/main" id="{F0ED8029-6B5A-447C-853B-F84E4738FCFF}"/>
              </a:ext>
            </a:extLst>
          </p:cNvPr>
          <p:cNvSpPr txBox="1"/>
          <p:nvPr/>
        </p:nvSpPr>
        <p:spPr>
          <a:xfrm>
            <a:off x="525516" y="3417573"/>
            <a:ext cx="4593021" cy="2619839"/>
          </a:xfrm>
          <a:prstGeom prst="rect">
            <a:avLst/>
          </a:prstGeom>
        </p:spPr>
        <p:txBody>
          <a:bodyPr vert="horz" lIns="91440" tIns="45720" rIns="91440" bIns="45720" rtlCol="0" anchor="ctr">
            <a:normAutofit/>
          </a:bodyPr>
          <a:lstStyle/>
          <a:p>
            <a:pPr>
              <a:lnSpc>
                <a:spcPct val="90000"/>
              </a:lnSpc>
              <a:spcAft>
                <a:spcPts val="600"/>
              </a:spcAft>
            </a:pPr>
            <a:r>
              <a:rPr lang="en-US" dirty="0"/>
              <a:t> GK110 and GK210 includes</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15 SMX units </a:t>
            </a:r>
          </a:p>
          <a:p>
            <a:pPr marL="285750" indent="-228600">
              <a:lnSpc>
                <a:spcPct val="90000"/>
              </a:lnSpc>
              <a:spcAft>
                <a:spcPts val="600"/>
              </a:spcAft>
              <a:buFont typeface="Arial" panose="020B0604020202020204" pitchFamily="34" charset="0"/>
              <a:buChar char="•"/>
            </a:pPr>
            <a:r>
              <a:rPr lang="en-US" dirty="0"/>
              <a:t>Six 64-bit memory controllers.</a:t>
            </a: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57328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46C783-6048-4592-A18D-EB0E0CB774A8}"/>
              </a:ext>
            </a:extLst>
          </p:cNvPr>
          <p:cNvSpPr>
            <a:spLocks noGrp="1"/>
          </p:cNvSpPr>
          <p:nvPr>
            <p:ph type="title"/>
          </p:nvPr>
        </p:nvSpPr>
        <p:spPr>
          <a:xfrm>
            <a:off x="833002" y="365125"/>
            <a:ext cx="10520702" cy="1325563"/>
          </a:xfrm>
        </p:spPr>
        <p:txBody>
          <a:bodyPr>
            <a:normAutofit/>
          </a:bodyPr>
          <a:lstStyle/>
          <a:p>
            <a:r>
              <a:rPr lang="en-US" dirty="0"/>
              <a:t>KEY FEATURES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527399561"/>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0363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een Clipping">
            <a:extLst>
              <a:ext uri="{FF2B5EF4-FFF2-40B4-BE49-F238E27FC236}">
                <a16:creationId xmlns:a16="http://schemas.microsoft.com/office/drawing/2014/main" id="{72A158E2-4614-4326-9A56-E64995A1B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79831"/>
            <a:ext cx="7188199" cy="4294949"/>
          </a:xfrm>
          <a:prstGeom prst="rect">
            <a:avLst/>
          </a:prstGeom>
          <a:ln>
            <a:solidFill>
              <a:schemeClr val="accent1"/>
            </a:solidFill>
          </a:ln>
          <a:effectLst>
            <a:innerShdw blurRad="63500" dist="50800" dir="10800000">
              <a:prstClr val="black">
                <a:alpha val="50000"/>
              </a:prstClr>
            </a:innerShdw>
          </a:effectLst>
        </p:spPr>
      </p:pic>
      <p:sp>
        <p:nvSpPr>
          <p:cNvPr id="6" name="Title 5">
            <a:extLst>
              <a:ext uri="{FF2B5EF4-FFF2-40B4-BE49-F238E27FC236}">
                <a16:creationId xmlns:a16="http://schemas.microsoft.com/office/drawing/2014/main" id="{28AB2658-6077-4E9A-BBE3-82EC0D308121}"/>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p>
            <a:pPr algn="ctr"/>
            <a:r>
              <a:rPr lang="en-US" sz="2600">
                <a:solidFill>
                  <a:schemeClr val="bg1"/>
                </a:solidFill>
              </a:rPr>
              <a:t>COMPUTE CAPABILITY</a:t>
            </a:r>
          </a:p>
        </p:txBody>
      </p:sp>
    </p:spTree>
    <p:extLst>
      <p:ext uri="{BB962C8B-B14F-4D97-AF65-F5344CB8AC3E}">
        <p14:creationId xmlns:p14="http://schemas.microsoft.com/office/powerpoint/2010/main" val="272493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7" name="Freeform: Shape 72">
            <a:extLst>
              <a:ext uri="{FF2B5EF4-FFF2-40B4-BE49-F238E27FC236}">
                <a16:creationId xmlns:a16="http://schemas.microsoft.com/office/drawing/2014/main" id="{E862BE82-D00D-42C1-BF16-93AA37870C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74">
            <a:extLst>
              <a:ext uri="{FF2B5EF4-FFF2-40B4-BE49-F238E27FC236}">
                <a16:creationId xmlns:a16="http://schemas.microsoft.com/office/drawing/2014/main" id="{F6D92C2D-1D3D-4974-918C-06579FB35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a:extLst>
              <a:ext uri="{FF2B5EF4-FFF2-40B4-BE49-F238E27FC236}">
                <a16:creationId xmlns:a16="http://schemas.microsoft.com/office/drawing/2014/main" id="{032601F4-4921-41DC-B09E-2138290410D4}"/>
              </a:ext>
            </a:extLst>
          </p:cNvPr>
          <p:cNvSpPr>
            <a:spLocks noGrp="1"/>
          </p:cNvSpPr>
          <p:nvPr>
            <p:ph type="title"/>
          </p:nvPr>
        </p:nvSpPr>
        <p:spPr>
          <a:xfrm>
            <a:off x="0" y="154109"/>
            <a:ext cx="4274651" cy="1437472"/>
          </a:xfrm>
        </p:spPr>
        <p:txBody>
          <a:bodyPr vert="horz" lIns="91440" tIns="45720" rIns="91440" bIns="45720" rtlCol="0">
            <a:noAutofit/>
          </a:bodyPr>
          <a:lstStyle/>
          <a:p>
            <a:r>
              <a:rPr lang="en-US" sz="3300" kern="1200" dirty="0">
                <a:solidFill>
                  <a:schemeClr val="tx2"/>
                </a:solidFill>
                <a:latin typeface="+mj-lt"/>
                <a:ea typeface="+mj-ea"/>
                <a:cs typeface="+mj-cs"/>
              </a:rPr>
              <a:t>STREAMING </a:t>
            </a:r>
            <a:br>
              <a:rPr lang="en-US" sz="3300" kern="1200" dirty="0">
                <a:solidFill>
                  <a:schemeClr val="tx2"/>
                </a:solidFill>
                <a:latin typeface="+mj-lt"/>
                <a:ea typeface="+mj-ea"/>
                <a:cs typeface="+mj-cs"/>
              </a:rPr>
            </a:br>
            <a:r>
              <a:rPr lang="en-US" sz="3300" kern="1200" dirty="0">
                <a:solidFill>
                  <a:schemeClr val="tx2"/>
                </a:solidFill>
                <a:latin typeface="+mj-lt"/>
                <a:ea typeface="+mj-ea"/>
                <a:cs typeface="+mj-cs"/>
              </a:rPr>
              <a:t>MULTIPROCESSOR(SMX)</a:t>
            </a:r>
          </a:p>
        </p:txBody>
      </p:sp>
      <p:sp>
        <p:nvSpPr>
          <p:cNvPr id="18" name="Content Placeholder 31">
            <a:extLst>
              <a:ext uri="{FF2B5EF4-FFF2-40B4-BE49-F238E27FC236}">
                <a16:creationId xmlns:a16="http://schemas.microsoft.com/office/drawing/2014/main" id="{C3AB19EC-EAD3-46C6-9A65-B02F8755FB53}"/>
              </a:ext>
            </a:extLst>
          </p:cNvPr>
          <p:cNvSpPr>
            <a:spLocks noGrp="1"/>
          </p:cNvSpPr>
          <p:nvPr>
            <p:ph idx="1"/>
          </p:nvPr>
        </p:nvSpPr>
        <p:spPr>
          <a:xfrm>
            <a:off x="373731" y="1591582"/>
            <a:ext cx="4001322" cy="3543126"/>
          </a:xfrm>
        </p:spPr>
        <p:txBody>
          <a:bodyPr>
            <a:normAutofit fontScale="92500" lnSpcReduction="20000"/>
          </a:bodyPr>
          <a:lstStyle/>
          <a:p>
            <a:pPr algn="just"/>
            <a:r>
              <a:rPr lang="en-US" sz="1700" dirty="0"/>
              <a:t>SMX features 192 single precision CUDA cores, each has fully functioned floating point and arithmetic logic units.</a:t>
            </a:r>
          </a:p>
          <a:p>
            <a:pPr algn="just"/>
            <a:endParaRPr lang="en-US" sz="1700" dirty="0"/>
          </a:p>
          <a:p>
            <a:pPr algn="just"/>
            <a:r>
              <a:rPr lang="en-US" sz="1700" dirty="0"/>
              <a:t>Retains SFU of fermi which is used  for approximate transcendental(algebraic) operations.</a:t>
            </a:r>
          </a:p>
          <a:p>
            <a:pPr algn="just"/>
            <a:endParaRPr lang="en-US" sz="1700" dirty="0"/>
          </a:p>
          <a:p>
            <a:pPr algn="just"/>
            <a:r>
              <a:rPr lang="en-US" sz="1700" dirty="0"/>
              <a:t>Uses GPU clocks rather than 2x </a:t>
            </a:r>
            <a:r>
              <a:rPr lang="en-US" sz="1700" dirty="0" err="1"/>
              <a:t>shader</a:t>
            </a:r>
            <a:r>
              <a:rPr lang="en-US" sz="1700" dirty="0"/>
              <a:t> clock, for increasing the performance.</a:t>
            </a:r>
          </a:p>
          <a:p>
            <a:pPr algn="just"/>
            <a:endParaRPr lang="en-US" sz="1700" dirty="0"/>
          </a:p>
          <a:p>
            <a:pPr algn="just"/>
            <a:r>
              <a:rPr lang="en-US" sz="1700" dirty="0"/>
              <a:t>Design goals was to significantly increase GPU’s delivered double precision performance.</a:t>
            </a:r>
          </a:p>
        </p:txBody>
      </p:sp>
      <p:pic>
        <p:nvPicPr>
          <p:cNvPr id="19" name="Picture 18" descr="Screen Clipping">
            <a:extLst>
              <a:ext uri="{FF2B5EF4-FFF2-40B4-BE49-F238E27FC236}">
                <a16:creationId xmlns:a16="http://schemas.microsoft.com/office/drawing/2014/main" id="{C0531F1B-02D8-491B-966A-645D56BC7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726" y="365125"/>
            <a:ext cx="5465611" cy="6134869"/>
          </a:xfrm>
          <a:prstGeom prst="rect">
            <a:avLst/>
          </a:prstGeom>
        </p:spPr>
      </p:pic>
    </p:spTree>
    <p:extLst>
      <p:ext uri="{BB962C8B-B14F-4D97-AF65-F5344CB8AC3E}">
        <p14:creationId xmlns:p14="http://schemas.microsoft.com/office/powerpoint/2010/main" val="23780732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7" name="Freeform: Shape 72">
            <a:extLst>
              <a:ext uri="{FF2B5EF4-FFF2-40B4-BE49-F238E27FC236}">
                <a16:creationId xmlns:a16="http://schemas.microsoft.com/office/drawing/2014/main" id="{E862BE82-D00D-42C1-BF16-93AA37870C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Freeform: Shape 74">
            <a:extLst>
              <a:ext uri="{FF2B5EF4-FFF2-40B4-BE49-F238E27FC236}">
                <a16:creationId xmlns:a16="http://schemas.microsoft.com/office/drawing/2014/main" id="{F6D92C2D-1D3D-4974-918C-06579FB35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Screen Clipping">
            <a:extLst>
              <a:ext uri="{FF2B5EF4-FFF2-40B4-BE49-F238E27FC236}">
                <a16:creationId xmlns:a16="http://schemas.microsoft.com/office/drawing/2014/main" id="{E010A325-CE27-4966-B480-2785301C4914}"/>
              </a:ext>
            </a:extLst>
          </p:cNvPr>
          <p:cNvPicPr>
            <a:picLocks noChangeAspect="1"/>
          </p:cNvPicPr>
          <p:nvPr/>
        </p:nvPicPr>
        <p:blipFill rotWithShape="1">
          <a:blip r:embed="rId2">
            <a:extLst>
              <a:ext uri="{28A0092B-C50C-407E-A947-70E740481C1C}">
                <a14:useLocalDpi xmlns:a14="http://schemas.microsoft.com/office/drawing/2010/main" val="0"/>
              </a:ext>
            </a:extLst>
          </a:blip>
          <a:srcRect l="5831"/>
          <a:stretch/>
        </p:blipFill>
        <p:spPr>
          <a:xfrm>
            <a:off x="6359462" y="1064452"/>
            <a:ext cx="5189410" cy="4436170"/>
          </a:xfrm>
          <a:prstGeom prst="rect">
            <a:avLst/>
          </a:prstGeom>
        </p:spPr>
      </p:pic>
      <p:sp>
        <p:nvSpPr>
          <p:cNvPr id="2" name="Title 1">
            <a:extLst>
              <a:ext uri="{FF2B5EF4-FFF2-40B4-BE49-F238E27FC236}">
                <a16:creationId xmlns:a16="http://schemas.microsoft.com/office/drawing/2014/main" id="{ADDFA5A0-0B58-4589-B1F7-D433FE589531}"/>
              </a:ext>
            </a:extLst>
          </p:cNvPr>
          <p:cNvSpPr>
            <a:spLocks noGrp="1"/>
          </p:cNvSpPr>
          <p:nvPr>
            <p:ph type="title"/>
          </p:nvPr>
        </p:nvSpPr>
        <p:spPr>
          <a:xfrm>
            <a:off x="245511" y="365481"/>
            <a:ext cx="4062643" cy="1043409"/>
          </a:xfrm>
        </p:spPr>
        <p:txBody>
          <a:bodyPr>
            <a:normAutofit/>
          </a:bodyPr>
          <a:lstStyle/>
          <a:p>
            <a:r>
              <a:rPr lang="en-US" sz="3300" dirty="0"/>
              <a:t>QUAD WARP SCHEDULER</a:t>
            </a:r>
          </a:p>
        </p:txBody>
      </p:sp>
      <p:sp>
        <p:nvSpPr>
          <p:cNvPr id="3" name="Content Placeholder 2">
            <a:extLst>
              <a:ext uri="{FF2B5EF4-FFF2-40B4-BE49-F238E27FC236}">
                <a16:creationId xmlns:a16="http://schemas.microsoft.com/office/drawing/2014/main" id="{4D1986FE-36B2-4E1D-A696-0EBEB622CC4C}"/>
              </a:ext>
            </a:extLst>
          </p:cNvPr>
          <p:cNvSpPr>
            <a:spLocks noGrp="1"/>
          </p:cNvSpPr>
          <p:nvPr>
            <p:ph idx="1"/>
          </p:nvPr>
        </p:nvSpPr>
        <p:spPr>
          <a:xfrm>
            <a:off x="518474" y="1774372"/>
            <a:ext cx="4064409" cy="2754086"/>
          </a:xfrm>
        </p:spPr>
        <p:txBody>
          <a:bodyPr anchor="t">
            <a:normAutofit/>
          </a:bodyPr>
          <a:lstStyle/>
          <a:p>
            <a:pPr algn="just"/>
            <a:r>
              <a:rPr lang="en-US" sz="1600" dirty="0"/>
              <a:t>The SMX schedules threads in groups of 32 parallel threads called warps.</a:t>
            </a:r>
          </a:p>
          <a:p>
            <a:pPr algn="just"/>
            <a:endParaRPr lang="en-US" sz="1600" dirty="0"/>
          </a:p>
          <a:p>
            <a:pPr algn="just"/>
            <a:r>
              <a:rPr lang="en-US" sz="1600" dirty="0"/>
              <a:t>Each SMX features,4 warp schedulers and 8 instruction dispatch units.</a:t>
            </a:r>
          </a:p>
          <a:p>
            <a:pPr algn="just"/>
            <a:endParaRPr lang="en-US" sz="1600" dirty="0"/>
          </a:p>
          <a:p>
            <a:pPr algn="just"/>
            <a:r>
              <a:rPr lang="en-US" sz="1600" dirty="0"/>
              <a:t>Kepler’s quad warp scheduler selects four warps, and two independent instructions per warp, dispatched at each cycle.</a:t>
            </a:r>
          </a:p>
          <a:p>
            <a:endParaRPr lang="en-US" sz="1700" dirty="0"/>
          </a:p>
        </p:txBody>
      </p:sp>
      <p:sp>
        <p:nvSpPr>
          <p:cNvPr id="7" name="Arrow: Down 6">
            <a:extLst>
              <a:ext uri="{FF2B5EF4-FFF2-40B4-BE49-F238E27FC236}">
                <a16:creationId xmlns:a16="http://schemas.microsoft.com/office/drawing/2014/main" id="{1BE99629-7BC3-4247-8E4B-1B303FC0F026}"/>
              </a:ext>
            </a:extLst>
          </p:cNvPr>
          <p:cNvSpPr/>
          <p:nvPr/>
        </p:nvSpPr>
        <p:spPr>
          <a:xfrm>
            <a:off x="5569246" y="3478086"/>
            <a:ext cx="750242" cy="135049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FA04A37-73F7-49FB-A291-DE66B0CC8C1E}"/>
              </a:ext>
            </a:extLst>
          </p:cNvPr>
          <p:cNvSpPr txBox="1"/>
          <p:nvPr/>
        </p:nvSpPr>
        <p:spPr>
          <a:xfrm rot="5400000">
            <a:off x="5601741" y="3842061"/>
            <a:ext cx="750242" cy="369332"/>
          </a:xfrm>
          <a:prstGeom prst="rect">
            <a:avLst/>
          </a:prstGeom>
          <a:noFill/>
        </p:spPr>
        <p:txBody>
          <a:bodyPr wrap="square" rtlCol="0">
            <a:spAutoFit/>
          </a:bodyPr>
          <a:lstStyle/>
          <a:p>
            <a:r>
              <a:rPr lang="en-US" dirty="0">
                <a:solidFill>
                  <a:schemeClr val="bg1"/>
                </a:solidFill>
              </a:rPr>
              <a:t>Time</a:t>
            </a:r>
          </a:p>
        </p:txBody>
      </p:sp>
    </p:spTree>
    <p:extLst>
      <p:ext uri="{BB962C8B-B14F-4D97-AF65-F5344CB8AC3E}">
        <p14:creationId xmlns:p14="http://schemas.microsoft.com/office/powerpoint/2010/main" val="18826162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82C1B5-0F74-41B9-B8D4-90BB71991F66}"/>
              </a:ext>
            </a:extLst>
          </p:cNvPr>
          <p:cNvSpPr>
            <a:spLocks noGrp="1"/>
          </p:cNvSpPr>
          <p:nvPr>
            <p:ph type="title"/>
          </p:nvPr>
        </p:nvSpPr>
        <p:spPr>
          <a:xfrm>
            <a:off x="833002" y="365125"/>
            <a:ext cx="10520702" cy="1325563"/>
          </a:xfrm>
        </p:spPr>
        <p:txBody>
          <a:bodyPr>
            <a:normAutofit/>
          </a:bodyPr>
          <a:lstStyle/>
          <a:p>
            <a:r>
              <a:rPr lang="en-US" dirty="0"/>
              <a:t>OTHER KEY-POINTS  </a:t>
            </a:r>
          </a:p>
        </p:txBody>
      </p:sp>
      <p:graphicFrame>
        <p:nvGraphicFramePr>
          <p:cNvPr id="10" name="Content Placeholder 2"/>
          <p:cNvGraphicFramePr>
            <a:graphicFrameLocks noGrp="1"/>
          </p:cNvGraphicFramePr>
          <p:nvPr>
            <p:ph idx="1"/>
            <p:extLst>
              <p:ext uri="{D42A27DB-BD31-4B8C-83A1-F6EECF244321}">
                <p14:modId xmlns:p14="http://schemas.microsoft.com/office/powerpoint/2010/main" val="299326712"/>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3734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E862BE82-D00D-42C1-BF16-93AA37870C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F6D92C2D-1D3D-4974-918C-06579FB35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creen Clipping">
            <a:extLst>
              <a:ext uri="{FF2B5EF4-FFF2-40B4-BE49-F238E27FC236}">
                <a16:creationId xmlns:a16="http://schemas.microsoft.com/office/drawing/2014/main" id="{CC1FD2D3-2F29-4F0D-A3DF-75B863801841}"/>
              </a:ext>
            </a:extLst>
          </p:cNvPr>
          <p:cNvPicPr>
            <a:picLocks noChangeAspect="1"/>
          </p:cNvPicPr>
          <p:nvPr/>
        </p:nvPicPr>
        <p:blipFill rotWithShape="1">
          <a:blip r:embed="rId2">
            <a:extLst>
              <a:ext uri="{28A0092B-C50C-407E-A947-70E740481C1C}">
                <a14:useLocalDpi xmlns:a14="http://schemas.microsoft.com/office/drawing/2010/main" val="0"/>
              </a:ext>
            </a:extLst>
          </a:blip>
          <a:srcRect l="1371"/>
          <a:stretch/>
        </p:blipFill>
        <p:spPr>
          <a:xfrm>
            <a:off x="6041867" y="395694"/>
            <a:ext cx="5435185" cy="3099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F0B2F11F-6E5E-414C-A9AC-E9106E05D5F7}"/>
              </a:ext>
            </a:extLst>
          </p:cNvPr>
          <p:cNvSpPr>
            <a:spLocks noGrp="1"/>
          </p:cNvSpPr>
          <p:nvPr>
            <p:ph type="title"/>
          </p:nvPr>
        </p:nvSpPr>
        <p:spPr>
          <a:xfrm>
            <a:off x="196651" y="395694"/>
            <a:ext cx="4062643" cy="1043409"/>
          </a:xfrm>
        </p:spPr>
        <p:txBody>
          <a:bodyPr>
            <a:normAutofit/>
          </a:bodyPr>
          <a:lstStyle/>
          <a:p>
            <a:r>
              <a:rPr lang="en-US" sz="3600" dirty="0"/>
              <a:t>IN DEPTH</a:t>
            </a:r>
          </a:p>
        </p:txBody>
      </p:sp>
      <p:sp>
        <p:nvSpPr>
          <p:cNvPr id="3" name="Content Placeholder 2">
            <a:extLst>
              <a:ext uri="{FF2B5EF4-FFF2-40B4-BE49-F238E27FC236}">
                <a16:creationId xmlns:a16="http://schemas.microsoft.com/office/drawing/2014/main" id="{62E6E4F3-3A87-42FD-BD51-FEA58181503E}"/>
              </a:ext>
            </a:extLst>
          </p:cNvPr>
          <p:cNvSpPr>
            <a:spLocks noGrp="1"/>
          </p:cNvSpPr>
          <p:nvPr>
            <p:ph idx="1"/>
          </p:nvPr>
        </p:nvSpPr>
        <p:spPr>
          <a:xfrm>
            <a:off x="196651" y="1439103"/>
            <a:ext cx="4475557" cy="3599486"/>
          </a:xfrm>
        </p:spPr>
        <p:txBody>
          <a:bodyPr anchor="t">
            <a:normAutofit/>
          </a:bodyPr>
          <a:lstStyle/>
          <a:p>
            <a:pPr marL="0" indent="0">
              <a:buNone/>
            </a:pPr>
            <a:r>
              <a:rPr lang="en-US" sz="2000" dirty="0">
                <a:solidFill>
                  <a:schemeClr val="accent2">
                    <a:lumMod val="60000"/>
                    <a:lumOff val="40000"/>
                  </a:schemeClr>
                </a:solidFill>
              </a:rPr>
              <a:t>Dynamic Parallelism</a:t>
            </a:r>
            <a:endParaRPr lang="en-US" sz="1400" dirty="0">
              <a:solidFill>
                <a:schemeClr val="accent2">
                  <a:lumMod val="60000"/>
                  <a:lumOff val="40000"/>
                </a:schemeClr>
              </a:solidFill>
            </a:endParaRPr>
          </a:p>
          <a:p>
            <a:pPr lvl="1" algn="just"/>
            <a:r>
              <a:rPr lang="en-US" sz="1600" dirty="0"/>
              <a:t>Allows the GPU to generate new work for itself, synchronize on results, and control the scheduling of that work via dedicated, accelerated hardware paths, all without involving the CPU.</a:t>
            </a:r>
          </a:p>
          <a:p>
            <a:pPr lvl="1" algn="just"/>
            <a:endParaRPr lang="en-US" sz="1600" dirty="0"/>
          </a:p>
          <a:p>
            <a:pPr lvl="1" algn="just"/>
            <a:r>
              <a:rPr lang="en-US" sz="1600" dirty="0"/>
              <a:t>Kernel can launch another kernel ,can create necessary streams, events and manage the dependencies needed to process additional work without the need for host CPU interaction.</a:t>
            </a:r>
          </a:p>
          <a:p>
            <a:pPr lvl="1" algn="just"/>
            <a:endParaRPr lang="en-US" sz="1600" dirty="0"/>
          </a:p>
          <a:p>
            <a:pPr lvl="1" algn="just"/>
            <a:r>
              <a:rPr lang="en-US" sz="1600" dirty="0"/>
              <a:t>Programs can run directly in GPU</a:t>
            </a:r>
            <a:r>
              <a:rPr lang="en-US" sz="1400" dirty="0"/>
              <a:t>.</a:t>
            </a:r>
          </a:p>
          <a:p>
            <a:pPr lvl="1"/>
            <a:endParaRPr lang="en-US" sz="1100" dirty="0"/>
          </a:p>
        </p:txBody>
      </p:sp>
      <p:pic>
        <p:nvPicPr>
          <p:cNvPr id="23" name="Picture 22" descr="Screen Clipping">
            <a:extLst>
              <a:ext uri="{FF2B5EF4-FFF2-40B4-BE49-F238E27FC236}">
                <a16:creationId xmlns:a16="http://schemas.microsoft.com/office/drawing/2014/main" id="{54B641E6-19D8-4FAF-8281-C3CAF5107CC4}"/>
              </a:ext>
            </a:extLst>
          </p:cNvPr>
          <p:cNvPicPr>
            <a:picLocks noChangeAspect="1"/>
          </p:cNvPicPr>
          <p:nvPr/>
        </p:nvPicPr>
        <p:blipFill rotWithShape="1">
          <a:blip r:embed="rId3">
            <a:extLst>
              <a:ext uri="{28A0092B-C50C-407E-A947-70E740481C1C}">
                <a14:useLocalDpi xmlns:a14="http://schemas.microsoft.com/office/drawing/2010/main" val="0"/>
              </a:ext>
            </a:extLst>
          </a:blip>
          <a:srcRect l="1094"/>
          <a:stretch/>
        </p:blipFill>
        <p:spPr>
          <a:xfrm>
            <a:off x="6022134" y="3957352"/>
            <a:ext cx="5454918" cy="2669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04994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862</TotalTime>
  <Words>748</Words>
  <Application>Microsoft Office PowerPoint</Application>
  <PresentationFormat>Widescreen</PresentationFormat>
  <Paragraphs>101</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KEPLER ARCHITECTURE</vt:lpstr>
      <vt:lpstr>OVERVIEW</vt:lpstr>
      <vt:lpstr>ARCHITECTURE</vt:lpstr>
      <vt:lpstr>KEY FEATURES</vt:lpstr>
      <vt:lpstr>COMPUTE CAPABILITY</vt:lpstr>
      <vt:lpstr>STREAMING  MULTIPROCESSOR(SMX)</vt:lpstr>
      <vt:lpstr>QUAD WARP SCHEDULER</vt:lpstr>
      <vt:lpstr>OTHER KEY-POINTS  </vt:lpstr>
      <vt:lpstr>IN DEPTH</vt:lpstr>
      <vt:lpstr>IN DEPTH</vt:lpstr>
      <vt:lpstr>PowerPoint Presentation</vt:lpstr>
      <vt:lpstr>IN DEPTH</vt:lpstr>
      <vt:lpstr>IN DEPTH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KEPLER ARCHITECTURE</dc:title>
  <dc:creator>Anand D R</dc:creator>
  <cp:lastModifiedBy>Anand D R</cp:lastModifiedBy>
  <cp:revision>88</cp:revision>
  <dcterms:created xsi:type="dcterms:W3CDTF">2018-02-21T10:25:53Z</dcterms:created>
  <dcterms:modified xsi:type="dcterms:W3CDTF">2018-02-28T02:31:36Z</dcterms:modified>
</cp:coreProperties>
</file>