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_rels/presentation.xml.rels" ContentType="application/vnd.openxmlformats-package.relationships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media/image1.jpeg" ContentType="image/jpeg"/>
  <Override PartName="/ppt/media/image2.png" ContentType="image/png"/>
  <Override PartName="/ppt/media/image12.jpeg" ContentType="image/jpeg"/>
  <Override PartName="/ppt/media/image7.jpeg" ContentType="image/jpeg"/>
  <Override PartName="/ppt/media/image3.png" ContentType="image/png"/>
  <Override PartName="/ppt/media/image4.png" ContentType="image/png"/>
  <Override PartName="/ppt/media/image10.png" ContentType="image/png"/>
  <Override PartName="/ppt/media/image5.png" ContentType="image/png"/>
  <Override PartName="/ppt/media/image6.png" ContentType="image/png"/>
  <Override PartName="/ppt/media/image8.jpeg" ContentType="image/jpeg"/>
  <Override PartName="/ppt/media/image9.png" ContentType="image/png"/>
  <Override PartName="/ppt/media/image11.jpeg" ContentType="image/jpeg"/>
  <Override PartName="/_rels/.rels" ContentType="application/vnd.openxmlformats-package.relationshi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4DB76B-BB74-4103-BD70-3BC49CD6859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8B9B7-9B65-48F8-82E1-8DA21430EF1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C526296-6A44-4448-970D-9EC7C923AA6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7ED4EB5-5EF8-44C8-B141-9B250B6B9EF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B1E264A-0B47-47A2-A55F-070B80489AF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E8534A6-6569-4003-9414-C2224B7B4F2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545A030-000F-4F4A-A2A5-13ADD7041B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35FE701-038B-4BC2-AD5E-39E05A44CEE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678AEF88-F038-44DD-941F-D033375DD55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ECF2AEE-1EAF-4882-909E-C4CE5D14FFB6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F4B89C4-6410-4529-A154-A778F4E1DA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33567E9-4C3F-441D-A6E3-EE5257E989B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5B970D8-2259-449E-BBDF-1522A4D5BAE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7406080-2746-4FC8-9616-66DF85201DD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BFE38770-C472-47AA-A719-271E0739266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2C7F57A-C660-434D-A25B-3B6F3AFE029E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323964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6022080" y="160020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/>
          </p:nvPr>
        </p:nvSpPr>
        <p:spPr>
          <a:xfrm>
            <a:off x="45720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/>
          </p:nvPr>
        </p:nvSpPr>
        <p:spPr>
          <a:xfrm>
            <a:off x="323964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/>
          </p:nvPr>
        </p:nvSpPr>
        <p:spPr>
          <a:xfrm>
            <a:off x="6022080" y="396432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45587D9-CF57-4F87-A975-1695202F03D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06F7277-6254-4F89-8D98-64D8D1AC21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DC47204-0F14-4B34-894E-9725005F2CC8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664B46-AAC3-4054-BEAD-C0F7C732956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3DC5645-D53F-42F0-8946-4D8D799882C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5BF6B36-6873-411D-9EA5-F152FD722F8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96432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42250CA-FD85-4EE3-9D3F-1F30953D247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020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96432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C7C03D7-8B33-429B-A134-55485D57A3C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 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962E00FD-3038-4EF0-8E8B-8E86547224B6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8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Для правки структуры щёлкните мышью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Второй уровень структуры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Третий уровень структуры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Четвёртый уровень структуры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Пятый уровень структуры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Шестой уровень структуры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Седьмой уровень структуры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lvl="1" marL="743040" indent="-285840" defTabSz="45720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chemeClr val="dk1"/>
              </a:solidFill>
              <a:latin typeface="Calibri"/>
            </a:endParaRPr>
          </a:p>
          <a:p>
            <a:pPr lvl="2" marL="1143000" indent="-228600" defTabSz="4572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6002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lvl="4" marL="2057400" indent="-228600" defTabSz="4572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&lt;дата/время&gt;</a:t>
            </a:r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471B4CCF-A00B-4A3A-8F60-23EFC5CEEB0B}" type="slidenum">
              <a:rPr b="0" lang="en-US" sz="1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&lt;номер&gt;</a:t>
            </a:fld>
            <a:endParaRPr b="0" lang="ru-RU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image" Target="../media/image8.jpeg"/><Relationship Id="rId3" Type="http://schemas.openxmlformats.org/officeDocument/2006/relationships/image" Target="../media/image9.png"/><Relationship Id="rId4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image" Target="../media/image12.jpeg"/><Relationship Id="rId3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hyperlink" Target="https://youtu.be/Bp1CAwqfzi0" TargetMode="External"/><Relationship Id="rId2" Type="http://schemas.openxmlformats.org/officeDocument/2006/relationships/hyperlink" Target="https://youtu.be/gXk-YpWDmSo" TargetMode="External"/><Relationship Id="rId3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685800" y="1260000"/>
            <a:ext cx="7772040" cy="2340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Анализ и распознавание различных типов CAPTCHA с использованием методов компьютерного зрения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subTitle"/>
          </p:nvPr>
        </p:nvSpPr>
        <p:spPr>
          <a:xfrm>
            <a:off x="1371600" y="3886200"/>
            <a:ext cx="6400440" cy="175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Шевцов Виталий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 defTabSz="457200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ru-RU" sz="32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Основы Data Science - it-academy.by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CAPTCHA от fssp.gov.ru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80 000 изображений, 4–6 символов (все в нижнем регистре ,21 символ)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Использование аудиофайлов для авторазметки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Google STT + проверка результата через запросы.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CNN с улучшенной архитектурой, точность: 97.5%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Content Placeholder 8"/>
          <p:cNvSpPr txBox="1"/>
          <p:nvPr/>
        </p:nvSpPr>
        <p:spPr>
          <a:xfrm>
            <a:off x="410760" y="360000"/>
            <a:ext cx="8229240" cy="594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795240" y="508680"/>
            <a:ext cx="3705120" cy="111132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4575240" y="540000"/>
            <a:ext cx="3600720" cy="1080000"/>
          </a:xfrm>
          <a:prstGeom prst="rect">
            <a:avLst/>
          </a:prstGeom>
          <a:ln w="0">
            <a:noFill/>
          </a:ln>
        </p:spPr>
      </p:pic>
      <p:sp>
        <p:nvSpPr>
          <p:cNvPr id="107" name="Content Placeholder 9"/>
          <p:cNvSpPr txBox="1"/>
          <p:nvPr/>
        </p:nvSpPr>
        <p:spPr>
          <a:xfrm>
            <a:off x="853200" y="1955520"/>
            <a:ext cx="7606800" cy="9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8" name="" descr=""/>
          <p:cNvPicPr/>
          <p:nvPr/>
        </p:nvPicPr>
        <p:blipFill>
          <a:blip r:embed="rId3"/>
          <a:stretch/>
        </p:blipFill>
        <p:spPr>
          <a:xfrm>
            <a:off x="883440" y="1800000"/>
            <a:ext cx="7262640" cy="4860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ontent Placeholder 10"/>
          <p:cNvSpPr txBox="1"/>
          <p:nvPr/>
        </p:nvSpPr>
        <p:spPr>
          <a:xfrm>
            <a:off x="457560" y="180000"/>
            <a:ext cx="8229240" cy="594612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0" name="" descr=""/>
          <p:cNvPicPr/>
          <p:nvPr/>
        </p:nvPicPr>
        <p:blipFill>
          <a:blip r:embed="rId1"/>
          <a:stretch/>
        </p:blipFill>
        <p:spPr>
          <a:xfrm>
            <a:off x="807480" y="243360"/>
            <a:ext cx="7292520" cy="4796640"/>
          </a:xfrm>
          <a:prstGeom prst="rect">
            <a:avLst/>
          </a:prstGeom>
          <a:ln w="0">
            <a:noFill/>
          </a:ln>
        </p:spPr>
      </p:pic>
      <p:sp>
        <p:nvSpPr>
          <p:cNvPr id="111" name="Content Placeholder 11"/>
          <p:cNvSpPr txBox="1"/>
          <p:nvPr/>
        </p:nvSpPr>
        <p:spPr>
          <a:xfrm>
            <a:off x="900000" y="5400000"/>
            <a:ext cx="7606800" cy="9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Test Accuracy: 97.54%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Google reCAPTCHA v2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Изображения 3x3 или 4x4 с выбором объектов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Авторизация через токен при успешном решении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Использование Tor для сбора данных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Демонстрация: прокликивание и генерация токена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ontent Placeholder 12"/>
          <p:cNvSpPr txBox="1"/>
          <p:nvPr/>
        </p:nvSpPr>
        <p:spPr>
          <a:xfrm>
            <a:off x="457560" y="360000"/>
            <a:ext cx="8229240" cy="594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15" name="" descr=""/>
          <p:cNvPicPr/>
          <p:nvPr/>
        </p:nvPicPr>
        <p:blipFill>
          <a:blip r:embed="rId1"/>
          <a:stretch/>
        </p:blipFill>
        <p:spPr>
          <a:xfrm>
            <a:off x="720000" y="720000"/>
            <a:ext cx="2857320" cy="285732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2"/>
          <a:stretch/>
        </p:blipFill>
        <p:spPr>
          <a:xfrm>
            <a:off x="4140000" y="1980000"/>
            <a:ext cx="4285800" cy="4285800"/>
          </a:xfrm>
          <a:prstGeom prst="rect">
            <a:avLst/>
          </a:prstGeom>
          <a:ln w="0">
            <a:noFill/>
          </a:ln>
        </p:spPr>
      </p:pic>
      <p:sp>
        <p:nvSpPr>
          <p:cNvPr id="117" name="Content Placeholder 16"/>
          <p:cNvSpPr txBox="1"/>
          <p:nvPr/>
        </p:nvSpPr>
        <p:spPr>
          <a:xfrm>
            <a:off x="4273200" y="875520"/>
            <a:ext cx="4546800" cy="9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3x3 с выбором класса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18" name="Content Placeholder 14"/>
          <p:cNvSpPr txBox="1"/>
          <p:nvPr/>
        </p:nvSpPr>
        <p:spPr>
          <a:xfrm>
            <a:off x="180000" y="5220000"/>
            <a:ext cx="3600000" cy="9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4x4 выбором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обьекта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ontent Placeholder 15"/>
          <p:cNvSpPr txBox="1"/>
          <p:nvPr/>
        </p:nvSpPr>
        <p:spPr>
          <a:xfrm>
            <a:off x="457560" y="180000"/>
            <a:ext cx="8229240" cy="648000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CLIP – был дотренирован насобранных датасетах.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Результаты на видео: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hlinkClick r:id="rId1"/>
              </a:rPr>
              <a:t>авто проклик в браузере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  <a:hlinkClick r:id="rId2"/>
              </a:rPr>
              <a:t>генерация токена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Выводы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CAPTCHA mail.ru и fssp успешно распознаны с высокой точностью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Разработана авторазметка аудио для fssp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Разобрана архитектура и работа Google reCAPTCHA v2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Перспективы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Улучшение моделей с помощью CRNN и CTC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Распознавание сложных адаптивных CAPTCHA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Интеграция в антибот-системы и браузерные плагины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Вопросы?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Буду рад ответить на ваши вопросы.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Введение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CAPTCHA — Полностью автоматизированный публичный тест Тьюринга для различения компьютеров и людей 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Используется для защиты от автоматизированных ботов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Типы: текстовые, аудио, визуальные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Архитектура проекта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Сбор и авторазметка данных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Предобработка изображений и аудио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Обучение моделей (CNN)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Оценка точности и генерация токенов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457200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chemeClr val="dk1"/>
                </a:solidFill>
                <a:latin typeface="Calibri"/>
              </a:rPr>
              <a:t>CAPTCHA от mail.ru</a:t>
            </a:r>
            <a:endParaRPr b="0" lang="en-US" sz="4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50 000 изображений, по 6 символов (рег. Независимые  22 символа) (60:30:10)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CNN: свёрточные слои + полносвязные, BatchNorm, Dropout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Точность модели: 75-96% в зависимости от архитектуры.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0" name="" descr=""/>
          <p:cNvPicPr/>
          <p:nvPr/>
        </p:nvPicPr>
        <p:blipFill>
          <a:blip r:embed="rId1"/>
          <a:stretch/>
        </p:blipFill>
        <p:spPr>
          <a:xfrm>
            <a:off x="720000" y="4860000"/>
            <a:ext cx="3600000" cy="144000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2"/>
          <a:stretch/>
        </p:blipFill>
        <p:spPr>
          <a:xfrm>
            <a:off x="4777920" y="4860000"/>
            <a:ext cx="3862080" cy="1544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Content Placeholder 1"/>
          <p:cNvSpPr txBox="1"/>
          <p:nvPr/>
        </p:nvSpPr>
        <p:spPr>
          <a:xfrm>
            <a:off x="360000" y="154440"/>
            <a:ext cx="8229240" cy="650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CNN(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(conv): Sequential(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(0): Conv2d(1, 32, kernel_size=(3, 3), stride=(1, 1))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(1): ReLU()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(2): MaxPool2d(kernel_size=2, stride=2, padding=0, dilation=1, ceil_mode=False)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(3): Conv2d(32, 64, kernel_size=(3, 3), stride=(1, 1))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(4): ReLU()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(5): MaxPool2d(kernel_size=2, stride=2, padding=0, dilation=1, ceil_mode=False)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(fc): Sequential(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(0): Linear(in_features=13440, out_features=512, bias=True)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(1): ReLU()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(2): Linear(in_features=512, out_features=132, bias=True)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ontent Placeholder 3"/>
          <p:cNvSpPr txBox="1"/>
          <p:nvPr/>
        </p:nvSpPr>
        <p:spPr>
          <a:xfrm>
            <a:off x="360360" y="154800"/>
            <a:ext cx="8229240" cy="650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Это структура простой сверточной нейронной сети (CNN) на PyTorch, разделённая на две части: сверточный блок (conv) и полносвязный блок (fc)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10 эпох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4" name="" descr=""/>
          <p:cNvPicPr/>
          <p:nvPr/>
        </p:nvPicPr>
        <p:blipFill>
          <a:blip r:embed="rId1"/>
          <a:stretch/>
        </p:blipFill>
        <p:spPr>
          <a:xfrm>
            <a:off x="720000" y="1620000"/>
            <a:ext cx="7511400" cy="4984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" descr=""/>
          <p:cNvPicPr/>
          <p:nvPr/>
        </p:nvPicPr>
        <p:blipFill>
          <a:blip r:embed="rId1"/>
          <a:stretch/>
        </p:blipFill>
        <p:spPr>
          <a:xfrm>
            <a:off x="900000" y="273600"/>
            <a:ext cx="7226280" cy="4946400"/>
          </a:xfrm>
          <a:prstGeom prst="rect">
            <a:avLst/>
          </a:prstGeom>
          <a:ln w="0">
            <a:noFill/>
          </a:ln>
        </p:spPr>
      </p:pic>
      <p:sp>
        <p:nvSpPr>
          <p:cNvPr id="96" name="Content Placeholder 4"/>
          <p:cNvSpPr txBox="1"/>
          <p:nvPr/>
        </p:nvSpPr>
        <p:spPr>
          <a:xfrm>
            <a:off x="900000" y="5400000"/>
            <a:ext cx="7606800" cy="9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Test Accuracy: 75.72%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ontent Placeholder 5"/>
          <p:cNvSpPr txBox="1"/>
          <p:nvPr/>
        </p:nvSpPr>
        <p:spPr>
          <a:xfrm>
            <a:off x="360360" y="154800"/>
            <a:ext cx="8229240" cy="650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Улучшенная версия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Увеличили количество сверточных слоев -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4 слоя: 1→32→64→128→256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BatchNorm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✅  в conv1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Dropout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✅  в fc1 (0.4)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Зачем это нужно?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	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Устойчивость, регуляризация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1440000" y="2516040"/>
            <a:ext cx="6296040" cy="4143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ontent Placeholder 6"/>
          <p:cNvSpPr txBox="1"/>
          <p:nvPr/>
        </p:nvSpPr>
        <p:spPr>
          <a:xfrm>
            <a:off x="360360" y="154800"/>
            <a:ext cx="8229240" cy="650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523800" y="146880"/>
            <a:ext cx="7739640" cy="5121000"/>
          </a:xfrm>
          <a:prstGeom prst="rect">
            <a:avLst/>
          </a:prstGeom>
          <a:ln w="0">
            <a:noFill/>
          </a:ln>
        </p:spPr>
      </p:pic>
      <p:sp>
        <p:nvSpPr>
          <p:cNvPr id="101" name="Content Placeholder 7"/>
          <p:cNvSpPr txBox="1"/>
          <p:nvPr/>
        </p:nvSpPr>
        <p:spPr>
          <a:xfrm>
            <a:off x="900000" y="5400000"/>
            <a:ext cx="7606800" cy="924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 defTabSz="45720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chemeClr val="dk1"/>
                </a:solidFill>
                <a:latin typeface="Calibri"/>
              </a:rPr>
              <a:t>Test Accuracy: 97.08%</a:t>
            </a:r>
            <a:endParaRPr b="0" lang="en-US" sz="32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362</TotalTime>
  <Application>LibreOffice/7.6.2.1$Windows_X86_64 LibreOffice_project/56f7684011345957bbf33a7ee678afaf4d2ba333</Application>
  <AppVersion>15.0000</AppVersion>
  <Words>0</Words>
  <Paragraphs>0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  <dc:creator/>
  <dc:description>generated using python-pptx</dc:description>
  <dc:language>ru-RU</dc:language>
  <cp:lastModifiedBy/>
  <dcterms:modified xsi:type="dcterms:W3CDTF">2025-05-11T20:19:26Z</dcterms:modified>
  <cp:revision>29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</Properties>
</file>